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6"/>
  </p:notesMasterIdLst>
  <p:sldIdLst>
    <p:sldId id="256" r:id="rId2"/>
    <p:sldId id="258" r:id="rId3"/>
    <p:sldId id="260" r:id="rId4"/>
    <p:sldId id="272" r:id="rId5"/>
    <p:sldId id="262" r:id="rId6"/>
    <p:sldId id="259" r:id="rId7"/>
    <p:sldId id="263" r:id="rId8"/>
    <p:sldId id="264" r:id="rId9"/>
    <p:sldId id="266" r:id="rId10"/>
    <p:sldId id="267" r:id="rId11"/>
    <p:sldId id="270" r:id="rId12"/>
    <p:sldId id="271" r:id="rId13"/>
    <p:sldId id="268" r:id="rId14"/>
    <p:sldId id="261" r:id="rId1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8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1377E-4E12-446F-A2BE-A9F0DA8A1130}" type="datetimeFigureOut">
              <a:rPr lang="en-IE" smtClean="0"/>
              <a:pPr/>
              <a:t>13/10/2020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589FD-12B4-4CD3-823F-03E6E4A92731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383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4064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23368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1B5A-3126-4D09-A1F5-528740571AFF}" type="datetime1">
              <a:rPr lang="en-US" smtClean="0"/>
              <a:t>10/13/2020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6586" y="3226816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4350" y="508000"/>
            <a:ext cx="5829300" cy="23368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E3C5-856E-4876-904B-4C8776763736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5257800" y="0"/>
            <a:ext cx="16002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1194816" y="4370832"/>
            <a:ext cx="832713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129784" y="3901017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200650" y="40270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6934" y="4013202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06400"/>
            <a:ext cx="4914900" cy="776182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2B22-D9EF-4A48-83F5-905D3BF488A5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43550" y="406402"/>
            <a:ext cx="108585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0A672-922E-4733-B7FF-17CF206E2434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1266" y="1368497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096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2540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4300" y="3048000"/>
            <a:ext cx="6624828" cy="406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6586" y="189803"/>
            <a:ext cx="6624828" cy="285292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9" y="3657601"/>
            <a:ext cx="4860131" cy="2230967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A4660-F6F1-4867-8EC7-A365E069ACF4}" type="datetime1">
              <a:rPr lang="en-US" smtClean="0"/>
              <a:t>10/13/2020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4300" y="325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11200"/>
            <a:ext cx="5829300" cy="2032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3400" y="8546592"/>
            <a:ext cx="2283714" cy="487680"/>
          </a:xfrm>
        </p:spPr>
        <p:txBody>
          <a:bodyPr/>
          <a:lstStyle/>
          <a:p>
            <a:fld id="{C01AA6C2-7486-4A72-8B7E-1DD2CE8F0CD8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3422310" y="2100870"/>
            <a:ext cx="6691" cy="642607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226314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3600450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3429000" y="2933700"/>
            <a:ext cx="0" cy="558393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6858000" cy="1930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14300" y="1828800"/>
            <a:ext cx="6624828" cy="1219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442" y="8522208"/>
            <a:ext cx="6624828" cy="41452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3030141" cy="97729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93498" y="2032000"/>
            <a:ext cx="3031331" cy="97536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53E0C-DF9A-493C-ABA3-8438719629CE}" type="datetime1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" y="8546592"/>
            <a:ext cx="2686050" cy="48768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4300" y="170688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226314" y="3295178"/>
            <a:ext cx="3031236" cy="5091205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3600450" y="3295177"/>
            <a:ext cx="3028950" cy="50962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257550" y="1389889"/>
            <a:ext cx="342900" cy="588433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A67BE-32F7-4F6B-9226-438D18613E6A}" type="datetime1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57550" y="1381361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300" y="211328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AE5C-37B7-4145-96A4-A8F97F357287}" type="datetime1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00400" y="8432800"/>
            <a:ext cx="457200" cy="5884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14300" y="203200"/>
            <a:ext cx="6624828" cy="4064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15849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219200"/>
            <a:ext cx="1771650" cy="13208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5750" y="2641601"/>
            <a:ext cx="1771650" cy="552661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2343150" y="914400"/>
            <a:ext cx="4229100" cy="7213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3D6E-F23F-4AB9-AC5E-9DA009469E6A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537460" cy="48768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14300" y="203200"/>
            <a:ext cx="6624828" cy="4023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281" y="6705600"/>
            <a:ext cx="4400550" cy="16256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0281" y="812800"/>
            <a:ext cx="4400550" cy="56896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750" y="1320800"/>
            <a:ext cx="1828800" cy="70104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1114" y="8539979"/>
            <a:ext cx="2283714" cy="487680"/>
          </a:xfrm>
        </p:spPr>
        <p:txBody>
          <a:bodyPr/>
          <a:lstStyle/>
          <a:p>
            <a:fld id="{84BA449B-B961-4B42-9B92-B05F9BCC8ED3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688336" cy="48768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6858000" cy="18578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343400" y="8539979"/>
            <a:ext cx="2283714" cy="48768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C4309A2-F372-4ED5-A83E-B4F051003C27}" type="datetime1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8600" y="8547797"/>
            <a:ext cx="2686050" cy="48768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4300" y="1702324"/>
            <a:ext cx="662482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257550" y="1386900"/>
            <a:ext cx="342900" cy="588433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6400800" cy="61325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0eI_QCgA8KQ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dwdebono.com/cavendish/cavendish/pdeblat.htm" TargetMode="External"/><Relationship Id="rId2" Type="http://schemas.openxmlformats.org/officeDocument/2006/relationships/hyperlink" Target="https://youtu.be/tTtjETjGDF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youtu.be/UjSjZOjNIJ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dC3nkYzj5k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3327400"/>
          </a:xfrm>
        </p:spPr>
        <p:txBody>
          <a:bodyPr>
            <a:normAutofit lnSpcReduction="10000"/>
          </a:bodyPr>
          <a:lstStyle/>
          <a:p>
            <a:r>
              <a:rPr lang="en-IE" sz="4800" dirty="0"/>
              <a:t>Creativity</a:t>
            </a:r>
          </a:p>
          <a:p>
            <a:r>
              <a:rPr lang="en-IE" sz="4800" dirty="0"/>
              <a:t>&amp; </a:t>
            </a:r>
          </a:p>
          <a:p>
            <a:r>
              <a:rPr lang="en-IE" sz="4800" dirty="0"/>
              <a:t>Lateral </a:t>
            </a:r>
          </a:p>
          <a:p>
            <a:r>
              <a:rPr lang="en-IE" sz="4800" dirty="0"/>
              <a:t>Thinking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GB" dirty="0"/>
              <a:t>Principles of Furniture &amp; </a:t>
            </a:r>
            <a:br>
              <a:rPr lang="en-GB" dirty="0"/>
            </a:br>
            <a:r>
              <a:rPr lang="en-GB" dirty="0"/>
              <a:t>Joinery Design</a:t>
            </a:r>
            <a:endParaRPr lang="en-I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Six Thinking Hats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six hats and the thinking processes that they represent.</a:t>
            </a:r>
          </a:p>
          <a:p>
            <a:r>
              <a:rPr lang="en-US" sz="2400" dirty="0"/>
              <a:t>White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hat </a:t>
            </a:r>
            <a:r>
              <a:rPr lang="en-US" sz="2400" dirty="0"/>
              <a:t>Facts &amp; Information</a:t>
            </a:r>
          </a:p>
          <a:p>
            <a:r>
              <a:rPr lang="en-US" sz="2400" dirty="0"/>
              <a:t>White sheet of paper write down facts, numbers &amp; information.</a:t>
            </a:r>
          </a:p>
          <a:p>
            <a:r>
              <a:rPr lang="en-US" sz="2400" dirty="0"/>
              <a:t>Focus directly on the information at hand what is missing and what is needed.</a:t>
            </a:r>
          </a:p>
          <a:p>
            <a:endParaRPr lang="en-US" sz="2400" dirty="0"/>
          </a:p>
          <a:p>
            <a:r>
              <a:rPr lang="en-US" sz="2400" dirty="0"/>
              <a:t>Red </a:t>
            </a:r>
            <a:r>
              <a:rPr lang="en-US" sz="2400" dirty="0">
                <a:solidFill>
                  <a:srgbClr val="FF0000"/>
                </a:solidFill>
              </a:rPr>
              <a:t>hat</a:t>
            </a:r>
            <a:r>
              <a:rPr lang="en-US" sz="2400" dirty="0"/>
              <a:t> Feelings &amp; Emotions.</a:t>
            </a:r>
          </a:p>
          <a:p>
            <a:r>
              <a:rPr lang="en-US" sz="2400" dirty="0"/>
              <a:t>Red hot fire, feelings, emotions &amp; intuition.</a:t>
            </a:r>
          </a:p>
          <a:p>
            <a:r>
              <a:rPr lang="en-US" sz="2400" dirty="0"/>
              <a:t>Gut feelings and hunches that you don’t have to back up at this stage.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Six Thinking Hats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Black hat Logical negative </a:t>
            </a:r>
          </a:p>
          <a:p>
            <a:r>
              <a:rPr lang="en-US" sz="2400" dirty="0"/>
              <a:t>Black robes of a judge.</a:t>
            </a:r>
          </a:p>
          <a:p>
            <a:r>
              <a:rPr lang="en-US" sz="2400" dirty="0"/>
              <a:t>Asks the questions about whether idea is legal, ethical or profitable.</a:t>
            </a:r>
          </a:p>
          <a:p>
            <a:r>
              <a:rPr lang="en-US" sz="2400" dirty="0"/>
              <a:t>Caution hat tries to prevents mistakes.</a:t>
            </a:r>
          </a:p>
          <a:p>
            <a:endParaRPr lang="en-US" sz="2400" dirty="0"/>
          </a:p>
          <a:p>
            <a:r>
              <a:rPr lang="en-US" sz="2400" dirty="0"/>
              <a:t>Yellow </a:t>
            </a:r>
            <a:r>
              <a:rPr lang="en-US" sz="2400" dirty="0">
                <a:solidFill>
                  <a:srgbClr val="FFFF00"/>
                </a:solidFill>
              </a:rPr>
              <a:t>hat</a:t>
            </a:r>
            <a:r>
              <a:rPr lang="en-US" sz="2400" dirty="0"/>
              <a:t> Logical positive</a:t>
            </a:r>
          </a:p>
          <a:p>
            <a:r>
              <a:rPr lang="en-US" sz="2400" dirty="0"/>
              <a:t>Sunshine </a:t>
            </a:r>
          </a:p>
          <a:p>
            <a:r>
              <a:rPr lang="en-US" sz="2400" dirty="0"/>
              <a:t>Optimism and positive viewpoints. </a:t>
            </a:r>
          </a:p>
          <a:p>
            <a:r>
              <a:rPr lang="en-US" sz="2400" dirty="0"/>
              <a:t>Tries to show how something can be obtained.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Six Thinking Hats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Green </a:t>
            </a:r>
            <a:r>
              <a:rPr lang="en-US" sz="2400" dirty="0">
                <a:solidFill>
                  <a:srgbClr val="92D050"/>
                </a:solidFill>
              </a:rPr>
              <a:t>hat</a:t>
            </a:r>
            <a:r>
              <a:rPr lang="en-US" sz="2400" dirty="0"/>
              <a:t> Creative Thinking &amp; Possibilities</a:t>
            </a:r>
          </a:p>
          <a:p>
            <a:r>
              <a:rPr lang="en-US" sz="2400" dirty="0"/>
              <a:t>Growth and vegetation.</a:t>
            </a:r>
          </a:p>
          <a:p>
            <a:r>
              <a:rPr lang="en-US" sz="2400" dirty="0"/>
              <a:t>Creative thinking and new  ideas. </a:t>
            </a:r>
          </a:p>
          <a:p>
            <a:r>
              <a:rPr lang="en-US" sz="2400" dirty="0"/>
              <a:t>Puts forward different possibilities and alternatives.</a:t>
            </a:r>
          </a:p>
          <a:p>
            <a:endParaRPr lang="en-US" sz="2400" dirty="0"/>
          </a:p>
          <a:p>
            <a:r>
              <a:rPr lang="en-US" sz="2400" dirty="0"/>
              <a:t>Blue </a:t>
            </a:r>
            <a:r>
              <a:rPr lang="en-US" sz="2400" dirty="0">
                <a:solidFill>
                  <a:srgbClr val="0070C0"/>
                </a:solidFill>
              </a:rPr>
              <a:t>hat</a:t>
            </a:r>
            <a:r>
              <a:rPr lang="en-US" sz="2400" dirty="0"/>
              <a:t> Control of Process &amp; Steps.</a:t>
            </a:r>
          </a:p>
          <a:p>
            <a:r>
              <a:rPr lang="en-US" sz="2400" dirty="0"/>
              <a:t>Sky and overview.</a:t>
            </a:r>
          </a:p>
          <a:p>
            <a:r>
              <a:rPr lang="en-US" sz="2400" dirty="0"/>
              <a:t>This hat is used to gain some control over the whole process.</a:t>
            </a:r>
          </a:p>
          <a:p>
            <a:r>
              <a:rPr lang="en-US" sz="2400" dirty="0"/>
              <a:t>Blue hat sets agendas, monitors ideas and make suggestions towards progress.</a:t>
            </a:r>
          </a:p>
          <a:p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Six Thinking Hats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650736"/>
          </a:xfrm>
        </p:spPr>
        <p:txBody>
          <a:bodyPr>
            <a:normAutofit/>
          </a:bodyPr>
          <a:lstStyle/>
          <a:p>
            <a:r>
              <a:rPr lang="en-US" sz="2400" dirty="0"/>
              <a:t>Main benefits of Six Thinking Hats method:</a:t>
            </a:r>
            <a:br>
              <a:rPr lang="en-US" sz="2400" dirty="0"/>
            </a:br>
            <a:r>
              <a:rPr lang="en-US" sz="2400" dirty="0"/>
              <a:t>1. Allow to say things without risk</a:t>
            </a:r>
            <a:br>
              <a:rPr lang="en-US" sz="2400" dirty="0"/>
            </a:br>
            <a:r>
              <a:rPr lang="en-US" sz="2400" dirty="0"/>
              <a:t>2. Create awareness that there are multiple perspectives on the issue at hand</a:t>
            </a:r>
            <a:br>
              <a:rPr lang="en-US" sz="2400" dirty="0"/>
            </a:br>
            <a:r>
              <a:rPr lang="en-US" sz="2400" dirty="0"/>
              <a:t>3. Convenient mechanism for 'switching gears'</a:t>
            </a:r>
            <a:br>
              <a:rPr lang="en-US" sz="2400" dirty="0"/>
            </a:br>
            <a:r>
              <a:rPr lang="en-US" sz="2400" dirty="0"/>
              <a:t>4. Rules for the game of thinking</a:t>
            </a:r>
            <a:br>
              <a:rPr lang="en-US" sz="2400" dirty="0"/>
            </a:br>
            <a:r>
              <a:rPr lang="en-US" sz="2400" dirty="0"/>
              <a:t>5. Focus thinking</a:t>
            </a:r>
            <a:br>
              <a:rPr lang="en-US" sz="2400" dirty="0"/>
            </a:br>
            <a:r>
              <a:rPr lang="en-US" sz="2400" dirty="0"/>
              <a:t>6. Lead to more creative thinking</a:t>
            </a:r>
            <a:br>
              <a:rPr lang="en-US" sz="2400" dirty="0"/>
            </a:br>
            <a:r>
              <a:rPr lang="en-US" sz="2400" dirty="0"/>
              <a:t>7. Improves communication</a:t>
            </a:r>
            <a:br>
              <a:rPr lang="en-US" sz="2400" dirty="0"/>
            </a:br>
            <a:r>
              <a:rPr lang="en-US" sz="2400" dirty="0"/>
              <a:t>8. Improves decision making</a:t>
            </a:r>
          </a:p>
          <a:p>
            <a:endParaRPr lang="en-US" sz="2400" dirty="0"/>
          </a:p>
          <a:p>
            <a:r>
              <a:rPr lang="en-US" sz="2400" dirty="0"/>
              <a:t>Can you list ways to be or stay creative. </a:t>
            </a:r>
          </a:p>
          <a:p>
            <a:r>
              <a:rPr lang="en-IE" sz="2400" dirty="0"/>
              <a:t>29 ways to stay creative </a:t>
            </a:r>
          </a:p>
          <a:p>
            <a:r>
              <a:rPr lang="en-IE" sz="2400" dirty="0">
                <a:hlinkClick r:id="rId2"/>
              </a:rPr>
              <a:t>http://www.youtube.com/watch?v=0eI_QCgA8KQ</a:t>
            </a:r>
            <a:endParaRPr lang="en-IE" sz="2400" dirty="0"/>
          </a:p>
          <a:p>
            <a:endParaRPr lang="en-IE" sz="2400" dirty="0"/>
          </a:p>
          <a:p>
            <a:pPr>
              <a:buNone/>
            </a:pPr>
            <a:endParaRPr lang="en-IE" sz="2400" dirty="0"/>
          </a:p>
          <a:p>
            <a:endParaRPr lang="en-US" dirty="0"/>
          </a:p>
          <a:p>
            <a:endParaRPr lang="en-US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Final Takeaways 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E" sz="2400" dirty="0">
                <a:hlinkClick r:id="rId2"/>
              </a:rPr>
              <a:t>Everyone can be creative </a:t>
            </a:r>
            <a:endParaRPr lang="en-IE" sz="2400" dirty="0"/>
          </a:p>
          <a:p>
            <a:r>
              <a:rPr lang="en-IE" sz="2400" dirty="0"/>
              <a:t>Creativity is a skill that can be learned </a:t>
            </a:r>
          </a:p>
          <a:p>
            <a:r>
              <a:rPr lang="en-IE" sz="2400" dirty="0"/>
              <a:t>You all have it in you to be creative </a:t>
            </a:r>
          </a:p>
          <a:p>
            <a:r>
              <a:rPr lang="en-IE" sz="2400" dirty="0"/>
              <a:t>You must trust in yourself and don’t be afraid to make mistakes</a:t>
            </a:r>
          </a:p>
          <a:p>
            <a:r>
              <a:rPr lang="en-IE" sz="2400" dirty="0"/>
              <a:t>FAIL stands for First Attempt In Learning </a:t>
            </a:r>
          </a:p>
          <a:p>
            <a:endParaRPr lang="en-IE" sz="2400" dirty="0"/>
          </a:p>
          <a:p>
            <a:r>
              <a:rPr lang="en-IE" sz="2400" dirty="0"/>
              <a:t>Good reading </a:t>
            </a:r>
          </a:p>
          <a:p>
            <a:r>
              <a:rPr lang="en-IE" sz="2400" dirty="0"/>
              <a:t>De Bono, E.(1996) Serious Creativity. Using the Power of Lateral Thinking to Create New Ideas. London. Harper Collins.</a:t>
            </a:r>
          </a:p>
          <a:p>
            <a:r>
              <a:rPr lang="en-IE" sz="2400" dirty="0"/>
              <a:t>Edward De Bono on Creative </a:t>
            </a:r>
            <a:r>
              <a:rPr lang="en-IE" sz="2400"/>
              <a:t>Thinking visit</a:t>
            </a:r>
            <a:endParaRPr lang="en-IE" sz="2400" dirty="0"/>
          </a:p>
          <a:p>
            <a:r>
              <a:rPr lang="en-IE" sz="2400" dirty="0">
                <a:hlinkClick r:id="rId3"/>
              </a:rPr>
              <a:t>http://edwdebono.com/cavendish/cavendish/pdeblat.htm</a:t>
            </a:r>
            <a:endParaRPr lang="en-IE" sz="2400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14350" y="402167"/>
            <a:ext cx="5829300" cy="740833"/>
          </a:xfrm>
        </p:spPr>
        <p:txBody>
          <a:bodyPr/>
          <a:lstStyle/>
          <a:p>
            <a:pPr eaLnBrk="1" hangingPunct="1"/>
            <a:r>
              <a:rPr lang="en-US" dirty="0"/>
              <a:t>Creativity</a:t>
            </a:r>
            <a:endParaRPr lang="en-IE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14350" y="1979712"/>
            <a:ext cx="5829300" cy="6148288"/>
          </a:xfrm>
        </p:spPr>
        <p:txBody>
          <a:bodyPr>
            <a:normAutofit/>
          </a:bodyPr>
          <a:lstStyle/>
          <a:p>
            <a:pPr eaLnBrk="1" hangingPunct="1"/>
            <a:r>
              <a:rPr lang="en-IE" sz="2400" dirty="0"/>
              <a:t>What is “Creativity”</a:t>
            </a:r>
          </a:p>
          <a:p>
            <a:pPr eaLnBrk="1" hangingPunct="1"/>
            <a:endParaRPr lang="en-IE" sz="2400" dirty="0"/>
          </a:p>
          <a:p>
            <a:pPr eaLnBrk="1" hangingPunct="1"/>
            <a:r>
              <a:rPr lang="en-IE" sz="2400" dirty="0"/>
              <a:t>Creativity is being able to generate or recognize ideas, alternatives, or possibilities that may be useful in problem solving.</a:t>
            </a:r>
          </a:p>
          <a:p>
            <a:pPr eaLnBrk="1" hangingPunct="1"/>
            <a:endParaRPr lang="en-IE" sz="2400" dirty="0"/>
          </a:p>
          <a:p>
            <a:r>
              <a:rPr lang="en-IE" sz="2400" dirty="0"/>
              <a:t>“ At the simplest level “creative” means bringing into being something that was not there before. In a sense, “creating a mess” is an example of creativity. The mess was not here before and has been brought into being” (De Bono. (1996) pg3) </a:t>
            </a:r>
          </a:p>
          <a:p>
            <a:pPr eaLnBrk="1" hangingPunct="1"/>
            <a:endParaRPr lang="en-IE" dirty="0"/>
          </a:p>
          <a:p>
            <a:pPr eaLnBrk="1" hangingPunct="1"/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sz="3600" dirty="0"/>
              <a:t>Characteristics of the creative personality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" y="2036064"/>
            <a:ext cx="6377940" cy="6574536"/>
          </a:xfrm>
        </p:spPr>
        <p:txBody>
          <a:bodyPr>
            <a:normAutofit/>
          </a:bodyPr>
          <a:lstStyle/>
          <a:p>
            <a:pPr lvl="1"/>
            <a:r>
              <a:rPr lang="en-IE" sz="2400" dirty="0">
                <a:solidFill>
                  <a:schemeClr val="tx1"/>
                </a:solidFill>
              </a:rPr>
              <a:t>Creative people are thought to be smart, intelligent &amp; artistic  </a:t>
            </a:r>
          </a:p>
          <a:p>
            <a:pPr lvl="1"/>
            <a:r>
              <a:rPr lang="en-IE" sz="2400" dirty="0">
                <a:solidFill>
                  <a:schemeClr val="tx1"/>
                </a:solidFill>
              </a:rPr>
              <a:t>Creative people alternate between imagination and fantasy at one end, and rooted sense of reality at the other. </a:t>
            </a:r>
          </a:p>
          <a:p>
            <a:pPr lvl="1"/>
            <a:r>
              <a:rPr lang="en-IE" sz="2400" dirty="0">
                <a:solidFill>
                  <a:schemeClr val="tx1"/>
                </a:solidFill>
              </a:rPr>
              <a:t>Creative people seem to harbour opposite tendencies on the continuum between extroversion and introversion. </a:t>
            </a:r>
          </a:p>
          <a:p>
            <a:pPr lvl="1"/>
            <a:r>
              <a:rPr lang="en-IE" sz="2400" dirty="0">
                <a:solidFill>
                  <a:schemeClr val="tx1"/>
                </a:solidFill>
              </a:rPr>
              <a:t>Creative individuals are also remarkable humble and proud at the same time. </a:t>
            </a:r>
          </a:p>
          <a:p>
            <a:pPr lvl="1"/>
            <a:r>
              <a:rPr lang="en-IE" sz="2400" dirty="0">
                <a:solidFill>
                  <a:schemeClr val="tx1"/>
                </a:solidFill>
              </a:rPr>
              <a:t>Generally, creative people are thought to be rebellious and independent. </a:t>
            </a:r>
          </a:p>
          <a:p>
            <a:pPr lvl="1"/>
            <a:r>
              <a:rPr lang="en-IE" sz="2400" dirty="0">
                <a:solidFill>
                  <a:schemeClr val="tx1"/>
                </a:solidFill>
              </a:rPr>
              <a:t>Most creative persons are very passionate about their work, yet they can be extremely objective about it as well. 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Creativity</a:t>
            </a:r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So can anyone be creative?</a:t>
            </a:r>
          </a:p>
          <a:p>
            <a:endParaRPr lang="en-IE" sz="2400" dirty="0"/>
          </a:p>
          <a:p>
            <a:r>
              <a:rPr lang="en-IE" sz="2400" dirty="0"/>
              <a:t>The word, "Creativity", has always been associated with artistic people. You often hear people saying “they were born with it” They got that from their Mother/Father. . they were very creative.</a:t>
            </a:r>
          </a:p>
          <a:p>
            <a:r>
              <a:rPr lang="en-IE" sz="2400" dirty="0"/>
              <a:t>But creativity is also a very important part of everyday life  - divergent thinking, problem solving, and innovation.</a:t>
            </a:r>
          </a:p>
          <a:p>
            <a:r>
              <a:rPr lang="en-IE" sz="2400" dirty="0"/>
              <a:t>We all have the potential to be creative. </a:t>
            </a:r>
          </a:p>
          <a:p>
            <a:r>
              <a:rPr lang="en-IE" sz="2400" dirty="0"/>
              <a:t>Our job as parents and teachers is to help kids be divergent thinkers and encourage the creativity. </a:t>
            </a:r>
          </a:p>
        </p:txBody>
      </p:sp>
    </p:spTree>
    <p:extLst>
      <p:ext uri="{BB962C8B-B14F-4D97-AF65-F5344CB8AC3E}">
        <p14:creationId xmlns:p14="http://schemas.microsoft.com/office/powerpoint/2010/main" val="295322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Everyone can be creative thinkers.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“Creative Thinking” is not inherited or in the genes, it is a skill that can be learnt.</a:t>
            </a:r>
          </a:p>
          <a:p>
            <a:r>
              <a:rPr lang="en-IE" sz="2400" dirty="0"/>
              <a:t>Creative Thinking adds to peoples natural abilities and increases their strengths, which improves creativity and innovation.</a:t>
            </a:r>
          </a:p>
          <a:p>
            <a:r>
              <a:rPr lang="en-IE" sz="2400" dirty="0"/>
              <a:t>Traditional thinking uses the processes of logic, sequence or historical way.</a:t>
            </a:r>
          </a:p>
          <a:p>
            <a:r>
              <a:rPr lang="en-IE" sz="2400" dirty="0"/>
              <a:t>Lateral thinking interrupts the normal thinking sequence and arrives at the answer from another angle.</a:t>
            </a:r>
          </a:p>
          <a:p>
            <a:r>
              <a:rPr lang="en-IE" sz="2400" dirty="0"/>
              <a:t>Train track thinking versus spaghetti junctions.</a:t>
            </a:r>
          </a:p>
          <a:p>
            <a:r>
              <a:rPr lang="en-IE" sz="2400" dirty="0"/>
              <a:t>Can you think of another name for </a:t>
            </a:r>
            <a:r>
              <a:rPr lang="en-IE" sz="2400" dirty="0" err="1"/>
              <a:t>Laterial</a:t>
            </a:r>
            <a:r>
              <a:rPr lang="en-IE" sz="2400" dirty="0"/>
              <a:t> thinking?</a:t>
            </a:r>
          </a:p>
          <a:p>
            <a:r>
              <a:rPr lang="en-IE" sz="2400" dirty="0"/>
              <a:t>Thinking outside of the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/>
              <a:t>Edward de Bono - Father of Creative Thinking</a:t>
            </a:r>
            <a:endParaRPr lang="en-IE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228600" y="1752600"/>
            <a:ext cx="6324600" cy="2895600"/>
          </a:xfrm>
        </p:spPr>
        <p:txBody>
          <a:bodyPr>
            <a:noAutofit/>
          </a:bodyPr>
          <a:lstStyle/>
          <a:p>
            <a:r>
              <a:rPr lang="en-IE" sz="2400" dirty="0"/>
              <a:t>Edward de Bono                                          </a:t>
            </a:r>
            <a:r>
              <a:rPr lang="en-GB" sz="2400" dirty="0"/>
              <a:t>born 19 May 1933.                                          He is Maltese physician                         author, inventor and                           consultant. He is </a:t>
            </a:r>
            <a:r>
              <a:rPr lang="en-IE" sz="2400" dirty="0"/>
              <a:t>regarded                       t     by many to be the leading                  authority in the world in                              the field of  creative thinking and the                         direct teaching of thinking as a skill </a:t>
            </a:r>
          </a:p>
          <a:p>
            <a:r>
              <a:rPr lang="en-IE" sz="2400"/>
              <a:t>He </a:t>
            </a:r>
            <a:r>
              <a:rPr lang="en-IE" sz="2400" dirty="0"/>
              <a:t>has written 62 books translated into 37 languages and has been invited to lecture in 54 countries. </a:t>
            </a:r>
          </a:p>
          <a:p>
            <a:r>
              <a:rPr lang="en-IE" sz="2400" dirty="0"/>
              <a:t>Originator of lateral thinking which treats creativity as the behaviour of information in a self-organising information system - such as the neural networks in the brain. </a:t>
            </a:r>
          </a:p>
          <a:p>
            <a:r>
              <a:rPr lang="en-IE" sz="2400" u="sng" dirty="0">
                <a:hlinkClick r:id="rId2"/>
              </a:rPr>
              <a:t>Edward De Bono on Creative thinking</a:t>
            </a:r>
          </a:p>
          <a:p>
            <a:r>
              <a:rPr lang="en-IE" sz="2400" dirty="0">
                <a:hlinkClick r:id="rId2"/>
              </a:rPr>
              <a:t>http://youtu.be/UjSjZOjNIJg</a:t>
            </a:r>
            <a:endParaRPr lang="en-IE" sz="2400" dirty="0"/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  <a:p>
            <a:endParaRPr lang="en-IE" sz="2400" dirty="0"/>
          </a:p>
        </p:txBody>
      </p:sp>
      <p:pic>
        <p:nvPicPr>
          <p:cNvPr id="4" name="Picture 2" descr="C:\Users\Owner\Pictures\Edward De Bono 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43400" y="1752600"/>
            <a:ext cx="2133600" cy="254991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Problem solving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/>
              <a:t>Example 1</a:t>
            </a:r>
          </a:p>
          <a:p>
            <a:r>
              <a:rPr lang="en-IE" dirty="0"/>
              <a:t>Add 1 + 2+ 3+ - - - 8+ 9+ 10 =</a:t>
            </a:r>
          </a:p>
          <a:p>
            <a:r>
              <a:rPr lang="en-IE" dirty="0"/>
              <a:t>Answer 55</a:t>
            </a:r>
          </a:p>
          <a:p>
            <a:r>
              <a:rPr lang="en-IE" dirty="0"/>
              <a:t>Add  1 + 2+ 3+ - - 98 + 99 + 100 </a:t>
            </a:r>
          </a:p>
          <a:p>
            <a:r>
              <a:rPr lang="en-IE" dirty="0"/>
              <a:t>Answer?</a:t>
            </a:r>
          </a:p>
          <a:p>
            <a:r>
              <a:rPr lang="en-IE" dirty="0"/>
              <a:t>Rearrange numbers  underneath original numbers. </a:t>
            </a:r>
          </a:p>
          <a:p>
            <a:r>
              <a:rPr lang="en-IE" dirty="0"/>
              <a:t>   1    +  2  +   3  + - - 98 + 99 + 100 </a:t>
            </a:r>
          </a:p>
          <a:p>
            <a:r>
              <a:rPr lang="en-IE" dirty="0"/>
              <a:t> 100 + 99 + 98    - - - 3  +  2  +   1 </a:t>
            </a:r>
          </a:p>
          <a:p>
            <a:r>
              <a:rPr lang="en-IE" dirty="0"/>
              <a:t>Answer is 101 each time divide by 2 Answer 5050.</a:t>
            </a:r>
          </a:p>
          <a:p>
            <a:r>
              <a:rPr lang="en-IE" dirty="0"/>
              <a:t>By re-arranging the numbers this way the task becomes a lot easier …..this is being creative.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Design an expandable table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List what you can do when asked to design an expandable table.</a:t>
            </a:r>
          </a:p>
          <a:p>
            <a:endParaRPr lang="en-IE" sz="2400" dirty="0"/>
          </a:p>
          <a:p>
            <a:r>
              <a:rPr lang="en-IE" sz="2400" dirty="0"/>
              <a:t>Research – work out an idea</a:t>
            </a:r>
          </a:p>
          <a:p>
            <a:r>
              <a:rPr lang="en-IE" sz="2400" dirty="0"/>
              <a:t>Borrow !– (steal) modify an existing idea </a:t>
            </a:r>
          </a:p>
          <a:p>
            <a:r>
              <a:rPr lang="en-IE" sz="2400" dirty="0"/>
              <a:t>Wait for inspiration! </a:t>
            </a:r>
          </a:p>
          <a:p>
            <a:r>
              <a:rPr lang="en-IE" sz="2400" dirty="0"/>
              <a:t>Get someone else to design table. </a:t>
            </a:r>
          </a:p>
          <a:p>
            <a:r>
              <a:rPr lang="en-IE" sz="2400" dirty="0"/>
              <a:t>Other? . . . </a:t>
            </a:r>
          </a:p>
          <a:p>
            <a:r>
              <a:rPr lang="en-IE" sz="2400" dirty="0"/>
              <a:t>Apply a deliberate technique of “Lateral Thinking”</a:t>
            </a:r>
          </a:p>
          <a:p>
            <a:r>
              <a:rPr lang="en-IE" sz="2400" dirty="0"/>
              <a:t>We will revisit this problem in the next presentation. 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Six Thinking Hats 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5982" y="2680001"/>
            <a:ext cx="5819048" cy="480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3BC32B-BEEF-4C14-9E7B-1C9DD8CC7EEE}"/>
              </a:ext>
            </a:extLst>
          </p:cNvPr>
          <p:cNvSpPr txBox="1"/>
          <p:nvPr/>
        </p:nvSpPr>
        <p:spPr>
          <a:xfrm>
            <a:off x="762000" y="7696200"/>
            <a:ext cx="2076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hlinkClick r:id="rId3"/>
              </a:rPr>
              <a:t>Six Thinking Hats </a:t>
            </a:r>
            <a:endParaRPr lang="en-I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295</TotalTime>
  <Words>1116</Words>
  <Application>Microsoft Office PowerPoint</Application>
  <PresentationFormat>On-screen Show (4:3)</PresentationFormat>
  <Paragraphs>140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Georgia</vt:lpstr>
      <vt:lpstr>Wingdings</vt:lpstr>
      <vt:lpstr>Wingdings 2</vt:lpstr>
      <vt:lpstr>Civic</vt:lpstr>
      <vt:lpstr>Principles of Furniture &amp;  Joinery Design</vt:lpstr>
      <vt:lpstr>Creativity</vt:lpstr>
      <vt:lpstr>Characteristics of the creative personality</vt:lpstr>
      <vt:lpstr>Creativity</vt:lpstr>
      <vt:lpstr>Everyone can be creative thinkers. </vt:lpstr>
      <vt:lpstr>Edward de Bono - Father of Creative Thinking</vt:lpstr>
      <vt:lpstr>Problem solving </vt:lpstr>
      <vt:lpstr>Design an expandable table </vt:lpstr>
      <vt:lpstr>Six Thinking Hats </vt:lpstr>
      <vt:lpstr>Six Thinking Hats </vt:lpstr>
      <vt:lpstr>Six Thinking Hats </vt:lpstr>
      <vt:lpstr>Six Thinking Hats </vt:lpstr>
      <vt:lpstr>Six Thinking Hats </vt:lpstr>
      <vt:lpstr>Final Takeaways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 Joinery Design</dc:title>
  <dc:creator>Owner</dc:creator>
  <cp:lastModifiedBy>Jennifer Byrne</cp:lastModifiedBy>
  <cp:revision>32</cp:revision>
  <dcterms:created xsi:type="dcterms:W3CDTF">2006-08-16T00:00:00Z</dcterms:created>
  <dcterms:modified xsi:type="dcterms:W3CDTF">2020-10-13T09:31:24Z</dcterms:modified>
</cp:coreProperties>
</file>