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257" r:id="rId3"/>
    <p:sldId id="258" r:id="rId4"/>
    <p:sldId id="259" r:id="rId5"/>
    <p:sldId id="262" r:id="rId6"/>
    <p:sldId id="260" r:id="rId7"/>
    <p:sldId id="263" r:id="rId8"/>
    <p:sldId id="267" r:id="rId9"/>
    <p:sldId id="272" r:id="rId10"/>
    <p:sldId id="261" r:id="rId11"/>
    <p:sldId id="264" r:id="rId12"/>
    <p:sldId id="266" r:id="rId13"/>
    <p:sldId id="265" r:id="rId14"/>
    <p:sldId id="268" r:id="rId15"/>
    <p:sldId id="271" r:id="rId16"/>
  </p:sldIdLst>
  <p:sldSz cx="6858000" cy="9144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62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347D6FFF-4423-4CAE-9010-A7E743784AB7}" type="datetimeFigureOut">
              <a:rPr lang="en-IE" smtClean="0"/>
              <a:pPr/>
              <a:t>28/09/2020</a:t>
            </a:fld>
            <a:endParaRPr lang="en-IE"/>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975274E1-B0CA-45B2-A7A1-8E66B2D528BB}" type="slidenum">
              <a:rPr lang="en-IE" smtClean="0"/>
              <a:pPr/>
              <a:t>‹#›</a:t>
            </a:fld>
            <a:endParaRPr lang="en-IE"/>
          </a:p>
        </p:txBody>
      </p:sp>
    </p:spTree>
    <p:extLst>
      <p:ext uri="{BB962C8B-B14F-4D97-AF65-F5344CB8AC3E}">
        <p14:creationId xmlns:p14="http://schemas.microsoft.com/office/powerpoint/2010/main" val="325489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D5E3EE2-5DC1-4785-9FA4-C09152C37D8E}" type="datetimeFigureOut">
              <a:rPr lang="en-IE" smtClean="0"/>
              <a:pPr/>
              <a:t>28/09/2020</a:t>
            </a:fld>
            <a:endParaRPr lang="en-IE"/>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C1B3339-32DF-4F0C-B349-09A260E44940}"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42900" y="4933072"/>
            <a:ext cx="6229350" cy="1524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342900" y="1911643"/>
            <a:ext cx="6229350" cy="26416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097720"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531431"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3405261" y="4701736"/>
            <a:ext cx="34290" cy="6096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EDEBCC6-029F-49AF-8E2C-88BC87AFA896}" type="datetime1">
              <a:rPr lang="en-US" smtClean="0"/>
              <a:t>9/28/2020</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r>
              <a:rPr lang="en-US"/>
              <a:t>Jennifer Byrne 2020</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871DC59-CE7A-4BE5-B4E9-F2A2B8A74477}" type="datetime1">
              <a:rPr lang="en-US" smtClean="0"/>
              <a:t>9/28/2020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098F46F-A2E5-4602-B71D-C2B421A6E47E}" type="datetime1">
              <a:rPr lang="en-US" smtClean="0"/>
              <a:t>9/28/2020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42900" y="2032000"/>
            <a:ext cx="6172200"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58E54CCB-BF98-42E0-9F1E-542E3BB0522B}" type="datetime1">
              <a:rPr lang="en-US" smtClean="0"/>
              <a:t>9/28/2020</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r>
              <a:rPr lang="en-US"/>
              <a:t>Jennifer Byrne 2020</a:t>
            </a:r>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3D12D46-D523-4A9B-BDE1-F32E06504795}" type="datetime1">
              <a:rPr lang="en-US" smtClean="0"/>
              <a:t>9/28/2020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514350" y="4673600"/>
            <a:ext cx="5943600" cy="18288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514350" y="6611819"/>
            <a:ext cx="5943600" cy="1312981"/>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514350" y="6555990"/>
            <a:ext cx="5943600" cy="5735"/>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0929390-6B59-4EA7-A6AB-4A45B612CAD2}" type="datetime1">
              <a:rPr lang="en-US" smtClean="0"/>
              <a:t>9/28/2020</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342900" y="2032000"/>
            <a:ext cx="3044952"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3486150" y="2032000"/>
            <a:ext cx="3044952" cy="6096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7" name="Date Placeholder 6"/>
          <p:cNvSpPr>
            <a:spLocks noGrp="1"/>
          </p:cNvSpPr>
          <p:nvPr>
            <p:ph type="dt" sz="half" idx="10"/>
          </p:nvPr>
        </p:nvSpPr>
        <p:spPr/>
        <p:txBody>
          <a:bodyPr/>
          <a:lstStyle/>
          <a:p>
            <a:fld id="{C26DE71D-F787-4728-ADAF-814419FA0185}" type="datetime1">
              <a:rPr lang="en-US" smtClean="0"/>
              <a:t>9/28/2020</a:t>
            </a:fld>
            <a:endParaRPr lang="en-US"/>
          </a:p>
        </p:txBody>
      </p:sp>
      <p:sp>
        <p:nvSpPr>
          <p:cNvPr id="3" name="Text Placeholder 2"/>
          <p:cNvSpPr>
            <a:spLocks noGrp="1"/>
          </p:cNvSpPr>
          <p:nvPr>
            <p:ph type="body" idx="1"/>
          </p:nvPr>
        </p:nvSpPr>
        <p:spPr>
          <a:xfrm>
            <a:off x="342900" y="1866124"/>
            <a:ext cx="3030141" cy="1016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342900" y="2935861"/>
            <a:ext cx="3028950" cy="521817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3487341" y="2935861"/>
            <a:ext cx="3028950" cy="5218176"/>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342900" y="207264"/>
            <a:ext cx="6172200" cy="1524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3486150" y="1866124"/>
            <a:ext cx="3030141" cy="1016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422209"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566160"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87EC94E-B6BD-4823-A502-0480C3101A4C}" type="datetime1">
              <a:rPr lang="en-US" smtClean="0"/>
              <a:t>9/28/2020</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E8BBF-BB4C-40FE-8263-06627F5743D5}" type="datetime1">
              <a:rPr lang="en-US" smtClean="0"/>
              <a:t>9/28/2020</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342900" y="609600"/>
            <a:ext cx="4686300" cy="7620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5086350" y="2133600"/>
            <a:ext cx="1488186" cy="49784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5086350" y="609600"/>
            <a:ext cx="148590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1B5A1F91-1184-4C42-ACC8-677AD889D008}" type="datetime1">
              <a:rPr lang="en-US" smtClean="0"/>
              <a:t>9/28/2020</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r>
              <a:rPr lang="en-US"/>
              <a:t>Jennifer Byrne 2020</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72050" y="609600"/>
            <a:ext cx="154305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342900" y="609600"/>
            <a:ext cx="4514850" cy="74168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4972050" y="2133600"/>
            <a:ext cx="1543050" cy="58928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410656DA-E4A0-4BA7-A3B5-BE5D7723923A}" type="datetime1">
              <a:rPr lang="en-US" smtClean="0"/>
              <a:t>9/28/2020</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r>
              <a:rPr lang="en-US"/>
              <a:t>Jennifer Byrne 2020</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42900" y="1930401"/>
            <a:ext cx="6172200" cy="6237817"/>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4343400" y="8271556"/>
            <a:ext cx="1943100" cy="512064"/>
          </a:xfrm>
          <a:prstGeom prst="rect">
            <a:avLst/>
          </a:prstGeom>
        </p:spPr>
        <p:txBody>
          <a:bodyPr vert="horz" anchor="ctr" anchorCtr="0"/>
          <a:lstStyle>
            <a:lvl1pPr algn="l" eaLnBrk="1" latinLnBrk="0" hangingPunct="1">
              <a:defRPr kumimoji="0" sz="1200">
                <a:solidFill>
                  <a:schemeClr val="tx2"/>
                </a:solidFill>
              </a:defRPr>
            </a:lvl1pPr>
          </a:lstStyle>
          <a:p>
            <a:fld id="{AAF1822D-48B3-4897-A03C-89DE3D4AE3F9}" type="datetime1">
              <a:rPr lang="en-US" smtClean="0"/>
              <a:t>9/28/2020</a:t>
            </a:fld>
            <a:endParaRPr lang="en-US"/>
          </a:p>
        </p:txBody>
      </p:sp>
      <p:sp>
        <p:nvSpPr>
          <p:cNvPr id="10" name="Footer Placeholder 9"/>
          <p:cNvSpPr>
            <a:spLocks noGrp="1"/>
          </p:cNvSpPr>
          <p:nvPr>
            <p:ph type="ftr" sz="quarter" idx="3"/>
          </p:nvPr>
        </p:nvSpPr>
        <p:spPr>
          <a:xfrm>
            <a:off x="1600200" y="8271556"/>
            <a:ext cx="2686050" cy="512064"/>
          </a:xfrm>
          <a:prstGeom prst="rect">
            <a:avLst/>
          </a:prstGeom>
        </p:spPr>
        <p:txBody>
          <a:bodyPr vert="horz" anchor="ctr" anchorCtr="0"/>
          <a:lstStyle>
            <a:lvl1pPr algn="r" eaLnBrk="1" latinLnBrk="0" hangingPunct="1">
              <a:defRPr kumimoji="0" sz="1200">
                <a:solidFill>
                  <a:schemeClr val="tx2"/>
                </a:solidFill>
              </a:defRPr>
            </a:lvl1pPr>
          </a:lstStyle>
          <a:p>
            <a:r>
              <a:rPr lang="en-US"/>
              <a:t>Jennifer Byrne 2020</a:t>
            </a:r>
          </a:p>
        </p:txBody>
      </p:sp>
      <p:sp>
        <p:nvSpPr>
          <p:cNvPr id="22" name="Slide Number Placeholder 21"/>
          <p:cNvSpPr>
            <a:spLocks noGrp="1"/>
          </p:cNvSpPr>
          <p:nvPr>
            <p:ph type="sldNum" sz="quarter" idx="4"/>
          </p:nvPr>
        </p:nvSpPr>
        <p:spPr>
          <a:xfrm>
            <a:off x="6307931" y="8242041"/>
            <a:ext cx="457200" cy="6096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342900" y="203200"/>
            <a:ext cx="6172200" cy="16256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youtu.be/c8ccsE_Ium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E" sz="4800" spc="-100" dirty="0">
                <a:ln w="3200">
                  <a:solidFill>
                    <a:srgbClr val="444D26">
                      <a:shade val="75000"/>
                      <a:alpha val="25000"/>
                    </a:srgbClr>
                  </a:solidFill>
                  <a:prstDash val="solid"/>
                  <a:round/>
                </a:ln>
                <a:solidFill>
                  <a:srgbClr val="F9F9F9"/>
                </a:solidFill>
                <a:effectLst>
                  <a:innerShdw blurRad="50800" dist="25400" dir="13500000">
                    <a:srgbClr val="000000">
                      <a:alpha val="70000"/>
                    </a:srgbClr>
                  </a:innerShdw>
                </a:effectLst>
                <a:ea typeface="+mj-ea"/>
                <a:cs typeface="+mj-cs"/>
              </a:rPr>
              <a:t>Design process </a:t>
            </a:r>
            <a:endParaRPr lang="en-IE" dirty="0"/>
          </a:p>
        </p:txBody>
      </p:sp>
      <p:sp>
        <p:nvSpPr>
          <p:cNvPr id="2" name="Title 1"/>
          <p:cNvSpPr>
            <a:spLocks noGrp="1"/>
          </p:cNvSpPr>
          <p:nvPr>
            <p:ph type="ctrTitle"/>
          </p:nvPr>
        </p:nvSpPr>
        <p:spPr/>
        <p:txBody>
          <a:bodyPr/>
          <a:lstStyle/>
          <a:p>
            <a:r>
              <a:rPr lang="en-IE" sz="5400" dirty="0"/>
              <a:t>Principles of </a:t>
            </a:r>
            <a:br>
              <a:rPr lang="en-IE" sz="5400" dirty="0"/>
            </a:br>
            <a:r>
              <a:rPr lang="en-IE" sz="5400" dirty="0"/>
              <a:t>Furniture &amp; Joinery Design </a:t>
            </a:r>
          </a:p>
        </p:txBody>
      </p:sp>
      <p:sp>
        <p:nvSpPr>
          <p:cNvPr id="4" name="Slide Number Placeholder 3"/>
          <p:cNvSpPr>
            <a:spLocks noGrp="1"/>
          </p:cNvSpPr>
          <p:nvPr>
            <p:ph type="sldNum" sz="quarter" idx="11"/>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2"/>
          </p:nvPr>
        </p:nvSpPr>
        <p:spPr/>
        <p:txBody>
          <a:bodyPr/>
          <a:lstStyle/>
          <a:p>
            <a:r>
              <a:rPr lang="en-US"/>
              <a:t>Jennifer Byrne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00200"/>
            <a:ext cx="6172200" cy="6096000"/>
          </a:xfrm>
        </p:spPr>
        <p:txBody>
          <a:bodyPr>
            <a:normAutofit/>
          </a:bodyPr>
          <a:lstStyle/>
          <a:p>
            <a:pPr lvl="0"/>
            <a:r>
              <a:rPr lang="en-IE" dirty="0"/>
              <a:t>Can you base your furniture design on a previous style or period</a:t>
            </a:r>
          </a:p>
          <a:p>
            <a:r>
              <a:rPr lang="en-IE" dirty="0">
                <a:solidFill>
                  <a:srgbClr val="FFFF00"/>
                </a:solidFill>
              </a:rPr>
              <a:t>(Chippendale, Hepplewhite, Federal, Shaker, Art Nouveau)</a:t>
            </a:r>
          </a:p>
          <a:p>
            <a:r>
              <a:rPr lang="en-IE" dirty="0"/>
              <a:t> </a:t>
            </a:r>
            <a:r>
              <a:rPr lang="en-IE" dirty="0">
                <a:solidFill>
                  <a:srgbClr val="FFFF00"/>
                </a:solidFill>
              </a:rPr>
              <a:t>Most styles throughout history stem from or are influenced by Greek &amp; Roman architecture. This is true in both furniture and joinery styles.</a:t>
            </a:r>
          </a:p>
          <a:p>
            <a:pPr lvl="0"/>
            <a:r>
              <a:rPr lang="en-IE" dirty="0"/>
              <a:t>Develop the furniture design in its entirety</a:t>
            </a:r>
          </a:p>
          <a:p>
            <a:pPr lvl="0"/>
            <a:r>
              <a:rPr lang="en-IE" dirty="0"/>
              <a:t>Break the design down and incorporate detail into the individual components and groupings of components of the furniture.</a:t>
            </a:r>
          </a:p>
          <a:p>
            <a:endParaRPr lang="en-IE" dirty="0"/>
          </a:p>
        </p:txBody>
      </p:sp>
      <p:sp>
        <p:nvSpPr>
          <p:cNvPr id="3" name="Title 2"/>
          <p:cNvSpPr>
            <a:spLocks noGrp="1"/>
          </p:cNvSpPr>
          <p:nvPr>
            <p:ph type="title"/>
          </p:nvPr>
        </p:nvSpPr>
        <p:spPr/>
        <p:txBody>
          <a:bodyPr/>
          <a:lstStyle/>
          <a:p>
            <a:r>
              <a:rPr lang="en-IE" b="1" dirty="0"/>
              <a:t>Design Proportions</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10</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IE" dirty="0"/>
              <a:t>How much time will be consumed in creating this piece of furniture?</a:t>
            </a:r>
          </a:p>
          <a:p>
            <a:pPr lvl="0"/>
            <a:r>
              <a:rPr lang="en-IE" dirty="0"/>
              <a:t>Do you have the necessary skills?</a:t>
            </a:r>
          </a:p>
          <a:p>
            <a:pPr lvl="0"/>
            <a:r>
              <a:rPr lang="en-IE" dirty="0"/>
              <a:t>Do you have the necessary expertise to undertake the project?</a:t>
            </a:r>
          </a:p>
          <a:p>
            <a:pPr lvl="0"/>
            <a:r>
              <a:rPr lang="en-IE" dirty="0"/>
              <a:t>Are you sufficiently equipped to undertake the crafting of this furniture design?</a:t>
            </a:r>
          </a:p>
          <a:p>
            <a:pPr lvl="0"/>
            <a:r>
              <a:rPr lang="en-IE" dirty="0"/>
              <a:t>How large is the furniture, do you have sufficient space to be able to manufacture it?</a:t>
            </a:r>
          </a:p>
          <a:p>
            <a:endParaRPr lang="en-IE" dirty="0"/>
          </a:p>
        </p:txBody>
      </p:sp>
      <p:sp>
        <p:nvSpPr>
          <p:cNvPr id="3" name="Title 2"/>
          <p:cNvSpPr>
            <a:spLocks noGrp="1"/>
          </p:cNvSpPr>
          <p:nvPr>
            <p:ph type="title"/>
          </p:nvPr>
        </p:nvSpPr>
        <p:spPr>
          <a:xfrm>
            <a:off x="342900" y="203200"/>
            <a:ext cx="6172200" cy="1930400"/>
          </a:xfrm>
        </p:spPr>
        <p:txBody>
          <a:bodyPr>
            <a:normAutofit fontScale="90000"/>
          </a:bodyPr>
          <a:lstStyle/>
          <a:p>
            <a:r>
              <a:rPr lang="en-IE" b="1" dirty="0"/>
              <a:t>The complexity of the furniture design. </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11</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IE" dirty="0"/>
              <a:t>Is the furniture design adapted from a previous style? </a:t>
            </a:r>
          </a:p>
          <a:p>
            <a:pPr lvl="0"/>
            <a:r>
              <a:rPr lang="en-IE" dirty="0"/>
              <a:t>Can you apply elements from a previous style or period into your design?</a:t>
            </a:r>
          </a:p>
          <a:p>
            <a:pPr lvl="0"/>
            <a:r>
              <a:rPr lang="en-IE" dirty="0"/>
              <a:t>What are the resources you might use to derive a furniture design?  </a:t>
            </a:r>
          </a:p>
          <a:p>
            <a:r>
              <a:rPr lang="en-IE" dirty="0">
                <a:solidFill>
                  <a:srgbClr val="FFFF00"/>
                </a:solidFill>
              </a:rPr>
              <a:t>(woodworking publications, woodworking books, pattern books)</a:t>
            </a:r>
          </a:p>
          <a:p>
            <a:r>
              <a:rPr lang="en-IE" dirty="0">
                <a:solidFill>
                  <a:srgbClr val="FFFF00"/>
                </a:solidFill>
              </a:rPr>
              <a:t>Online design sites  (houzz.com) online catalogues,  auction house websites etc. </a:t>
            </a:r>
          </a:p>
          <a:p>
            <a:pPr lvl="0"/>
            <a:r>
              <a:rPr lang="en-IE" dirty="0">
                <a:solidFill>
                  <a:srgbClr val="FFFF00"/>
                </a:solidFill>
              </a:rPr>
              <a:t>Is it ok to adapt a pre-existing style and design to meet your objectives?</a:t>
            </a:r>
          </a:p>
          <a:p>
            <a:endParaRPr lang="en-IE" dirty="0"/>
          </a:p>
        </p:txBody>
      </p:sp>
      <p:sp>
        <p:nvSpPr>
          <p:cNvPr id="3" name="Title 2"/>
          <p:cNvSpPr>
            <a:spLocks noGrp="1"/>
          </p:cNvSpPr>
          <p:nvPr>
            <p:ph type="title"/>
          </p:nvPr>
        </p:nvSpPr>
        <p:spPr>
          <a:xfrm>
            <a:off x="342900" y="203200"/>
            <a:ext cx="6172200" cy="2006600"/>
          </a:xfrm>
        </p:spPr>
        <p:txBody>
          <a:bodyPr>
            <a:normAutofit fontScale="90000"/>
          </a:bodyPr>
          <a:lstStyle/>
          <a:p>
            <a:r>
              <a:rPr lang="en-IE" dirty="0"/>
              <a:t> </a:t>
            </a:r>
            <a:r>
              <a:rPr lang="en-IE" b="1" dirty="0"/>
              <a:t>The furniture you are designing.</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12</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375400"/>
          </a:xfrm>
        </p:spPr>
        <p:txBody>
          <a:bodyPr/>
          <a:lstStyle/>
          <a:p>
            <a:pPr lvl="0"/>
            <a:r>
              <a:rPr lang="en-IE" dirty="0"/>
              <a:t>The assembly of all the individual components of your design, with aesthetics, proportion and symmetry all being considered. </a:t>
            </a:r>
          </a:p>
          <a:p>
            <a:pPr lvl="0"/>
            <a:r>
              <a:rPr lang="en-IE" dirty="0"/>
              <a:t>The height to width to depth ratio for your furniture design are factors which form the design proportions. </a:t>
            </a:r>
          </a:p>
          <a:p>
            <a:pPr lvl="0"/>
            <a:r>
              <a:rPr lang="en-IE" dirty="0">
                <a:solidFill>
                  <a:srgbClr val="FFFF00"/>
                </a:solidFill>
              </a:rPr>
              <a:t>Always bear  your clients requirements in mind when designing  custom furniture , remember  recommended standards are based on the  size of the average person.</a:t>
            </a:r>
          </a:p>
          <a:p>
            <a:endParaRPr lang="en-IE" dirty="0"/>
          </a:p>
        </p:txBody>
      </p:sp>
      <p:sp>
        <p:nvSpPr>
          <p:cNvPr id="3" name="Title 2"/>
          <p:cNvSpPr>
            <a:spLocks noGrp="1"/>
          </p:cNvSpPr>
          <p:nvPr>
            <p:ph type="title"/>
          </p:nvPr>
        </p:nvSpPr>
        <p:spPr>
          <a:xfrm>
            <a:off x="342900" y="203200"/>
            <a:ext cx="6172200" cy="1092200"/>
          </a:xfrm>
        </p:spPr>
        <p:txBody>
          <a:bodyPr/>
          <a:lstStyle/>
          <a:p>
            <a:r>
              <a:rPr lang="en-IE" b="1" dirty="0"/>
              <a:t>Furniture Proportions </a:t>
            </a: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13</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IE" dirty="0"/>
              <a:t>Create concept sketches (use each successive sketch as a basis for a new idea or extract an element of the sketch to be added to design)</a:t>
            </a:r>
          </a:p>
          <a:p>
            <a:pPr lvl="0"/>
            <a:r>
              <a:rPr lang="en-IE" dirty="0"/>
              <a:t>Create a rough drawing of the design from the sketch with the major proportions, scale, and elements of the design described.</a:t>
            </a:r>
          </a:p>
          <a:p>
            <a:pPr lvl="0"/>
            <a:r>
              <a:rPr lang="en-IE" dirty="0">
                <a:solidFill>
                  <a:srgbClr val="FFFF00"/>
                </a:solidFill>
              </a:rPr>
              <a:t>Important KEEP all sketches.  Keep all designs, concepts and ideas together in a folder. Hoard everything.</a:t>
            </a:r>
          </a:p>
        </p:txBody>
      </p:sp>
      <p:sp>
        <p:nvSpPr>
          <p:cNvPr id="3" name="Title 2"/>
          <p:cNvSpPr>
            <a:spLocks noGrp="1"/>
          </p:cNvSpPr>
          <p:nvPr>
            <p:ph type="title"/>
          </p:nvPr>
        </p:nvSpPr>
        <p:spPr/>
        <p:txBody>
          <a:bodyPr>
            <a:normAutofit fontScale="90000"/>
          </a:bodyPr>
          <a:lstStyle/>
          <a:p>
            <a:r>
              <a:rPr lang="en-IE" b="1" dirty="0"/>
              <a:t>Logical sequence of design</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14</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IE" dirty="0"/>
              <a:t>An orthographic drawing (working drawings)  include key measurements, and specifications. </a:t>
            </a:r>
          </a:p>
          <a:p>
            <a:pPr lvl="0"/>
            <a:r>
              <a:rPr lang="en-IE" dirty="0"/>
              <a:t> You can go on to create a full scale drawing of the furniture design. This will enable you to have accurate drawings of the individual components of the design for manufacturing of the furniture components.</a:t>
            </a:r>
          </a:p>
          <a:p>
            <a:pPr lvl="0"/>
            <a:r>
              <a:rPr lang="en-IE" dirty="0"/>
              <a:t>Task: Look around your house and choose 5 items of furniture that you like and measure the top, front and sides to determine if they fit within the </a:t>
            </a:r>
            <a:r>
              <a:rPr lang="en-IE"/>
              <a:t>Golden ratio. </a:t>
            </a:r>
            <a:endParaRPr lang="en-IE" dirty="0"/>
          </a:p>
          <a:p>
            <a:pPr marL="0" lvl="0" indent="0">
              <a:buNone/>
            </a:pPr>
            <a:endParaRPr lang="en-IE" dirty="0"/>
          </a:p>
          <a:p>
            <a:endParaRPr lang="en-IE" dirty="0"/>
          </a:p>
        </p:txBody>
      </p:sp>
      <p:sp>
        <p:nvSpPr>
          <p:cNvPr id="3" name="Title 2"/>
          <p:cNvSpPr>
            <a:spLocks noGrp="1"/>
          </p:cNvSpPr>
          <p:nvPr>
            <p:ph type="title"/>
          </p:nvPr>
        </p:nvSpPr>
        <p:spPr/>
        <p:txBody>
          <a:bodyPr>
            <a:normAutofit fontScale="90000"/>
          </a:bodyPr>
          <a:lstStyle/>
          <a:p>
            <a:r>
              <a:rPr lang="en-IE" b="1" dirty="0"/>
              <a:t>Logical sequence of design</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15</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524000"/>
            <a:ext cx="6172200" cy="6604000"/>
          </a:xfrm>
        </p:spPr>
        <p:txBody>
          <a:bodyPr/>
          <a:lstStyle/>
          <a:p>
            <a:r>
              <a:rPr lang="en-IE" dirty="0"/>
              <a:t>When considering making a custom piece of furniture the design phase is probably more important than the manufacturing phase as this offers you the opportunity to experiment and perfect the design without wasting valuable materials and time.</a:t>
            </a:r>
          </a:p>
          <a:p>
            <a:r>
              <a:rPr lang="en-IE" dirty="0"/>
              <a:t>There are many factors to take into consideration when designing custom furniture. </a:t>
            </a:r>
          </a:p>
          <a:p>
            <a:r>
              <a:rPr lang="en-IE" dirty="0"/>
              <a:t>Task: Can you list some?</a:t>
            </a:r>
          </a:p>
        </p:txBody>
      </p:sp>
      <p:sp>
        <p:nvSpPr>
          <p:cNvPr id="2" name="Title 1"/>
          <p:cNvSpPr>
            <a:spLocks noGrp="1"/>
          </p:cNvSpPr>
          <p:nvPr>
            <p:ph type="title"/>
          </p:nvPr>
        </p:nvSpPr>
        <p:spPr>
          <a:xfrm>
            <a:off x="342900" y="203200"/>
            <a:ext cx="6172200" cy="863600"/>
          </a:xfrm>
        </p:spPr>
        <p:txBody>
          <a:bodyPr/>
          <a:lstStyle/>
          <a:p>
            <a:r>
              <a:rPr lang="en-IE" dirty="0"/>
              <a:t>Furniture Design</a:t>
            </a:r>
          </a:p>
        </p:txBody>
      </p:sp>
      <p:sp>
        <p:nvSpPr>
          <p:cNvPr id="4" name="Slide Number Placeholder 3"/>
          <p:cNvSpPr>
            <a:spLocks noGrp="1"/>
          </p:cNvSpPr>
          <p:nvPr>
            <p:ph type="sldNum" sz="quarter" idx="15"/>
          </p:nvPr>
        </p:nvSpPr>
        <p:spPr/>
        <p:txBody>
          <a:bodyPr/>
          <a:lstStyle/>
          <a:p>
            <a:fld id="{B6F15528-21DE-4FAA-801E-634DDDAF4B2B}" type="slidenum">
              <a:rPr lang="en-US" smtClean="0"/>
              <a:pPr/>
              <a:t>2</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524000"/>
            <a:ext cx="6172200" cy="6604000"/>
          </a:xfrm>
        </p:spPr>
        <p:txBody>
          <a:bodyPr/>
          <a:lstStyle/>
          <a:p>
            <a:pPr lvl="0"/>
            <a:r>
              <a:rPr lang="en-IE" dirty="0"/>
              <a:t>The period or  style from which the design originates</a:t>
            </a:r>
          </a:p>
          <a:p>
            <a:pPr lvl="0"/>
            <a:r>
              <a:rPr lang="en-IE" dirty="0"/>
              <a:t>The ergonomics of the furniture</a:t>
            </a:r>
          </a:p>
          <a:p>
            <a:pPr lvl="0"/>
            <a:r>
              <a:rPr lang="en-IE" dirty="0"/>
              <a:t>The construction techniques used</a:t>
            </a:r>
          </a:p>
          <a:p>
            <a:pPr lvl="0"/>
            <a:r>
              <a:rPr lang="en-IE" dirty="0"/>
              <a:t>The material characteristics</a:t>
            </a:r>
          </a:p>
          <a:p>
            <a:pPr lvl="0"/>
            <a:r>
              <a:rPr lang="en-IE" dirty="0"/>
              <a:t>The type of finish to be applied </a:t>
            </a:r>
          </a:p>
          <a:p>
            <a:pPr lvl="0"/>
            <a:endParaRPr lang="en-IE" dirty="0"/>
          </a:p>
          <a:p>
            <a:pPr lvl="0"/>
            <a:r>
              <a:rPr lang="en-IE" dirty="0"/>
              <a:t>Cost?          </a:t>
            </a:r>
          </a:p>
          <a:p>
            <a:r>
              <a:rPr lang="en-IE" dirty="0"/>
              <a:t>Budget will determine many things </a:t>
            </a:r>
          </a:p>
        </p:txBody>
      </p:sp>
      <p:sp>
        <p:nvSpPr>
          <p:cNvPr id="3" name="Title 2"/>
          <p:cNvSpPr>
            <a:spLocks noGrp="1"/>
          </p:cNvSpPr>
          <p:nvPr>
            <p:ph type="title"/>
          </p:nvPr>
        </p:nvSpPr>
        <p:spPr>
          <a:xfrm>
            <a:off x="342900" y="203200"/>
            <a:ext cx="6172200" cy="863600"/>
          </a:xfrm>
        </p:spPr>
        <p:txBody>
          <a:bodyPr/>
          <a:lstStyle/>
          <a:p>
            <a:r>
              <a:rPr lang="en-IE" dirty="0"/>
              <a:t>Furniture Design</a:t>
            </a:r>
          </a:p>
        </p:txBody>
      </p:sp>
      <p:sp>
        <p:nvSpPr>
          <p:cNvPr id="4" name="Slide Number Placeholder 3"/>
          <p:cNvSpPr>
            <a:spLocks noGrp="1"/>
          </p:cNvSpPr>
          <p:nvPr>
            <p:ph type="sldNum" sz="quarter" idx="15"/>
          </p:nvPr>
        </p:nvSpPr>
        <p:spPr/>
        <p:txBody>
          <a:bodyPr/>
          <a:lstStyle/>
          <a:p>
            <a:fld id="{B6F15528-21DE-4FAA-801E-634DDDAF4B2B}" type="slidenum">
              <a:rPr lang="en-US" smtClean="0"/>
              <a:pPr/>
              <a:t>3</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375400"/>
          </a:xfrm>
        </p:spPr>
        <p:txBody>
          <a:bodyPr>
            <a:normAutofit/>
          </a:bodyPr>
          <a:lstStyle/>
          <a:p>
            <a:r>
              <a:rPr lang="en-IE" b="1" dirty="0"/>
              <a:t>D</a:t>
            </a:r>
            <a:r>
              <a:rPr lang="en-IE" dirty="0"/>
              <a:t>etermining the size and complexity of the project</a:t>
            </a:r>
          </a:p>
          <a:p>
            <a:pPr lvl="0"/>
            <a:r>
              <a:rPr lang="en-IE" dirty="0"/>
              <a:t>Defining and applying furniture standards</a:t>
            </a:r>
          </a:p>
          <a:p>
            <a:pPr lvl="0"/>
            <a:r>
              <a:rPr lang="en-IE" dirty="0"/>
              <a:t>Creating ideas on paper including sketches and drawing</a:t>
            </a:r>
          </a:p>
          <a:p>
            <a:pPr lvl="0"/>
            <a:r>
              <a:rPr lang="en-IE"/>
              <a:t>Creating </a:t>
            </a:r>
            <a:r>
              <a:rPr lang="en-IE" dirty="0"/>
              <a:t>mock-ups or scale representations of the furniture </a:t>
            </a:r>
          </a:p>
          <a:p>
            <a:pPr>
              <a:buNone/>
            </a:pPr>
            <a:r>
              <a:rPr lang="en-IE" dirty="0"/>
              <a:t>   (mock-ups can consist of cardboard or small scale models which can be used to provide an visual idea of the proportions and design)</a:t>
            </a:r>
          </a:p>
          <a:p>
            <a:pPr lvl="0"/>
            <a:endParaRPr lang="en-IE" dirty="0"/>
          </a:p>
          <a:p>
            <a:endParaRPr lang="en-IE" dirty="0"/>
          </a:p>
        </p:txBody>
      </p:sp>
      <p:sp>
        <p:nvSpPr>
          <p:cNvPr id="3" name="Title 2"/>
          <p:cNvSpPr>
            <a:spLocks noGrp="1"/>
          </p:cNvSpPr>
          <p:nvPr>
            <p:ph type="title"/>
          </p:nvPr>
        </p:nvSpPr>
        <p:spPr>
          <a:xfrm>
            <a:off x="342900" y="203200"/>
            <a:ext cx="6172200" cy="1778000"/>
          </a:xfrm>
        </p:spPr>
        <p:txBody>
          <a:bodyPr>
            <a:normAutofit fontScale="90000"/>
          </a:bodyPr>
          <a:lstStyle/>
          <a:p>
            <a:r>
              <a:rPr lang="en-IE" b="1" dirty="0"/>
              <a:t>Design steps &amp;  considerations</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4</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E" dirty="0"/>
              <a:t>Examine the mechanics of the design</a:t>
            </a:r>
          </a:p>
          <a:p>
            <a:pPr lvl="0"/>
            <a:r>
              <a:rPr lang="en-IE" dirty="0"/>
              <a:t>Developing your design</a:t>
            </a:r>
          </a:p>
          <a:p>
            <a:pPr lvl="0"/>
            <a:r>
              <a:rPr lang="en-IE" dirty="0"/>
              <a:t>Assess the demands of the recipient of the furniture, be it yourself or a client.</a:t>
            </a:r>
          </a:p>
          <a:p>
            <a:pPr lvl="0"/>
            <a:r>
              <a:rPr lang="en-IE" dirty="0"/>
              <a:t>Form and function should be incorporated into the design</a:t>
            </a:r>
          </a:p>
          <a:p>
            <a:pPr lvl="0"/>
            <a:r>
              <a:rPr lang="en-IE" dirty="0"/>
              <a:t>The design should be customized specifically for the intended use and also for the recipients' wishes.</a:t>
            </a:r>
          </a:p>
          <a:p>
            <a:endParaRPr lang="en-IE" dirty="0"/>
          </a:p>
        </p:txBody>
      </p:sp>
      <p:sp>
        <p:nvSpPr>
          <p:cNvPr id="3" name="Title 2"/>
          <p:cNvSpPr>
            <a:spLocks noGrp="1"/>
          </p:cNvSpPr>
          <p:nvPr>
            <p:ph type="title"/>
          </p:nvPr>
        </p:nvSpPr>
        <p:spPr>
          <a:xfrm>
            <a:off x="342900" y="203200"/>
            <a:ext cx="6172200" cy="2006600"/>
          </a:xfrm>
        </p:spPr>
        <p:txBody>
          <a:bodyPr>
            <a:normAutofit fontScale="90000"/>
          </a:bodyPr>
          <a:lstStyle/>
          <a:p>
            <a:r>
              <a:rPr lang="en-IE" b="1" dirty="0"/>
              <a:t>Design steps &amp;  considerations</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5</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375400"/>
          </a:xfrm>
        </p:spPr>
        <p:txBody>
          <a:bodyPr>
            <a:normAutofit/>
          </a:bodyPr>
          <a:lstStyle/>
          <a:p>
            <a:pPr lvl="0"/>
            <a:r>
              <a:rPr lang="en-IE" dirty="0"/>
              <a:t>Function: How will this furniture be used?</a:t>
            </a:r>
          </a:p>
          <a:p>
            <a:pPr lvl="0"/>
            <a:r>
              <a:rPr lang="en-IE" dirty="0"/>
              <a:t>Proportion: What size will it be?</a:t>
            </a:r>
          </a:p>
          <a:p>
            <a:pPr lvl="0"/>
            <a:r>
              <a:rPr lang="en-IE" dirty="0"/>
              <a:t>Customize: Who will use it?</a:t>
            </a:r>
          </a:p>
          <a:p>
            <a:pPr lvl="0"/>
            <a:r>
              <a:rPr lang="en-IE" dirty="0"/>
              <a:t>Location: Where will it be placed?</a:t>
            </a:r>
          </a:p>
          <a:p>
            <a:pPr lvl="0"/>
            <a:r>
              <a:rPr lang="en-IE" dirty="0"/>
              <a:t>Style: What should it look like?</a:t>
            </a:r>
          </a:p>
          <a:p>
            <a:pPr lvl="0"/>
            <a:r>
              <a:rPr lang="en-IE" dirty="0"/>
              <a:t>Visual impact: What should this be? </a:t>
            </a:r>
          </a:p>
          <a:p>
            <a:r>
              <a:rPr lang="en-IE" dirty="0">
                <a:solidFill>
                  <a:srgbClr val="FFFF00"/>
                </a:solidFill>
              </a:rPr>
              <a:t>To complement or contrast the surrounding furniture.</a:t>
            </a:r>
          </a:p>
          <a:p>
            <a:pPr lvl="0"/>
            <a:r>
              <a:rPr lang="en-IE" dirty="0">
                <a:solidFill>
                  <a:srgbClr val="FFFF00"/>
                </a:solidFill>
              </a:rPr>
              <a:t>Is it to be a focal piece or to blend in with surroundings</a:t>
            </a:r>
          </a:p>
          <a:p>
            <a:pPr lvl="0"/>
            <a:r>
              <a:rPr lang="en-IE" dirty="0">
                <a:solidFill>
                  <a:srgbClr val="FFFF00"/>
                </a:solidFill>
              </a:rPr>
              <a:t>Should it enclose (hide) or showcase its contents</a:t>
            </a:r>
          </a:p>
          <a:p>
            <a:endParaRPr lang="en-IE" dirty="0"/>
          </a:p>
        </p:txBody>
      </p:sp>
      <p:sp>
        <p:nvSpPr>
          <p:cNvPr id="3" name="Title 2"/>
          <p:cNvSpPr>
            <a:spLocks noGrp="1"/>
          </p:cNvSpPr>
          <p:nvPr>
            <p:ph type="title"/>
          </p:nvPr>
        </p:nvSpPr>
        <p:spPr>
          <a:xfrm>
            <a:off x="342900" y="203200"/>
            <a:ext cx="6172200" cy="1016000"/>
          </a:xfrm>
        </p:spPr>
        <p:txBody>
          <a:bodyPr/>
          <a:lstStyle/>
          <a:p>
            <a:r>
              <a:rPr lang="en-IE" b="1" dirty="0"/>
              <a:t>Design Objectives</a:t>
            </a: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6</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858000"/>
          </a:xfrm>
        </p:spPr>
        <p:txBody>
          <a:bodyPr>
            <a:normAutofit/>
          </a:bodyPr>
          <a:lstStyle/>
          <a:p>
            <a:r>
              <a:rPr lang="en-IE" dirty="0"/>
              <a:t>Consider both function and form in your design</a:t>
            </a:r>
          </a:p>
          <a:p>
            <a:pPr lvl="0"/>
            <a:r>
              <a:rPr lang="en-IE" dirty="0"/>
              <a:t>Are the components of the design to be large... or small and fine</a:t>
            </a:r>
          </a:p>
          <a:p>
            <a:r>
              <a:rPr lang="en-IE" dirty="0"/>
              <a:t>Positive and negative shapes and areas</a:t>
            </a:r>
          </a:p>
          <a:p>
            <a:r>
              <a:rPr lang="en-IE" dirty="0"/>
              <a:t>Design furniture to complement other furniture in the room or alternatively, to contrast with surrounding furniture</a:t>
            </a:r>
          </a:p>
          <a:p>
            <a:pPr lvl="0"/>
            <a:r>
              <a:rPr lang="en-IE" dirty="0"/>
              <a:t>Begin with known, proven design standards (Golden rule or mean)</a:t>
            </a:r>
          </a:p>
          <a:p>
            <a:pPr lvl="0"/>
            <a:r>
              <a:rPr lang="en-IE" dirty="0"/>
              <a:t>Task: The Golden Rectangle</a:t>
            </a:r>
          </a:p>
          <a:p>
            <a:pPr lvl="0"/>
            <a:endParaRPr lang="en-IE" dirty="0"/>
          </a:p>
          <a:p>
            <a:pPr lvl="0"/>
            <a:endParaRPr lang="en-IE" dirty="0"/>
          </a:p>
          <a:p>
            <a:pPr lvl="0"/>
            <a:endParaRPr lang="en-IE" dirty="0"/>
          </a:p>
          <a:p>
            <a:pPr lvl="0"/>
            <a:r>
              <a:rPr lang="en-IE" dirty="0"/>
              <a:t>            A                                 B</a:t>
            </a:r>
          </a:p>
          <a:p>
            <a:pPr lvl="0"/>
            <a:endParaRPr lang="en-IE" dirty="0"/>
          </a:p>
          <a:p>
            <a:pPr lvl="0"/>
            <a:endParaRPr lang="en-IE" dirty="0"/>
          </a:p>
          <a:p>
            <a:endParaRPr lang="en-IE" dirty="0"/>
          </a:p>
        </p:txBody>
      </p:sp>
      <p:sp>
        <p:nvSpPr>
          <p:cNvPr id="3" name="Title 2"/>
          <p:cNvSpPr>
            <a:spLocks noGrp="1"/>
          </p:cNvSpPr>
          <p:nvPr>
            <p:ph type="title"/>
          </p:nvPr>
        </p:nvSpPr>
        <p:spPr/>
        <p:txBody>
          <a:bodyPr/>
          <a:lstStyle/>
          <a:p>
            <a:r>
              <a:rPr lang="en-IE" b="1" dirty="0"/>
              <a:t>Design Proportions</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7</a:t>
            </a:fld>
            <a:endParaRPr lang="en-US"/>
          </a:p>
        </p:txBody>
      </p:sp>
      <p:sp>
        <p:nvSpPr>
          <p:cNvPr id="5" name="Footer Placeholder 4"/>
          <p:cNvSpPr>
            <a:spLocks noGrp="1"/>
          </p:cNvSpPr>
          <p:nvPr>
            <p:ph type="ftr" sz="quarter" idx="16"/>
          </p:nvPr>
        </p:nvSpPr>
        <p:spPr/>
        <p:txBody>
          <a:bodyPr/>
          <a:lstStyle/>
          <a:p>
            <a:r>
              <a:rPr lang="en-US"/>
              <a:t>Jennifer Byrne 2020</a:t>
            </a:r>
          </a:p>
        </p:txBody>
      </p:sp>
      <p:sp>
        <p:nvSpPr>
          <p:cNvPr id="6" name="Rectangle 5">
            <a:extLst>
              <a:ext uri="{FF2B5EF4-FFF2-40B4-BE49-F238E27FC236}">
                <a16:creationId xmlns:a16="http://schemas.microsoft.com/office/drawing/2014/main" id="{40045239-7AA1-4C2C-B28E-AE45CF811867}"/>
              </a:ext>
            </a:extLst>
          </p:cNvPr>
          <p:cNvSpPr/>
          <p:nvPr/>
        </p:nvSpPr>
        <p:spPr>
          <a:xfrm>
            <a:off x="798739" y="6858000"/>
            <a:ext cx="21336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6">
            <a:extLst>
              <a:ext uri="{FF2B5EF4-FFF2-40B4-BE49-F238E27FC236}">
                <a16:creationId xmlns:a16="http://schemas.microsoft.com/office/drawing/2014/main" id="{43D0658F-EB4F-4475-A0BA-8BB08C512B07}"/>
              </a:ext>
            </a:extLst>
          </p:cNvPr>
          <p:cNvSpPr/>
          <p:nvPr/>
        </p:nvSpPr>
        <p:spPr>
          <a:xfrm>
            <a:off x="3656919" y="6553200"/>
            <a:ext cx="21336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2" presetClass="entr" presetSubtype="4" fill="hold"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7" presetID="1" presetClass="entr" presetSubtype="0" fill="hold" grpId="0" nodeType="with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518956"/>
          </a:xfrm>
        </p:spPr>
        <p:txBody>
          <a:bodyPr>
            <a:normAutofit/>
          </a:bodyPr>
          <a:lstStyle/>
          <a:p>
            <a:r>
              <a:rPr lang="en-IE" dirty="0"/>
              <a:t>Pleasing ratios which have been used by master architects,  painters, and implemented in furniture design throughout the ages.</a:t>
            </a:r>
          </a:p>
          <a:p>
            <a:r>
              <a:rPr lang="en-IE" dirty="0"/>
              <a:t>This ratio of numbers was discovered by An Italian man Leonardo Fibonacci. (1170 – 1250)</a:t>
            </a:r>
          </a:p>
          <a:p>
            <a:r>
              <a:rPr lang="en-IE" dirty="0"/>
              <a:t>If you add </a:t>
            </a:r>
            <a:r>
              <a:rPr lang="en-IE" dirty="0">
                <a:latin typeface="Tahoma" panose="020B0604030504040204" pitchFamily="34" charset="0"/>
                <a:ea typeface="Tahoma" panose="020B0604030504040204" pitchFamily="34" charset="0"/>
                <a:cs typeface="Tahoma" panose="020B0604030504040204" pitchFamily="34" charset="0"/>
              </a:rPr>
              <a:t>1+1=2, 1+2=3, 2+3=5, 3+5=8, 5+8=13 </a:t>
            </a:r>
            <a:r>
              <a:rPr lang="en-IE" dirty="0"/>
              <a:t>and so on you will get a sequence of numbers, </a:t>
            </a:r>
            <a:r>
              <a:rPr lang="en-IE" dirty="0">
                <a:latin typeface="Tahoma" panose="020B0604030504040204" pitchFamily="34" charset="0"/>
                <a:ea typeface="Tahoma" panose="020B0604030504040204" pitchFamily="34" charset="0"/>
                <a:cs typeface="Tahoma" panose="020B0604030504040204" pitchFamily="34" charset="0"/>
              </a:rPr>
              <a:t>1,2,3,5,8,13, . .  </a:t>
            </a:r>
          </a:p>
          <a:p>
            <a:r>
              <a:rPr lang="en-IE" dirty="0"/>
              <a:t>If you divide any of these numbers by the number preceding it you will get 1.618                </a:t>
            </a:r>
          </a:p>
          <a:p>
            <a:r>
              <a:rPr lang="en-IE" b="1" dirty="0"/>
              <a:t>Golden number or mean is 1.618 </a:t>
            </a:r>
          </a:p>
          <a:p>
            <a:endParaRPr lang="en-IE" dirty="0"/>
          </a:p>
        </p:txBody>
      </p:sp>
      <p:sp>
        <p:nvSpPr>
          <p:cNvPr id="3" name="Title 2"/>
          <p:cNvSpPr>
            <a:spLocks noGrp="1"/>
          </p:cNvSpPr>
          <p:nvPr>
            <p:ph type="title"/>
          </p:nvPr>
        </p:nvSpPr>
        <p:spPr/>
        <p:txBody>
          <a:bodyPr>
            <a:normAutofit/>
          </a:bodyPr>
          <a:lstStyle/>
          <a:p>
            <a:r>
              <a:rPr lang="en-IE" b="1" dirty="0"/>
              <a:t>Golden Ratio</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8</a:t>
            </a:fld>
            <a:endParaRPr lang="en-US"/>
          </a:p>
        </p:txBody>
      </p:sp>
      <p:sp>
        <p:nvSpPr>
          <p:cNvPr id="5" name="Footer Placeholder 4"/>
          <p:cNvSpPr>
            <a:spLocks noGrp="1"/>
          </p:cNvSpPr>
          <p:nvPr>
            <p:ph type="ftr" sz="quarter" idx="16"/>
          </p:nvPr>
        </p:nvSpPr>
        <p:spPr/>
        <p:txBody>
          <a:bodyPr/>
          <a:lstStyle/>
          <a:p>
            <a:r>
              <a:rPr lang="en-US"/>
              <a:t>Jennifer Byrne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752600"/>
            <a:ext cx="6172200" cy="6518956"/>
          </a:xfrm>
        </p:spPr>
        <p:txBody>
          <a:bodyPr>
            <a:normAutofit lnSpcReduction="10000"/>
          </a:bodyPr>
          <a:lstStyle/>
          <a:p>
            <a:r>
              <a:rPr lang="en-IE" dirty="0"/>
              <a:t>If top measures 800mm then the width should measure  800 ÷ 1.618 = 494</a:t>
            </a:r>
          </a:p>
          <a:p>
            <a:r>
              <a:rPr lang="en-IE" dirty="0"/>
              <a:t>Using this ratio the most pleasing size would be 800mm x 495mm</a:t>
            </a:r>
          </a:p>
          <a:p>
            <a:r>
              <a:rPr lang="en-IE" dirty="0"/>
              <a:t>The golden rectangle is a proportioning guideline for anything rectangular.</a:t>
            </a:r>
          </a:p>
          <a:p>
            <a:r>
              <a:rPr lang="en-IE" dirty="0"/>
              <a:t>Task: Without using measurements draw a rectangle.</a:t>
            </a:r>
          </a:p>
          <a:p>
            <a:r>
              <a:rPr lang="en-IE" dirty="0"/>
              <a:t>Now measure the longest side.</a:t>
            </a:r>
          </a:p>
          <a:p>
            <a:r>
              <a:rPr lang="en-IE" dirty="0"/>
              <a:t>Divide this measurement by </a:t>
            </a:r>
            <a:r>
              <a:rPr lang="en-IE" dirty="0">
                <a:latin typeface="Tahoma" panose="020B0604030504040204" pitchFamily="34" charset="0"/>
                <a:ea typeface="Tahoma" panose="020B0604030504040204" pitchFamily="34" charset="0"/>
                <a:cs typeface="Tahoma" panose="020B0604030504040204" pitchFamily="34" charset="0"/>
              </a:rPr>
              <a:t>1.618.</a:t>
            </a:r>
            <a:r>
              <a:rPr lang="en-IE" dirty="0"/>
              <a:t> </a:t>
            </a:r>
          </a:p>
          <a:p>
            <a:r>
              <a:rPr lang="en-IE" dirty="0"/>
              <a:t>Now measure the shortest side and see how close you are to that number.</a:t>
            </a:r>
          </a:p>
          <a:p>
            <a:r>
              <a:rPr lang="en-IE" dirty="0"/>
              <a:t>Or divide sides to get </a:t>
            </a:r>
            <a:r>
              <a:rPr lang="en-IE" dirty="0">
                <a:latin typeface="Tahoma" panose="020B0604030504040204" pitchFamily="34" charset="0"/>
                <a:ea typeface="Tahoma" panose="020B0604030504040204" pitchFamily="34" charset="0"/>
                <a:cs typeface="Tahoma" panose="020B0604030504040204" pitchFamily="34" charset="0"/>
              </a:rPr>
              <a:t>1.618</a:t>
            </a:r>
            <a:r>
              <a:rPr lang="en-IE" dirty="0"/>
              <a:t> as answer</a:t>
            </a:r>
          </a:p>
          <a:p>
            <a:pPr marL="0" indent="0">
              <a:buNone/>
            </a:pPr>
            <a:endParaRPr lang="en-IE" dirty="0"/>
          </a:p>
          <a:p>
            <a:r>
              <a:rPr lang="en-IE" u="sng" dirty="0">
                <a:hlinkClick r:id="rId2"/>
              </a:rPr>
              <a:t>https://youtu.be/c8ccsE_IumM</a:t>
            </a:r>
            <a:r>
              <a:rPr lang="en-IE" dirty="0"/>
              <a:t> </a:t>
            </a:r>
          </a:p>
          <a:p>
            <a:endParaRPr lang="en-IE" dirty="0"/>
          </a:p>
        </p:txBody>
      </p:sp>
      <p:sp>
        <p:nvSpPr>
          <p:cNvPr id="3" name="Title 2"/>
          <p:cNvSpPr>
            <a:spLocks noGrp="1"/>
          </p:cNvSpPr>
          <p:nvPr>
            <p:ph type="title"/>
          </p:nvPr>
        </p:nvSpPr>
        <p:spPr/>
        <p:txBody>
          <a:bodyPr>
            <a:normAutofit fontScale="90000"/>
          </a:bodyPr>
          <a:lstStyle/>
          <a:p>
            <a:r>
              <a:rPr lang="en-IE" b="1" dirty="0"/>
              <a:t>Golden section (rectangle)</a:t>
            </a:r>
            <a:br>
              <a:rPr lang="en-IE" dirty="0"/>
            </a:br>
            <a:endParaRPr lang="en-IE"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9</a:t>
            </a:fld>
            <a:endParaRPr lang="en-US"/>
          </a:p>
        </p:txBody>
      </p:sp>
      <p:sp>
        <p:nvSpPr>
          <p:cNvPr id="5" name="Footer Placeholder 4"/>
          <p:cNvSpPr>
            <a:spLocks noGrp="1"/>
          </p:cNvSpPr>
          <p:nvPr>
            <p:ph type="ftr" sz="quarter" idx="16"/>
          </p:nvPr>
        </p:nvSpPr>
        <p:spPr/>
        <p:txBody>
          <a:bodyPr/>
          <a:lstStyle/>
          <a:p>
            <a:r>
              <a:rPr lang="en-US"/>
              <a:t>Jennifer Byrne 2020</a:t>
            </a:r>
          </a:p>
        </p:txBody>
      </p:sp>
    </p:spTree>
    <p:extLst>
      <p:ext uri="{BB962C8B-B14F-4D97-AF65-F5344CB8AC3E}">
        <p14:creationId xmlns:p14="http://schemas.microsoft.com/office/powerpoint/2010/main" val="128991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215</TotalTime>
  <Words>1090</Words>
  <Application>Microsoft Office PowerPoint</Application>
  <PresentationFormat>On-screen Show (4:3)</PresentationFormat>
  <Paragraphs>127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Constantia</vt:lpstr>
      <vt:lpstr>Tahoma</vt:lpstr>
      <vt:lpstr>Wingdings 2</vt:lpstr>
      <vt:lpstr>Paper</vt:lpstr>
      <vt:lpstr>Principles of  Furniture &amp; Joinery Design </vt:lpstr>
      <vt:lpstr>Furniture Design</vt:lpstr>
      <vt:lpstr>Furniture Design</vt:lpstr>
      <vt:lpstr>Design steps &amp;  considerations </vt:lpstr>
      <vt:lpstr>Design steps &amp;  considerations </vt:lpstr>
      <vt:lpstr>Design Objectives</vt:lpstr>
      <vt:lpstr>Design Proportions </vt:lpstr>
      <vt:lpstr>Golden Ratio </vt:lpstr>
      <vt:lpstr>Golden section (rectangle) </vt:lpstr>
      <vt:lpstr>Design Proportions </vt:lpstr>
      <vt:lpstr>The complexity of the furniture design.  </vt:lpstr>
      <vt:lpstr> The furniture you are designing. </vt:lpstr>
      <vt:lpstr>Furniture Proportions </vt:lpstr>
      <vt:lpstr>Logical sequence of design </vt:lpstr>
      <vt:lpstr>Logical sequence of design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Furniture &amp; Joinery Design </dc:title>
  <dc:creator>Owner</dc:creator>
  <cp:lastModifiedBy>Jennifer Byrne</cp:lastModifiedBy>
  <cp:revision>24</cp:revision>
  <cp:lastPrinted>2013-09-10T13:19:41Z</cp:lastPrinted>
  <dcterms:created xsi:type="dcterms:W3CDTF">2006-08-16T00:00:00Z</dcterms:created>
  <dcterms:modified xsi:type="dcterms:W3CDTF">2020-09-28T15:24:35Z</dcterms:modified>
</cp:coreProperties>
</file>