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7" r:id="rId5"/>
    <p:sldId id="278" r:id="rId6"/>
    <p:sldId id="275" r:id="rId7"/>
    <p:sldId id="276" r:id="rId8"/>
    <p:sldId id="279" r:id="rId9"/>
    <p:sldId id="261" r:id="rId10"/>
    <p:sldId id="272" r:id="rId11"/>
    <p:sldId id="262" r:id="rId12"/>
    <p:sldId id="284" r:id="rId13"/>
    <p:sldId id="273" r:id="rId14"/>
    <p:sldId id="280" r:id="rId15"/>
    <p:sldId id="271" r:id="rId16"/>
    <p:sldId id="286" r:id="rId17"/>
    <p:sldId id="281" r:id="rId18"/>
    <p:sldId id="274" r:id="rId19"/>
    <p:sldId id="266" r:id="rId20"/>
    <p:sldId id="282" r:id="rId21"/>
    <p:sldId id="269" r:id="rId22"/>
    <p:sldId id="283" r:id="rId23"/>
    <p:sldId id="285" r:id="rId24"/>
  </p:sldIdLst>
  <p:sldSz cx="6858000" cy="9144000" type="screen4x3"/>
  <p:notesSz cx="6858000" cy="10052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129CA8-292F-4826-A991-4AAC94991E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4D32-1282-4BBD-8EF4-D788326DF0BF}" type="datetimeFigureOut">
              <a:rPr lang="en-IE" smtClean="0"/>
              <a:pPr/>
              <a:t>01/12/2020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6125" y="754063"/>
            <a:ext cx="28257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5200"/>
            <a:ext cx="5486400" cy="452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E4148-6E33-4443-BABB-004F52B239D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4057637" y="5080001"/>
            <a:ext cx="2800364" cy="1214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4057650" y="5196013"/>
            <a:ext cx="2800351" cy="25603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4057650" y="5486889"/>
            <a:ext cx="2800351" cy="1219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4057650" y="5552537"/>
            <a:ext cx="1474470" cy="24384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057650" y="5599429"/>
            <a:ext cx="1474470" cy="1219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4057650" y="5283200"/>
            <a:ext cx="229743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5532380" y="5414644"/>
            <a:ext cx="1200150" cy="4876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4866216"/>
            <a:ext cx="6858000" cy="3255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900704"/>
            <a:ext cx="6858001" cy="18756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810538" y="4857453"/>
            <a:ext cx="2047463" cy="33124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858000" cy="4935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3202517"/>
            <a:ext cx="6343650" cy="196003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5199917"/>
            <a:ext cx="3714750" cy="23368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029200" y="5608320"/>
            <a:ext cx="720090" cy="609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57650" y="5607051"/>
            <a:ext cx="971550" cy="609600"/>
          </a:xfrm>
        </p:spPr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240066" y="1515"/>
            <a:ext cx="560784" cy="48768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0A0BC8-9CC5-4A1B-9603-156AD01E9D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A0C8-ECFA-4B57-B72B-DC98564E4C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0" y="1524000"/>
            <a:ext cx="1428750" cy="73152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24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D24D7-6284-464A-A093-B83C7BC810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BD261AB8-B33A-43DD-B155-7F60560892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61722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5226050"/>
            <a:ext cx="61722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014B2-3E62-453E-B6BE-49182DC05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DCCC-79C5-4B18-BDB0-4A4ED3585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41601"/>
            <a:ext cx="5829300" cy="1816100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489451"/>
            <a:ext cx="5829300" cy="2012949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B4784-43FD-4555-B9EF-4E51625027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999233"/>
            <a:ext cx="3028950" cy="603461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999233"/>
            <a:ext cx="3028950" cy="603461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2085C-484D-4576-A155-AB12AE8756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24000"/>
            <a:ext cx="6286500" cy="1426464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993293"/>
            <a:ext cx="3031236" cy="6096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540919" y="2993293"/>
            <a:ext cx="3031331" cy="6096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5750" y="3611359"/>
            <a:ext cx="3031236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8729" y="3611359"/>
            <a:ext cx="303133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AC8CCD4-018E-489D-A10C-F87C31EE05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0"/>
            <a:ext cx="6172200" cy="142646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37760" y="816864"/>
            <a:ext cx="717948" cy="609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3350" y="816864"/>
            <a:ext cx="994410" cy="609600"/>
          </a:xfrm>
        </p:spPr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31052" y="3029"/>
            <a:ext cx="571500" cy="487680"/>
          </a:xfrm>
        </p:spPr>
        <p:txBody>
          <a:bodyPr/>
          <a:lstStyle/>
          <a:p>
            <a:pPr>
              <a:defRPr/>
            </a:pPr>
            <a:fld id="{630B536D-37CD-4C07-9E33-E65F8A0A93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9AD4B-08DE-49DC-98E0-E062DE91AC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122" y="1469293"/>
            <a:ext cx="2537460" cy="1170432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15122" y="2680969"/>
            <a:ext cx="2537460" cy="615696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" y="1035049"/>
            <a:ext cx="3826764" cy="78028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A4792-1EC6-4860-9FEF-B511601367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326" y="1478881"/>
            <a:ext cx="440102" cy="6242183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753" y="1524000"/>
            <a:ext cx="3429000" cy="6096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332" y="4365745"/>
            <a:ext cx="1943100" cy="335531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79A81-BB57-460C-92BF-AAB52C0631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489091"/>
            <a:ext cx="6858000" cy="1125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6858000" cy="41421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411036"/>
            <a:ext cx="6858001" cy="12192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4057637" y="480329"/>
            <a:ext cx="2800364" cy="1214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4057650" y="586817"/>
            <a:ext cx="2800351" cy="24004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4055504" y="663339"/>
            <a:ext cx="229743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5530235" y="785257"/>
            <a:ext cx="1200150" cy="4876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6813724" y="-2668"/>
            <a:ext cx="43220" cy="82905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6783361" y="-2668"/>
            <a:ext cx="20574" cy="82905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6769071" y="-2668"/>
            <a:ext cx="6858" cy="82905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6731567" y="-2668"/>
            <a:ext cx="20574" cy="82905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6686758" y="507"/>
            <a:ext cx="41148" cy="7802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6655106" y="507"/>
            <a:ext cx="6858" cy="7802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1524000"/>
            <a:ext cx="6172200" cy="1422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999232"/>
            <a:ext cx="6172200" cy="57668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39902" y="816864"/>
            <a:ext cx="717948" cy="6096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43350" y="816864"/>
            <a:ext cx="994410" cy="6096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31052" y="3029"/>
            <a:ext cx="571500" cy="48768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286280-B143-4AC8-83DD-4B3CE130DA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ehugger.com/sustainable-product-design/classic-furniture-designs-from-cheap-sustainable-material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764704" y="1187624"/>
            <a:ext cx="5400600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Manufactured</a:t>
            </a:r>
          </a:p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Boards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1120" y="6012160"/>
            <a:ext cx="4960168" cy="2664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Manmade</a:t>
            </a:r>
          </a:p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Boards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C:\Users\Owner\Pictures\osb manufactur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92696" y="1691680"/>
            <a:ext cx="5287391" cy="3960440"/>
          </a:xfrm>
          <a:noFill/>
        </p:spPr>
      </p:pic>
      <p:sp>
        <p:nvSpPr>
          <p:cNvPr id="6147" name="Text Placeholder 4"/>
          <p:cNvSpPr>
            <a:spLocks noGrp="1"/>
          </p:cNvSpPr>
          <p:nvPr>
            <p:ph type="body" sz="half" idx="3"/>
          </p:nvPr>
        </p:nvSpPr>
        <p:spPr>
          <a:xfrm>
            <a:off x="404664" y="6012160"/>
            <a:ext cx="5894387" cy="1939925"/>
          </a:xfrm>
        </p:spPr>
        <p:txBody>
          <a:bodyPr>
            <a:normAutofit fontScale="92500"/>
          </a:bodyPr>
          <a:lstStyle/>
          <a:p>
            <a:r>
              <a:rPr lang="en-IE" sz="2400" dirty="0"/>
              <a:t>The layers of flakes or strands mixed with glue travel along big conveyor belts.</a:t>
            </a:r>
          </a:p>
          <a:p>
            <a:r>
              <a:rPr lang="en-IE" sz="2400" dirty="0"/>
              <a:t>They pass through a series of rollers that flatten them down to the required thickness.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O.S.B. Manufacturing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CDCCC-79C5-4B18-BDB0-4A4ED358578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eaLnBrk="1" hangingPunct="1"/>
            <a:r>
              <a:rPr lang="en-GB" sz="3600">
                <a:solidFill>
                  <a:srgbClr val="993366"/>
                </a:solidFill>
              </a:rPr>
              <a:t>Kronoply</a:t>
            </a:r>
          </a:p>
        </p:txBody>
      </p:sp>
      <p:pic>
        <p:nvPicPr>
          <p:cNvPr id="7171" name="Picture 7" descr="29-09-2007 11;36;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5874" y="1259632"/>
            <a:ext cx="5375414" cy="648072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672" y="1259632"/>
            <a:ext cx="4257143" cy="3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2976" y="4355976"/>
            <a:ext cx="3096344" cy="40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993366"/>
                </a:solidFill>
              </a:rPr>
              <a:t>O.S.B. Furniture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648" y="4716016"/>
            <a:ext cx="2941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+mn-lt"/>
              </a:rPr>
              <a:t>Furniture created </a:t>
            </a:r>
          </a:p>
          <a:p>
            <a:r>
              <a:rPr lang="en-IE" sz="2400" dirty="0">
                <a:latin typeface="+mn-lt"/>
              </a:rPr>
              <a:t>by Lloyd Alter</a:t>
            </a:r>
          </a:p>
          <a:p>
            <a:r>
              <a:rPr lang="en-IE" sz="2400" dirty="0">
                <a:latin typeface="+mn-lt"/>
              </a:rPr>
              <a:t>Sustainable Product</a:t>
            </a:r>
          </a:p>
          <a:p>
            <a:r>
              <a:rPr lang="en-IE" sz="2400" dirty="0">
                <a:latin typeface="+mn-lt"/>
              </a:rPr>
              <a:t>Design  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727497"/>
            <a:ext cx="6172200" cy="892175"/>
          </a:xfrm>
        </p:spPr>
        <p:txBody>
          <a:bodyPr/>
          <a:lstStyle/>
          <a:p>
            <a:r>
              <a:rPr lang="en-IE" sz="3200" dirty="0"/>
              <a:t>O.S.B. &amp; Plywood Furniture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672" y="1691680"/>
            <a:ext cx="57710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6672" y="5724128"/>
            <a:ext cx="6139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+mn-lt"/>
              </a:rPr>
              <a:t>Series of O.S.B. &amp; plywood chairs designed</a:t>
            </a:r>
          </a:p>
          <a:p>
            <a:r>
              <a:rPr lang="en-IE" sz="2400" dirty="0">
                <a:latin typeface="+mn-lt"/>
              </a:rPr>
              <a:t>by ROLU, exhibited at “Art In General” in </a:t>
            </a:r>
          </a:p>
          <a:p>
            <a:r>
              <a:rPr lang="en-IE" sz="2400" dirty="0">
                <a:latin typeface="+mn-lt"/>
              </a:rPr>
              <a:t>NYC in Sept 2010</a:t>
            </a:r>
          </a:p>
          <a:p>
            <a:r>
              <a:rPr lang="en-IE" sz="2400" dirty="0">
                <a:latin typeface="+mn-lt"/>
              </a:rPr>
              <a:t> </a:t>
            </a:r>
          </a:p>
          <a:p>
            <a:r>
              <a:rPr lang="en-IE" sz="2400" dirty="0">
                <a:latin typeface="+mn-lt"/>
              </a:rPr>
              <a:t>ROLU founders Matt Olson, Mike Brady, </a:t>
            </a:r>
          </a:p>
          <a:p>
            <a:r>
              <a:rPr lang="en-IE" sz="2400" dirty="0">
                <a:latin typeface="+mn-lt"/>
              </a:rPr>
              <a:t>and Joe Mollen.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1331640"/>
            <a:ext cx="31178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993366"/>
                </a:solidFill>
              </a:rPr>
              <a:t>Fibre Boards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4664" y="1187624"/>
            <a:ext cx="6172200" cy="9067676"/>
          </a:xfrm>
        </p:spPr>
        <p:txBody>
          <a:bodyPr/>
          <a:lstStyle/>
          <a:p>
            <a:pPr eaLnBrk="1" hangingPunct="1"/>
            <a:r>
              <a:rPr lang="en-GB" sz="2400" dirty="0"/>
              <a:t>Hardboard:</a:t>
            </a:r>
            <a:r>
              <a:rPr lang="en-IE" sz="2400" dirty="0"/>
              <a:t> made 		            from pulped wood 		          fibres.                     	                              The pulp is put				 under pressure 			           until the fibres bond 			    to produce a board that is smooth on one side and rough on the other. It is not very strong used as press backs &amp; drawer bottoms. Also available with melamine or painted finish on face only.</a:t>
            </a:r>
            <a:endParaRPr lang="en-GB" sz="2400" dirty="0"/>
          </a:p>
          <a:p>
            <a:pPr eaLnBrk="1" hangingPunct="1"/>
            <a:r>
              <a:rPr lang="en-GB" sz="2400" dirty="0"/>
              <a:t>Different types of pressing conditions are used to produce  textured hardboards such as profiled boards and peg boards which have a serious of small holes in it.</a:t>
            </a:r>
          </a:p>
          <a:p>
            <a:pPr eaLnBrk="1" hangingPunct="1"/>
            <a:endParaRPr lang="en-GB" sz="2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1075" y="6732588"/>
            <a:ext cx="25939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33825" y="6732588"/>
            <a:ext cx="2395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943864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993366"/>
                </a:solidFill>
              </a:rPr>
              <a:t>Medium Density Fibre Boards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55972" y="4355976"/>
            <a:ext cx="6172200" cy="4608513"/>
          </a:xfrm>
        </p:spPr>
        <p:txBody>
          <a:bodyPr>
            <a:normAutofit/>
          </a:bodyPr>
          <a:lstStyle/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M.D.F. Medium Density Fibreboard Shredded wood fibres are mixed with glue and bonded together in a hot press under high pressure to give a strong dense board.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24744" y="2123728"/>
            <a:ext cx="4104456" cy="367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54472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993366"/>
                </a:solidFill>
              </a:rPr>
              <a:t>Medium Density Fibre Boards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4664" y="4067944"/>
            <a:ext cx="6172200" cy="460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/>
              <a:t>Different pressing methods and glues are used to produced different grades. Water proof (Green) &amp; Fire resistant (Pink) </a:t>
            </a:r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Plain finish, melamine  (cream or white) wood veneer or laminated.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6792" y="1619672"/>
            <a:ext cx="32719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5375744"/>
            <a:ext cx="3443461" cy="23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4000">
                <a:solidFill>
                  <a:srgbClr val="993366"/>
                </a:solidFill>
              </a:rPr>
              <a:t>M.D.F.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331913"/>
            <a:ext cx="6172200" cy="6835775"/>
          </a:xfrm>
        </p:spPr>
        <p:txBody>
          <a:bodyPr/>
          <a:lstStyle/>
          <a:p>
            <a:pPr eaLnBrk="1" hangingPunct="1"/>
            <a:r>
              <a:rPr lang="en-GB" sz="2400" dirty="0">
                <a:solidFill>
                  <a:srgbClr val="6600FF"/>
                </a:solidFill>
              </a:rPr>
              <a:t>Advantages:</a:t>
            </a:r>
          </a:p>
          <a:p>
            <a:pPr eaLnBrk="1" hangingPunct="1"/>
            <a:r>
              <a:rPr lang="en-GB" sz="2400" dirty="0"/>
              <a:t>M.D.F. can be routered and does not need to be edged.</a:t>
            </a:r>
          </a:p>
          <a:p>
            <a:pPr eaLnBrk="1" hangingPunct="1"/>
            <a:r>
              <a:rPr lang="en-GB" sz="2400" dirty="0"/>
              <a:t>Super smooth surface, no seasoning required. </a:t>
            </a:r>
          </a:p>
          <a:p>
            <a:pPr eaLnBrk="1" hangingPunct="1"/>
            <a:r>
              <a:rPr lang="en-GB" sz="2400" dirty="0"/>
              <a:t>No warping, cracking, splitting, knots. </a:t>
            </a:r>
          </a:p>
          <a:p>
            <a:pPr eaLnBrk="1" hangingPunct="1"/>
            <a:r>
              <a:rPr lang="en-GB" sz="2400" dirty="0"/>
              <a:t>Free from termites &amp; fungus. </a:t>
            </a:r>
          </a:p>
          <a:p>
            <a:pPr eaLnBrk="1" hangingPunct="1"/>
            <a:r>
              <a:rPr lang="en-GB" sz="2400" dirty="0"/>
              <a:t>Moisture and fire resistant. </a:t>
            </a:r>
          </a:p>
          <a:p>
            <a:pPr eaLnBrk="1" hangingPunct="1"/>
            <a:r>
              <a:rPr lang="en-GB" sz="2400" dirty="0"/>
              <a:t>Good dimensional stability</a:t>
            </a:r>
          </a:p>
          <a:p>
            <a:pPr eaLnBrk="1" hangingPunct="1"/>
            <a:r>
              <a:rPr lang="en-GB" sz="2400" dirty="0"/>
              <a:t> </a:t>
            </a:r>
          </a:p>
          <a:p>
            <a:pPr eaLnBrk="1" hangingPunct="1"/>
            <a:r>
              <a:rPr lang="en-GB" sz="2400" dirty="0">
                <a:solidFill>
                  <a:srgbClr val="6600FF"/>
                </a:solidFill>
              </a:rPr>
              <a:t>Disadvantages:</a:t>
            </a:r>
            <a:endParaRPr lang="en-GB" sz="2400" dirty="0"/>
          </a:p>
          <a:p>
            <a:pPr eaLnBrk="1" hangingPunct="1"/>
            <a:r>
              <a:rPr lang="en-GB" sz="2400" dirty="0"/>
              <a:t>Edges have to be sealed.</a:t>
            </a:r>
          </a:p>
          <a:p>
            <a:pPr eaLnBrk="1" hangingPunct="1"/>
            <a:r>
              <a:rPr lang="en-GB" sz="2400" dirty="0"/>
              <a:t>Very dusty material.</a:t>
            </a:r>
          </a:p>
          <a:p>
            <a:pPr eaLnBrk="1" hangingPunct="1"/>
            <a:r>
              <a:rPr lang="en-GB" sz="2400" dirty="0"/>
              <a:t>M.D.F. wears down cutters quickly</a:t>
            </a:r>
            <a:endParaRPr lang="en-GB" sz="2400" dirty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</a:pPr>
            <a:endParaRPr lang="en-GB" sz="2800" dirty="0">
              <a:solidFill>
                <a:srgbClr val="66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rgbClr val="993366"/>
                </a:solidFill>
              </a:rPr>
              <a:t>Other M.D.F. Products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04813" y="1476400"/>
            <a:ext cx="6172200" cy="1295400"/>
          </a:xfrm>
        </p:spPr>
        <p:txBody>
          <a:bodyPr/>
          <a:lstStyle/>
          <a:p>
            <a:r>
              <a:rPr lang="en-GB" sz="2400" dirty="0"/>
              <a:t>Also available are moulded &amp; veneered  cornices &amp; pelmet, skirting's &amp; architraves </a:t>
            </a:r>
          </a:p>
          <a:p>
            <a:endParaRPr lang="en-IE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9275" y="2971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65400" y="2844229"/>
            <a:ext cx="19700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81525" y="2771205"/>
            <a:ext cx="1828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250" y="5148263"/>
            <a:ext cx="28082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95663" y="4716463"/>
            <a:ext cx="3462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136" y="467544"/>
            <a:ext cx="6172200" cy="14224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993366"/>
                </a:solidFill>
              </a:rPr>
              <a:t>Coloured M.D.F./ H.D.F.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idx="1"/>
          </p:nvPr>
        </p:nvSpPr>
        <p:spPr>
          <a:xfrm>
            <a:off x="44624" y="1763688"/>
            <a:ext cx="6172200" cy="712879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400" dirty="0"/>
              <a:t>High Density Fibreboard has a super smooth finish			                                       and available				    in a range of 			       colours.</a:t>
            </a:r>
          </a:p>
          <a:p>
            <a:pPr eaLnBrk="1" hangingPunct="1"/>
            <a:r>
              <a:rPr lang="en-GB" sz="2400" dirty="0"/>
              <a:t>Advantage: 				          colour is the 		  		    same throughout 			                the board so 			     scratches blend in.</a:t>
            </a:r>
          </a:p>
          <a:p>
            <a:pPr eaLnBrk="1" hangingPunct="1"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r>
              <a:rPr lang="en-GB" sz="2400" dirty="0"/>
              <a:t>      B.A.S.F.  Germany</a:t>
            </a:r>
          </a:p>
        </p:txBody>
      </p:sp>
      <p:pic>
        <p:nvPicPr>
          <p:cNvPr id="11268" name="Picture 7" descr="establish_pictur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696" y="5940153"/>
            <a:ext cx="45908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greatlakesspectratechMD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2936" y="2267744"/>
            <a:ext cx="3384376" cy="356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656" y="827584"/>
            <a:ext cx="6172200" cy="14224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993366"/>
                </a:solidFill>
              </a:rPr>
              <a:t>Manufactured</a:t>
            </a:r>
            <a:br>
              <a:rPr lang="en-GB" sz="3600" dirty="0">
                <a:solidFill>
                  <a:srgbClr val="993366"/>
                </a:solidFill>
              </a:rPr>
            </a:br>
            <a:r>
              <a:rPr lang="en-GB" sz="3600" dirty="0">
                <a:solidFill>
                  <a:srgbClr val="993366"/>
                </a:solidFill>
              </a:rPr>
              <a:t>Boards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/>
              <a:t>Three  types of manufactured boards</a:t>
            </a:r>
          </a:p>
          <a:p>
            <a:pPr eaLnBrk="1" hangingPunct="1"/>
            <a:r>
              <a:rPr lang="en-GB" sz="2400" dirty="0"/>
              <a:t>Core board:  </a:t>
            </a:r>
            <a:r>
              <a:rPr lang="en-GB" sz="2400" dirty="0">
                <a:solidFill>
                  <a:srgbClr val="6600FF"/>
                </a:solidFill>
              </a:rPr>
              <a:t>Plywood, Block board</a:t>
            </a:r>
          </a:p>
          <a:p>
            <a:pPr eaLnBrk="1" hangingPunct="1"/>
            <a:r>
              <a:rPr lang="en-GB" sz="2400" dirty="0"/>
              <a:t>Particle Board:  </a:t>
            </a:r>
            <a:r>
              <a:rPr lang="en-GB" sz="2400" dirty="0">
                <a:solidFill>
                  <a:srgbClr val="6600FF"/>
                </a:solidFill>
              </a:rPr>
              <a:t>Chipboard</a:t>
            </a:r>
          </a:p>
          <a:p>
            <a:pPr eaLnBrk="1" hangingPunct="1"/>
            <a:r>
              <a:rPr lang="en-GB" sz="2400" dirty="0"/>
              <a:t>Fibreboard: </a:t>
            </a:r>
            <a:r>
              <a:rPr lang="en-GB" sz="2400" dirty="0">
                <a:solidFill>
                  <a:srgbClr val="6600FF"/>
                </a:solidFill>
              </a:rPr>
              <a:t>Hardboard, M.D.F.</a:t>
            </a:r>
          </a:p>
          <a:p>
            <a:pPr eaLnBrk="1" hangingPunct="1"/>
            <a:endParaRPr lang="en-GB" sz="2400" dirty="0">
              <a:solidFill>
                <a:srgbClr val="6600FF"/>
              </a:solidFill>
            </a:endParaRPr>
          </a:p>
          <a:p>
            <a:pPr eaLnBrk="1" hangingPunct="1"/>
            <a:r>
              <a:rPr lang="en-GB" sz="2400" dirty="0">
                <a:solidFill>
                  <a:srgbClr val="993366"/>
                </a:solidFill>
              </a:rPr>
              <a:t>Advantages:</a:t>
            </a:r>
          </a:p>
          <a:p>
            <a:pPr eaLnBrk="1" hangingPunct="1"/>
            <a:r>
              <a:rPr lang="en-GB" sz="2400" dirty="0"/>
              <a:t>They are supplied in various sizes</a:t>
            </a:r>
          </a:p>
          <a:p>
            <a:pPr eaLnBrk="1" hangingPunct="1"/>
            <a:r>
              <a:rPr lang="en-GB" sz="2400" dirty="0"/>
              <a:t>Free from common defects found in solid timber, splits, knots etc.</a:t>
            </a:r>
          </a:p>
          <a:p>
            <a:pPr eaLnBrk="1" hangingPunct="1"/>
            <a:r>
              <a:rPr lang="en-GB" sz="2400" dirty="0"/>
              <a:t>Most man-made boards are cheaper than an equal amount of solid timber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26604"/>
            <a:ext cx="6172200" cy="1181100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rgbClr val="993366"/>
                </a:solidFill>
              </a:rPr>
              <a:t>Manufacturing M.D.F.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648" y="1979712"/>
            <a:ext cx="62142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181100"/>
          </a:xfrm>
        </p:spPr>
        <p:txBody>
          <a:bodyPr/>
          <a:lstStyle/>
          <a:p>
            <a:pPr eaLnBrk="1" hangingPunct="1"/>
            <a:r>
              <a:rPr lang="en-GB" sz="4000">
                <a:solidFill>
                  <a:srgbClr val="993366"/>
                </a:solidFill>
              </a:rPr>
              <a:t>Manufacturing M.D.F.</a:t>
            </a:r>
          </a:p>
        </p:txBody>
      </p:sp>
      <p:pic>
        <p:nvPicPr>
          <p:cNvPr id="12292" name="Picture 5" descr="Bridge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375" y="2268538"/>
            <a:ext cx="61198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9-09-2007 12;06;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92696" y="755576"/>
            <a:ext cx="5589588" cy="774065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48" y="899592"/>
            <a:ext cx="6172200" cy="1422400"/>
          </a:xfrm>
        </p:spPr>
        <p:txBody>
          <a:bodyPr/>
          <a:lstStyle/>
          <a:p>
            <a:r>
              <a:rPr lang="en-IE" dirty="0"/>
              <a:t>References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2195736"/>
            <a:ext cx="6172200" cy="5766816"/>
          </a:xfrm>
        </p:spPr>
        <p:txBody>
          <a:bodyPr/>
          <a:lstStyle/>
          <a:p>
            <a:r>
              <a:rPr lang="en-IE" sz="2400" dirty="0">
                <a:hlinkClick r:id="rId2"/>
              </a:rPr>
              <a:t>http://www.treehugger.com/sustainable-product-design/classic-furniture-designs-from-cheap-sustainable-materials.html</a:t>
            </a:r>
            <a:r>
              <a:rPr lang="en-IE" sz="2400" dirty="0"/>
              <a:t> OSB Furniture</a:t>
            </a:r>
          </a:p>
          <a:p>
            <a:pPr marL="109728" indent="0">
              <a:buNone/>
            </a:pP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29-09-2007 11;56;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4664" y="1763688"/>
            <a:ext cx="6172200" cy="1541463"/>
          </a:xfr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0648" y="3454400"/>
            <a:ext cx="6172200" cy="568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/>
              <a:t>    </a:t>
            </a:r>
            <a:r>
              <a:rPr lang="en-GB" sz="2400" dirty="0">
                <a:solidFill>
                  <a:srgbClr val="6600FF"/>
                </a:solidFill>
              </a:rPr>
              <a:t>Three Ply		Multi Ply</a:t>
            </a:r>
          </a:p>
          <a:p>
            <a:pPr eaLnBrk="1" hangingPunct="1"/>
            <a:r>
              <a:rPr lang="en-GB" sz="2400" dirty="0"/>
              <a:t>Plywood's are made from rotary cut veneers bonded together with the grain direction in alternate layers.                        (at 90</a:t>
            </a:r>
            <a:r>
              <a:rPr lang="en-US" sz="2400" dirty="0"/>
              <a:t>° to next layer</a:t>
            </a:r>
            <a:r>
              <a:rPr lang="en-GB" sz="2400" dirty="0"/>
              <a:t>)</a:t>
            </a:r>
            <a:r>
              <a:rPr lang="en-IE" sz="2400" dirty="0"/>
              <a:t> </a:t>
            </a:r>
          </a:p>
          <a:p>
            <a:pPr eaLnBrk="1" hangingPunct="1"/>
            <a:r>
              <a:rPr lang="en-IE" sz="2400" dirty="0"/>
              <a:t>Plywood’s are made in different grades and sometimes stamped as such</a:t>
            </a:r>
          </a:p>
          <a:p>
            <a:pPr eaLnBrk="1" hangingPunct="1"/>
            <a:r>
              <a:rPr lang="en-IE" sz="2400" dirty="0"/>
              <a:t>Marine plywood moisture resistant:  </a:t>
            </a:r>
            <a:r>
              <a:rPr lang="en-IE" sz="2400" dirty="0">
                <a:solidFill>
                  <a:srgbClr val="6600FF"/>
                </a:solidFill>
              </a:rPr>
              <a:t>Ext</a:t>
            </a:r>
          </a:p>
          <a:p>
            <a:pPr eaLnBrk="1" hangingPunct="1"/>
            <a:r>
              <a:rPr lang="en-IE" sz="2400" dirty="0"/>
              <a:t>Weather and boil proof plywood: </a:t>
            </a:r>
            <a:r>
              <a:rPr lang="en-IE" sz="2400" dirty="0">
                <a:solidFill>
                  <a:srgbClr val="6600FF"/>
                </a:solidFill>
              </a:rPr>
              <a:t>WBP</a:t>
            </a:r>
          </a:p>
          <a:p>
            <a:pPr eaLnBrk="1" hangingPunct="1"/>
            <a:r>
              <a:rPr lang="en-IE" sz="2400" dirty="0"/>
              <a:t>Boil resistant plywood: </a:t>
            </a:r>
            <a:r>
              <a:rPr lang="en-IE" sz="2400" dirty="0">
                <a:solidFill>
                  <a:srgbClr val="6600FF"/>
                </a:solidFill>
              </a:rPr>
              <a:t>BR</a:t>
            </a:r>
            <a:endParaRPr lang="en-IE" sz="2400" dirty="0"/>
          </a:p>
          <a:p>
            <a:pPr eaLnBrk="1" hangingPunct="1"/>
            <a:r>
              <a:rPr lang="en-IE" sz="2400" dirty="0"/>
              <a:t>Interior plywood: </a:t>
            </a:r>
            <a:r>
              <a:rPr lang="en-IE" sz="2400" dirty="0">
                <a:solidFill>
                  <a:srgbClr val="6600FF"/>
                </a:solidFill>
              </a:rPr>
              <a:t>Int</a:t>
            </a:r>
            <a:endParaRPr lang="en-GB" sz="2400" dirty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</a:pPr>
            <a:endParaRPr lang="en-GB" sz="2800" dirty="0"/>
          </a:p>
          <a:p>
            <a:pPr eaLnBrk="1" hangingPunct="1">
              <a:buFontTx/>
              <a:buNone/>
            </a:pPr>
            <a:endParaRPr lang="en-GB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Core Boards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684213"/>
            <a:ext cx="6172200" cy="8064500"/>
          </a:xfrm>
        </p:spPr>
        <p:txBody>
          <a:bodyPr/>
          <a:lstStyle/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400" dirty="0">
                <a:solidFill>
                  <a:srgbClr val="6600FF"/>
                </a:solidFill>
              </a:rPr>
              <a:t>Flexi Ply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Flexi Ply : Built up rims, shaped work. Thick outer layers thin inner layer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solidFill>
                  <a:srgbClr val="6600FF"/>
                </a:solidFill>
              </a:rPr>
              <a:t>Stout Core Ply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Stout Core ply : backs, bottoms, two thin outer layers with think inner core.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solidFill>
                  <a:srgbClr val="6600FF"/>
                </a:solidFill>
              </a:rPr>
              <a:t>Veneered Faced Ply: </a:t>
            </a:r>
            <a:r>
              <a:rPr lang="en-GB" sz="2400" dirty="0"/>
              <a:t>press backs &amp; drawer bottoms.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sz="2800" dirty="0"/>
          </a:p>
          <a:p>
            <a:pPr eaLnBrk="1" hangingPunct="1">
              <a:buFontTx/>
              <a:buNone/>
            </a:pPr>
            <a:endParaRPr lang="en-GB" sz="2800" dirty="0"/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150" y="2196108"/>
            <a:ext cx="4008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696" y="4499992"/>
            <a:ext cx="40274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Core Boards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98" decel="100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3635746"/>
            <a:ext cx="6172200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Lamin board is a type of plywood with the core made up of solid strips of wood 12mm thick and an outer layer of thick veneer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err="1"/>
              <a:t>Blockboard</a:t>
            </a:r>
            <a:r>
              <a:rPr lang="en-GB" sz="2400" dirty="0"/>
              <a:t> same as above strips are between 25mm – 50mm wide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err="1"/>
              <a:t>Battenboard</a:t>
            </a:r>
            <a:r>
              <a:rPr lang="en-GB" sz="2400" dirty="0"/>
              <a:t> same as above except battens are between 50mm-75mm wide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Modern boards do not have Veneer sold as solid boards used for stairs window boards etc.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375" y="1816175"/>
            <a:ext cx="30956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1927300"/>
            <a:ext cx="3429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Core Boards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12242"/>
            <a:ext cx="6172200" cy="6980238"/>
          </a:xfrm>
        </p:spPr>
        <p:txBody>
          <a:bodyPr>
            <a:normAutofit/>
          </a:bodyPr>
          <a:lstStyle/>
          <a:p>
            <a:r>
              <a:rPr lang="en-GB" sz="2400" dirty="0"/>
              <a:t>Phenolic-surfaced plywood is Baltic –birch plywood with a thin coating of phenol resin on its faces.</a:t>
            </a:r>
          </a:p>
          <a:p>
            <a:r>
              <a:rPr lang="en-GB" sz="2400" dirty="0"/>
              <a:t>Used mainly for electrical panels because of its stability &amp; strength at high temperatures.</a:t>
            </a:r>
          </a:p>
          <a:p>
            <a:r>
              <a:rPr lang="en-GB" sz="2400" dirty="0"/>
              <a:t>Phenolic Plywood is very resistant to heat, moisture &amp; Chemicals.</a:t>
            </a:r>
          </a:p>
          <a:p>
            <a:r>
              <a:rPr lang="en-GB" sz="2400" dirty="0"/>
              <a:t>It has a non-stick glass like finish so it is also used to make concrete moulds &amp; form work.</a:t>
            </a:r>
          </a:p>
          <a:p>
            <a:r>
              <a:rPr lang="en-GB" sz="2400" dirty="0"/>
              <a:t>It is great for making jigs, saddle beds &amp; false fences etc. less friction.</a:t>
            </a:r>
          </a:p>
          <a:p>
            <a:r>
              <a:rPr lang="en-GB" sz="2400" dirty="0"/>
              <a:t>Glue can be easily cleaned off the surface when dry so it is also ideal for veneering etc.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Phenolic Plywood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r>
              <a:rPr lang="en-GB" sz="3200" dirty="0"/>
              <a:t>Phenolic Plywood</a:t>
            </a:r>
          </a:p>
        </p:txBody>
      </p:sp>
      <p:pic>
        <p:nvPicPr>
          <p:cNvPr id="820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4813" y="1331913"/>
            <a:ext cx="2879725" cy="1708150"/>
          </a:xfrm>
          <a:ln/>
        </p:spPr>
      </p:pic>
      <p:pic>
        <p:nvPicPr>
          <p:cNvPr id="820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789363" y="1331913"/>
            <a:ext cx="2592387" cy="2376487"/>
          </a:xfrm>
          <a:ln/>
        </p:spPr>
      </p:pic>
      <p:pic>
        <p:nvPicPr>
          <p:cNvPr id="820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04813" y="4572000"/>
            <a:ext cx="2732087" cy="2801938"/>
          </a:xfrm>
          <a:ln/>
        </p:spPr>
      </p:pic>
      <p:pic>
        <p:nvPicPr>
          <p:cNvPr id="8204" name="Picture 12" descr="Phenolic Plywoo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789363" y="4500563"/>
            <a:ext cx="2409825" cy="2801937"/>
          </a:xfrm>
          <a:ln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04813" y="3132138"/>
            <a:ext cx="2792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Brown, red, black, </a:t>
            </a:r>
          </a:p>
          <a:p>
            <a:r>
              <a:rPr lang="en-GB" sz="2400" dirty="0">
                <a:latin typeface="+mn-lt"/>
              </a:rPr>
              <a:t>white, yellow, </a:t>
            </a:r>
          </a:p>
          <a:p>
            <a:r>
              <a:rPr lang="en-GB" sz="2400" dirty="0">
                <a:latin typeface="+mn-lt"/>
              </a:rPr>
              <a:t>green or clear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716338" y="3851275"/>
            <a:ext cx="201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Easy to clean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33375" y="7596188"/>
            <a:ext cx="308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Easy to machine</a:t>
            </a:r>
          </a:p>
          <a:p>
            <a:r>
              <a:rPr lang="en-GB" sz="2400" dirty="0">
                <a:latin typeface="+mn-lt"/>
              </a:rPr>
              <a:t>Edges are very sharp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44900" y="7451725"/>
            <a:ext cx="31967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Easy friction free jigs. </a:t>
            </a:r>
          </a:p>
          <a:p>
            <a:r>
              <a:rPr lang="en-GB" sz="2400" dirty="0">
                <a:latin typeface="+mn-lt"/>
              </a:rPr>
              <a:t>Above cutting </a:t>
            </a:r>
            <a:r>
              <a:rPr lang="en-GB" sz="2400" dirty="0" err="1">
                <a:latin typeface="+mn-lt"/>
              </a:rPr>
              <a:t>tenons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on a bench saw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869160" y="-180528"/>
            <a:ext cx="1600200" cy="635000"/>
          </a:xfrm>
        </p:spPr>
        <p:txBody>
          <a:bodyPr/>
          <a:lstStyle/>
          <a:p>
            <a:fld id="{BD261AB8-B33A-43DD-B155-7F605608921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69468" y="840656"/>
            <a:ext cx="2171700" cy="635000"/>
          </a:xfrm>
        </p:spPr>
        <p:txBody>
          <a:bodyPr/>
          <a:lstStyle/>
          <a:p>
            <a:r>
              <a:rPr lang="en-GB"/>
              <a:t>Jennifer Byrne 2020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993366"/>
                </a:solidFill>
              </a:rPr>
              <a:t>Particle Board</a:t>
            </a:r>
          </a:p>
        </p:txBody>
      </p:sp>
      <p:pic>
        <p:nvPicPr>
          <p:cNvPr id="7171" name="Picture 6" descr="29-09-2007 12;00;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33375" y="1547813"/>
            <a:ext cx="6172200" cy="1612900"/>
          </a:xfrm>
          <a:noFill/>
        </p:spPr>
      </p:pic>
      <p:sp>
        <p:nvSpPr>
          <p:cNvPr id="71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3203575"/>
            <a:ext cx="61722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   </a:t>
            </a:r>
            <a:r>
              <a:rPr lang="en-GB" sz="2400" dirty="0">
                <a:solidFill>
                  <a:srgbClr val="6600FF"/>
                </a:solidFill>
              </a:rPr>
              <a:t>Plain Chip                Oak Veneered chip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Material taken from forest thinnings, sawmill waste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Chipboard: Resin coated wood chips bonded together to make this board. Different grades of chipboard are made by using different resins, sizes of chips &amp; pressing conditions.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Chipboard: plain finish, melamine  (cream or white) wood veneer or laminated.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014B2-3E62-453E-B6BE-49182DC05EA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29-09-2007 11;25;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40768" y="5292080"/>
            <a:ext cx="3950196" cy="3513907"/>
          </a:xfrm>
          <a:noFill/>
        </p:spPr>
      </p:pic>
      <p:pic>
        <p:nvPicPr>
          <p:cNvPr id="5123" name="Picture 6" descr="29-09-2007 12;04;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73238" y="1643212"/>
            <a:ext cx="3009900" cy="1344612"/>
          </a:xfrm>
          <a:noFill/>
        </p:spPr>
      </p:pic>
      <p:sp>
        <p:nvSpPr>
          <p:cNvPr id="512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332656" y="2915816"/>
            <a:ext cx="6181725" cy="3673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dirty="0"/>
              <a:t>		              </a:t>
            </a:r>
            <a:r>
              <a:rPr lang="en-GB" sz="2400" dirty="0">
                <a:solidFill>
                  <a:srgbClr val="6600FF"/>
                </a:solidFill>
              </a:rPr>
              <a:t>O.S.B.</a:t>
            </a:r>
          </a:p>
          <a:p>
            <a:pPr eaLnBrk="1" hangingPunct="1"/>
            <a:r>
              <a:rPr lang="en-GB" sz="2400" dirty="0"/>
              <a:t>Oriented Strand Board: a three layer flake board. The long flakes run along the outer layers while they run across the middle layer for strength. Top grade used for flooring &amp; furniture.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993366"/>
                </a:solidFill>
              </a:rPr>
              <a:t>Particle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CDCCC-79C5-4B18-BDB0-4A4ED358578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339</TotalTime>
  <Words>1095</Words>
  <Application>Microsoft Office PowerPoint</Application>
  <PresentationFormat>On-screen Show (4:3)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Trebuchet MS</vt:lpstr>
      <vt:lpstr>Wingdings 2</vt:lpstr>
      <vt:lpstr>Urban</vt:lpstr>
      <vt:lpstr>PowerPoint Presentation</vt:lpstr>
      <vt:lpstr>Manufactured Boards</vt:lpstr>
      <vt:lpstr>PowerPoint Presentation</vt:lpstr>
      <vt:lpstr>PowerPoint Presentation</vt:lpstr>
      <vt:lpstr>PowerPoint Presentation</vt:lpstr>
      <vt:lpstr>PowerPoint Presentation</vt:lpstr>
      <vt:lpstr>Phenolic Plywood</vt:lpstr>
      <vt:lpstr>Particle Board</vt:lpstr>
      <vt:lpstr>Particle Board</vt:lpstr>
      <vt:lpstr>PowerPoint Presentation</vt:lpstr>
      <vt:lpstr>Kronoply</vt:lpstr>
      <vt:lpstr>O.S.B. Furniture </vt:lpstr>
      <vt:lpstr>O.S.B. &amp; Plywood Furniture</vt:lpstr>
      <vt:lpstr>Fibre Boards</vt:lpstr>
      <vt:lpstr>Medium Density Fibre Boards</vt:lpstr>
      <vt:lpstr>Medium Density Fibre Boards</vt:lpstr>
      <vt:lpstr>M.D.F.</vt:lpstr>
      <vt:lpstr>Other M.D.F. Products</vt:lpstr>
      <vt:lpstr>Coloured M.D.F./ H.D.F.</vt:lpstr>
      <vt:lpstr>Manufacturing M.D.F.</vt:lpstr>
      <vt:lpstr>Manufacturing M.D.F.</vt:lpstr>
      <vt:lpstr>PowerPoint Presentation</vt:lpstr>
      <vt:lpstr>References  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Manufactured Boards</dc:title>
  <dc:creator>Jennifer Byrne</dc:creator>
  <cp:lastModifiedBy>Jennifer</cp:lastModifiedBy>
  <cp:revision>35</cp:revision>
  <dcterms:created xsi:type="dcterms:W3CDTF">2007-09-30T18:26:24Z</dcterms:created>
  <dcterms:modified xsi:type="dcterms:W3CDTF">2020-12-01T09:23:27Z</dcterms:modified>
</cp:coreProperties>
</file>