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8" r:id="rId9"/>
    <p:sldId id="269" r:id="rId10"/>
    <p:sldId id="265" r:id="rId11"/>
    <p:sldId id="266" r:id="rId12"/>
    <p:sldId id="270" r:id="rId13"/>
    <p:sldId id="267" r:id="rId14"/>
    <p:sldId id="272" r:id="rId15"/>
    <p:sldId id="273" r:id="rId16"/>
    <p:sldId id="274" r:id="rId17"/>
    <p:sldId id="275" r:id="rId18"/>
    <p:sldId id="27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77" d="100"/>
          <a:sy n="77" d="100"/>
        </p:scale>
        <p:origin x="21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E9D5A-00C7-403F-82B5-B1F8C6BA586D}" type="datetimeFigureOut">
              <a:rPr lang="en-IE" smtClean="0"/>
              <a:t>22/01/2021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1817F6-8867-4CDC-96C7-50B09FCC080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38263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0A87-38D1-40BA-899E-C3E64E30C091}" type="datetime1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A6B10-8A4B-4F2A-93B7-71EB29ED67D9}" type="datetime1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15A8D-702E-47C8-BE95-F3B5227C2C66}" type="datetime1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0D0B-7BEF-4C69-8864-10C1173D5ABC}" type="datetime1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A452-BED9-43E0-9217-3A84B22B4104}" type="datetime1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002A-C1D5-41F0-95BB-E93EAEC951A7}" type="datetime1">
              <a:rPr lang="en-GB" smtClean="0"/>
              <a:t>22/01/2021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E02E-F4F7-471A-BBBF-2F99F8F1FA4B}" type="datetime1">
              <a:rPr lang="en-GB" smtClean="0"/>
              <a:t>22/01/2021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3015D-B6BE-4F4C-A6B1-3E055478C4ED}" type="datetime1">
              <a:rPr lang="en-GB" smtClean="0"/>
              <a:t>22/01/2021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4103C-5696-47E8-A600-ABB75A67BA14}" type="datetime1">
              <a:rPr lang="en-GB" smtClean="0"/>
              <a:t>22/01/2021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453D-B62A-42B1-A802-19C37ABCC337}" type="datetime1">
              <a:rPr lang="en-GB" smtClean="0"/>
              <a:t>22/01/2021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53FA-CAEE-4840-BB1F-06385EA84C9A}" type="datetime1">
              <a:rPr lang="en-GB" smtClean="0"/>
              <a:t>22/01/2021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Jennifer Byrne 2021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GB"/>
              <a:t>Jennifer Byrne 2021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A841A66-4A6F-4852-803A-7A169730101B}" type="datetime1">
              <a:rPr lang="en-GB" smtClean="0"/>
              <a:t>22/01/2021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9086" y="496316"/>
            <a:ext cx="988979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IE" sz="8000" b="1" kern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ea typeface="+mj-ea"/>
                <a:cs typeface="+mj-cs"/>
              </a:rPr>
              <a:t>History Of Furniture</a:t>
            </a:r>
          </a:p>
          <a:p>
            <a:pPr lvl="0">
              <a:defRPr/>
            </a:pPr>
            <a:r>
              <a:rPr lang="en-IE" sz="8000" b="1" kern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+mj-ea"/>
                <a:cs typeface="+mj-cs"/>
              </a:rPr>
              <a:t>1500- 1988</a:t>
            </a:r>
            <a:endParaRPr kumimoji="0" lang="en-IE" sz="8000" b="0" i="0" u="none" strike="noStrike" kern="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1</a:t>
            </a:fld>
            <a:endParaRPr lang="en-GB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2021</a:t>
            </a:r>
          </a:p>
        </p:txBody>
      </p:sp>
    </p:spTree>
    <p:extLst>
      <p:ext uri="{BB962C8B-B14F-4D97-AF65-F5344CB8AC3E}">
        <p14:creationId xmlns:p14="http://schemas.microsoft.com/office/powerpoint/2010/main" val="1545066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4030980" cy="577850"/>
          </a:xfrm>
        </p:spPr>
        <p:txBody>
          <a:bodyPr>
            <a:noAutofit/>
          </a:bodyPr>
          <a:lstStyle/>
          <a:p>
            <a:r>
              <a:rPr lang="en-IE" sz="3600" dirty="0"/>
              <a:t>Monarchs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Jennifer Byrne 2021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10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259840"/>
            <a:ext cx="10632558" cy="492506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Henry VII 1457 -1509        The first Tudor monarch</a:t>
            </a:r>
            <a:endParaRPr lang="en-IE" sz="2600" dirty="0"/>
          </a:p>
          <a:p>
            <a:r>
              <a:rPr lang="en-US" sz="2600" dirty="0"/>
              <a:t>Henry VIII  1485- 1547      Succeeded his father. </a:t>
            </a:r>
            <a:endParaRPr lang="en-IE" sz="2600" dirty="0"/>
          </a:p>
          <a:p>
            <a:r>
              <a:rPr lang="en-US" sz="2600" dirty="0">
                <a:solidFill>
                  <a:srgbClr val="7030A0"/>
                </a:solidFill>
              </a:rPr>
              <a:t>Tudor</a:t>
            </a:r>
            <a:r>
              <a:rPr lang="en-US" sz="2600" dirty="0">
                <a:solidFill>
                  <a:srgbClr val="002060"/>
                </a:solidFill>
              </a:rPr>
              <a:t> / Gothic</a:t>
            </a:r>
            <a:r>
              <a:rPr lang="en-US" sz="2600" dirty="0">
                <a:solidFill>
                  <a:srgbClr val="7030A0"/>
                </a:solidFill>
              </a:rPr>
              <a:t> </a:t>
            </a:r>
            <a:r>
              <a:rPr lang="en-US" sz="2600" dirty="0">
                <a:solidFill>
                  <a:srgbClr val="FF0000"/>
                </a:solidFill>
              </a:rPr>
              <a:t>/ Renaissance, Louis XIII </a:t>
            </a:r>
            <a:endParaRPr lang="en-US" sz="2600" dirty="0">
              <a:solidFill>
                <a:srgbClr val="7030A0"/>
              </a:solidFill>
            </a:endParaRPr>
          </a:p>
          <a:p>
            <a:r>
              <a:rPr lang="en-US" sz="2600" dirty="0"/>
              <a:t>Queen Elizabeth 1568-1603 </a:t>
            </a:r>
            <a:endParaRPr lang="en-IE" sz="2600" dirty="0"/>
          </a:p>
          <a:p>
            <a:r>
              <a:rPr lang="en-US" sz="2600" dirty="0">
                <a:solidFill>
                  <a:srgbClr val="7030A0"/>
                </a:solidFill>
              </a:rPr>
              <a:t>Elizabethan </a:t>
            </a:r>
            <a:r>
              <a:rPr lang="en-US" sz="2600" dirty="0">
                <a:solidFill>
                  <a:srgbClr val="002060"/>
                </a:solidFill>
              </a:rPr>
              <a:t>/ Gothic </a:t>
            </a:r>
            <a:r>
              <a:rPr lang="en-US" sz="2600" dirty="0">
                <a:solidFill>
                  <a:srgbClr val="FF0000"/>
                </a:solidFill>
              </a:rPr>
              <a:t>/ Renaissance,     Louis XIII </a:t>
            </a:r>
            <a:endParaRPr lang="en-US" sz="2600" dirty="0">
              <a:solidFill>
                <a:srgbClr val="7030A0"/>
              </a:solidFill>
            </a:endParaRPr>
          </a:p>
          <a:p>
            <a:r>
              <a:rPr lang="en-US" sz="2600" dirty="0"/>
              <a:t>James I and Charles I.</a:t>
            </a:r>
            <a:endParaRPr lang="en-IE" sz="2600" dirty="0"/>
          </a:p>
          <a:p>
            <a:r>
              <a:rPr lang="en-US" sz="2600" dirty="0">
                <a:solidFill>
                  <a:srgbClr val="7030A0"/>
                </a:solidFill>
              </a:rPr>
              <a:t>Jacobean/ </a:t>
            </a:r>
            <a:r>
              <a:rPr lang="en-US" sz="2600" dirty="0" err="1">
                <a:solidFill>
                  <a:srgbClr val="7030A0"/>
                </a:solidFill>
              </a:rPr>
              <a:t>Carolean</a:t>
            </a:r>
            <a:r>
              <a:rPr lang="en-US" sz="2600" dirty="0">
                <a:solidFill>
                  <a:srgbClr val="7030A0"/>
                </a:solidFill>
              </a:rPr>
              <a:t> </a:t>
            </a:r>
            <a:r>
              <a:rPr lang="en-US" sz="2600" dirty="0">
                <a:solidFill>
                  <a:srgbClr val="002060"/>
                </a:solidFill>
              </a:rPr>
              <a:t>/ Baroque </a:t>
            </a:r>
            <a:r>
              <a:rPr lang="en-US" sz="2600" dirty="0">
                <a:solidFill>
                  <a:srgbClr val="FF0000"/>
                </a:solidFill>
              </a:rPr>
              <a:t>/ Louis XIII </a:t>
            </a:r>
            <a:endParaRPr lang="en-US" sz="2600" dirty="0">
              <a:solidFill>
                <a:srgbClr val="7030A0"/>
              </a:solidFill>
            </a:endParaRPr>
          </a:p>
          <a:p>
            <a:r>
              <a:rPr lang="en-US" sz="2600" dirty="0"/>
              <a:t>Commonwealth</a:t>
            </a:r>
          </a:p>
          <a:p>
            <a:r>
              <a:rPr lang="en-US" sz="2600" dirty="0">
                <a:solidFill>
                  <a:srgbClr val="7030A0"/>
                </a:solidFill>
              </a:rPr>
              <a:t>Cromwellian</a:t>
            </a:r>
            <a:r>
              <a:rPr lang="en-US" sz="2600" dirty="0">
                <a:solidFill>
                  <a:srgbClr val="002060"/>
                </a:solidFill>
              </a:rPr>
              <a:t> / Baroque</a:t>
            </a:r>
            <a:r>
              <a:rPr lang="en-US" sz="2600" dirty="0">
                <a:solidFill>
                  <a:srgbClr val="7030A0"/>
                </a:solidFill>
              </a:rPr>
              <a:t> </a:t>
            </a:r>
            <a:r>
              <a:rPr lang="en-US" sz="2600" dirty="0">
                <a:solidFill>
                  <a:srgbClr val="FF0000"/>
                </a:solidFill>
              </a:rPr>
              <a:t>/ Louis XIV</a:t>
            </a:r>
            <a:endParaRPr lang="en-US" sz="2600" dirty="0">
              <a:solidFill>
                <a:srgbClr val="7030A0"/>
              </a:solidFill>
            </a:endParaRPr>
          </a:p>
          <a:p>
            <a:r>
              <a:rPr lang="en-US" sz="2600" dirty="0"/>
              <a:t>Charles II &amp; James II </a:t>
            </a:r>
            <a:endParaRPr lang="en-IE" sz="2600" dirty="0"/>
          </a:p>
          <a:p>
            <a:r>
              <a:rPr lang="en-US" sz="2600" dirty="0">
                <a:solidFill>
                  <a:srgbClr val="7030A0"/>
                </a:solidFill>
              </a:rPr>
              <a:t>Restoration</a:t>
            </a:r>
            <a:r>
              <a:rPr lang="en-US" sz="2600" dirty="0">
                <a:solidFill>
                  <a:srgbClr val="002060"/>
                </a:solidFill>
              </a:rPr>
              <a:t> / Baroque</a:t>
            </a:r>
            <a:r>
              <a:rPr lang="en-US" sz="2600" dirty="0">
                <a:solidFill>
                  <a:srgbClr val="7030A0"/>
                </a:solidFill>
              </a:rPr>
              <a:t> </a:t>
            </a:r>
            <a:r>
              <a:rPr lang="en-US" sz="2600" dirty="0">
                <a:solidFill>
                  <a:srgbClr val="FF0000"/>
                </a:solidFill>
              </a:rPr>
              <a:t>/ Louis XIV</a:t>
            </a:r>
            <a:endParaRPr lang="en-US" sz="2600" dirty="0">
              <a:solidFill>
                <a:srgbClr val="7030A0"/>
              </a:solidFill>
            </a:endParaRPr>
          </a:p>
          <a:p>
            <a:r>
              <a:rPr lang="en-US" sz="2600" dirty="0"/>
              <a:t>Charles II returned from exile.</a:t>
            </a:r>
            <a:endParaRPr lang="en-IE" sz="2600" dirty="0"/>
          </a:p>
          <a:p>
            <a:pPr marL="114300" indent="0">
              <a:buNone/>
            </a:pP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522095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4030980" cy="552450"/>
          </a:xfrm>
        </p:spPr>
        <p:txBody>
          <a:bodyPr>
            <a:noAutofit/>
          </a:bodyPr>
          <a:lstStyle/>
          <a:p>
            <a:r>
              <a:rPr lang="en-IE" sz="3600" dirty="0"/>
              <a:t>Monarchs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Jennifer Byrne 2021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11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155700"/>
            <a:ext cx="10632558" cy="52451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William &amp; Mary 1689-1684</a:t>
            </a:r>
          </a:p>
          <a:p>
            <a:r>
              <a:rPr lang="en-US" sz="2400" dirty="0">
                <a:solidFill>
                  <a:srgbClr val="7030A0"/>
                </a:solidFill>
              </a:rPr>
              <a:t>William &amp; Mary </a:t>
            </a:r>
            <a:r>
              <a:rPr lang="en-US" sz="2400" dirty="0">
                <a:solidFill>
                  <a:srgbClr val="002060"/>
                </a:solidFill>
              </a:rPr>
              <a:t>/ Baroque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/ Louis XIV </a:t>
            </a:r>
          </a:p>
          <a:p>
            <a:r>
              <a:rPr lang="en-US" sz="1400" dirty="0"/>
              <a:t>This period was named after the marriage of the English Mary Stuart, the daughter of James II to the Dutch William of Orange.</a:t>
            </a:r>
            <a:endParaRPr lang="en-IE" sz="1400" dirty="0"/>
          </a:p>
          <a:p>
            <a:r>
              <a:rPr lang="en-US" sz="2400" dirty="0"/>
              <a:t>Queen Anne 1702 – 1714</a:t>
            </a:r>
          </a:p>
          <a:p>
            <a:r>
              <a:rPr lang="en-US" sz="2400" dirty="0">
                <a:solidFill>
                  <a:srgbClr val="7030A0"/>
                </a:solidFill>
              </a:rPr>
              <a:t>Queen Anne </a:t>
            </a:r>
            <a:r>
              <a:rPr lang="en-US" sz="2400" dirty="0">
                <a:solidFill>
                  <a:srgbClr val="002060"/>
                </a:solidFill>
              </a:rPr>
              <a:t>/ Rococo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/ Louis XIV</a:t>
            </a:r>
            <a:endParaRPr lang="en-IE" sz="2400" dirty="0">
              <a:solidFill>
                <a:srgbClr val="7030A0"/>
              </a:solidFill>
            </a:endParaRPr>
          </a:p>
          <a:p>
            <a:r>
              <a:rPr lang="en-US" sz="2400" dirty="0"/>
              <a:t>The Georgian Period</a:t>
            </a:r>
            <a:endParaRPr lang="en-IE" sz="2400" dirty="0"/>
          </a:p>
          <a:p>
            <a:r>
              <a:rPr lang="en-US" sz="2400" dirty="0"/>
              <a:t>George I 1714-1727</a:t>
            </a:r>
          </a:p>
          <a:p>
            <a:r>
              <a:rPr lang="en-US" sz="2400" dirty="0">
                <a:solidFill>
                  <a:srgbClr val="7030A0"/>
                </a:solidFill>
              </a:rPr>
              <a:t>Early Georgian</a:t>
            </a:r>
            <a:r>
              <a:rPr lang="en-US" sz="2400" dirty="0">
                <a:solidFill>
                  <a:srgbClr val="002060"/>
                </a:solidFill>
              </a:rPr>
              <a:t> / Rococo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/ Regence</a:t>
            </a:r>
            <a:endParaRPr lang="en-IE" sz="2400" dirty="0"/>
          </a:p>
          <a:p>
            <a:r>
              <a:rPr lang="en-US" sz="2400" dirty="0"/>
              <a:t>George II  1727 - 1760</a:t>
            </a:r>
          </a:p>
          <a:p>
            <a:r>
              <a:rPr lang="en-US" sz="2400" dirty="0">
                <a:solidFill>
                  <a:srgbClr val="7030A0"/>
                </a:solidFill>
              </a:rPr>
              <a:t>Mid Georgian</a:t>
            </a:r>
            <a:r>
              <a:rPr lang="en-US" sz="2400" dirty="0">
                <a:solidFill>
                  <a:srgbClr val="002060"/>
                </a:solidFill>
              </a:rPr>
              <a:t> / Rococo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/ Louis XV</a:t>
            </a:r>
            <a:endParaRPr lang="en-IE" sz="2400" dirty="0"/>
          </a:p>
          <a:p>
            <a:r>
              <a:rPr lang="en-US" sz="2400" dirty="0"/>
              <a:t>George III 1760-1811</a:t>
            </a:r>
            <a:endParaRPr lang="en-IE" sz="2400" dirty="0"/>
          </a:p>
          <a:p>
            <a:r>
              <a:rPr lang="en-US" sz="2400" dirty="0">
                <a:solidFill>
                  <a:srgbClr val="7030A0"/>
                </a:solidFill>
              </a:rPr>
              <a:t>Late Georgian</a:t>
            </a:r>
            <a:r>
              <a:rPr lang="en-US" sz="2400" dirty="0">
                <a:solidFill>
                  <a:srgbClr val="002060"/>
                </a:solidFill>
              </a:rPr>
              <a:t> / Neoclassical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/ Louis XVI, Directiore &amp; Empire </a:t>
            </a:r>
            <a:endParaRPr lang="en-IE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83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4030980" cy="641350"/>
          </a:xfrm>
        </p:spPr>
        <p:txBody>
          <a:bodyPr>
            <a:noAutofit/>
          </a:bodyPr>
          <a:lstStyle/>
          <a:p>
            <a:r>
              <a:rPr lang="en-IE" sz="3600" dirty="0"/>
              <a:t>Monarchs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Jennifer Byrne 2021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12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562100"/>
            <a:ext cx="10632558" cy="4838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George III  1811 - 1820</a:t>
            </a:r>
          </a:p>
          <a:p>
            <a:r>
              <a:rPr lang="en-US" sz="2400" dirty="0">
                <a:solidFill>
                  <a:srgbClr val="7030A0"/>
                </a:solidFill>
              </a:rPr>
              <a:t>Regency</a:t>
            </a:r>
            <a:r>
              <a:rPr lang="en-US" sz="2400" dirty="0">
                <a:solidFill>
                  <a:srgbClr val="002060"/>
                </a:solidFill>
              </a:rPr>
              <a:t> / Regency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/ Restauration</a:t>
            </a:r>
            <a:endParaRPr lang="en-IE" sz="2400" dirty="0"/>
          </a:p>
          <a:p>
            <a:r>
              <a:rPr lang="en-US" sz="2400" dirty="0"/>
              <a:t>George IV 1820-1830</a:t>
            </a:r>
            <a:endParaRPr lang="en-IE" sz="2400" dirty="0"/>
          </a:p>
          <a:p>
            <a:r>
              <a:rPr lang="en-US" sz="2400" dirty="0">
                <a:solidFill>
                  <a:srgbClr val="7030A0"/>
                </a:solidFill>
              </a:rPr>
              <a:t>Regency</a:t>
            </a:r>
            <a:r>
              <a:rPr lang="en-US" sz="2400" dirty="0">
                <a:solidFill>
                  <a:srgbClr val="002060"/>
                </a:solidFill>
              </a:rPr>
              <a:t> / Regency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/ Restauration</a:t>
            </a:r>
            <a:r>
              <a:rPr lang="en-US" sz="2400" dirty="0">
                <a:solidFill>
                  <a:srgbClr val="00B050"/>
                </a:solidFill>
              </a:rPr>
              <a:t> / </a:t>
            </a:r>
            <a:r>
              <a:rPr lang="en-US" sz="2400" dirty="0" err="1">
                <a:solidFill>
                  <a:srgbClr val="00B050"/>
                </a:solidFill>
              </a:rPr>
              <a:t>Biedermeire</a:t>
            </a:r>
            <a:endParaRPr lang="en-US" sz="2400" dirty="0">
              <a:solidFill>
                <a:srgbClr val="00B050"/>
              </a:solidFill>
            </a:endParaRPr>
          </a:p>
          <a:p>
            <a:r>
              <a:rPr lang="en-US" sz="2400" dirty="0"/>
              <a:t>William IV  1830 – 1837</a:t>
            </a:r>
          </a:p>
          <a:p>
            <a:r>
              <a:rPr lang="en-US" sz="2400" dirty="0">
                <a:solidFill>
                  <a:srgbClr val="7030A0"/>
                </a:solidFill>
              </a:rPr>
              <a:t>William IV </a:t>
            </a:r>
            <a:r>
              <a:rPr lang="en-US" sz="2400" dirty="0">
                <a:solidFill>
                  <a:srgbClr val="002060"/>
                </a:solidFill>
              </a:rPr>
              <a:t>/ Aesthetic </a:t>
            </a:r>
            <a:r>
              <a:rPr lang="en-US" sz="2400" dirty="0">
                <a:solidFill>
                  <a:srgbClr val="FF0000"/>
                </a:solidFill>
              </a:rPr>
              <a:t>/ Louis Phillipe</a:t>
            </a:r>
          </a:p>
          <a:p>
            <a:r>
              <a:rPr lang="en-US" sz="2400" dirty="0"/>
              <a:t>Victoria 1837-1901</a:t>
            </a:r>
            <a:endParaRPr lang="en-US" sz="2400" dirty="0">
              <a:solidFill>
                <a:srgbClr val="7030A0"/>
              </a:solidFill>
            </a:endParaRPr>
          </a:p>
          <a:p>
            <a:r>
              <a:rPr lang="en-US" sz="2400" dirty="0"/>
              <a:t>Victorian </a:t>
            </a:r>
            <a:r>
              <a:rPr lang="en-US" sz="2400" dirty="0">
                <a:solidFill>
                  <a:srgbClr val="002060"/>
                </a:solidFill>
              </a:rPr>
              <a:t>/ Arts &amp; Crafts</a:t>
            </a:r>
            <a:r>
              <a:rPr lang="en-US" sz="2400" dirty="0">
                <a:solidFill>
                  <a:srgbClr val="FF0000"/>
                </a:solidFill>
              </a:rPr>
              <a:t> / 2</a:t>
            </a:r>
            <a:r>
              <a:rPr lang="en-US" sz="2400" baseline="30000" dirty="0">
                <a:solidFill>
                  <a:srgbClr val="FF0000"/>
                </a:solidFill>
              </a:rPr>
              <a:t>nd</a:t>
            </a:r>
            <a:r>
              <a:rPr lang="en-US" sz="2400" dirty="0">
                <a:solidFill>
                  <a:srgbClr val="FF0000"/>
                </a:solidFill>
              </a:rPr>
              <a:t> Empire </a:t>
            </a:r>
          </a:p>
          <a:p>
            <a:r>
              <a:rPr lang="en-US" sz="2400" dirty="0"/>
              <a:t>Edward VII 1901 – 1910 </a:t>
            </a:r>
          </a:p>
          <a:p>
            <a:r>
              <a:rPr lang="en-US" sz="2400" dirty="0">
                <a:solidFill>
                  <a:srgbClr val="7030A0"/>
                </a:solidFill>
              </a:rPr>
              <a:t>Edwardian </a:t>
            </a:r>
            <a:r>
              <a:rPr lang="en-US" sz="2400" dirty="0">
                <a:solidFill>
                  <a:srgbClr val="002060"/>
                </a:solidFill>
              </a:rPr>
              <a:t>/ Art Nouveau</a:t>
            </a:r>
            <a:r>
              <a:rPr lang="en-US" sz="2400" dirty="0">
                <a:solidFill>
                  <a:srgbClr val="FF0000"/>
                </a:solidFill>
              </a:rPr>
              <a:t> / French State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2992572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4030980" cy="1383030"/>
          </a:xfrm>
        </p:spPr>
        <p:txBody>
          <a:bodyPr>
            <a:noAutofit/>
          </a:bodyPr>
          <a:lstStyle/>
          <a:p>
            <a:r>
              <a:rPr lang="en-IE" sz="3600" dirty="0"/>
              <a:t>By Designers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Jennifer Byrne 2021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13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920240"/>
            <a:ext cx="10632558" cy="448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E" sz="2400" dirty="0">
                <a:solidFill>
                  <a:srgbClr val="7030A0"/>
                </a:solidFill>
              </a:rPr>
              <a:t>The age of the Designer 1750 – 1806</a:t>
            </a:r>
          </a:p>
          <a:p>
            <a:r>
              <a:rPr lang="en-IE" sz="2400" dirty="0"/>
              <a:t>Furniture became known by the designers that designed them.</a:t>
            </a:r>
          </a:p>
          <a:p>
            <a:r>
              <a:rPr lang="en-US" sz="2400" dirty="0"/>
              <a:t>A group of designers became known during the late Georgian Period as the “The Golden Age of Furniture”. </a:t>
            </a:r>
          </a:p>
          <a:p>
            <a:r>
              <a:rPr lang="en-US" sz="2400" dirty="0"/>
              <a:t>The designers were:</a:t>
            </a:r>
            <a:endParaRPr lang="en-IE" sz="2400" dirty="0"/>
          </a:p>
          <a:p>
            <a:r>
              <a:rPr lang="en-IE" sz="2400" dirty="0"/>
              <a:t>Chippendale  1745 - 1780</a:t>
            </a:r>
          </a:p>
          <a:p>
            <a:r>
              <a:rPr lang="en-IE" sz="2400" dirty="0"/>
              <a:t>Adams  1760 - 1792</a:t>
            </a:r>
          </a:p>
          <a:p>
            <a:r>
              <a:rPr lang="en-IE" sz="2400" dirty="0" err="1"/>
              <a:t>Hepplewhite</a:t>
            </a:r>
            <a:r>
              <a:rPr lang="en-IE" sz="2400" dirty="0"/>
              <a:t>   1760 - 1790</a:t>
            </a:r>
          </a:p>
          <a:p>
            <a:r>
              <a:rPr lang="en-IE" sz="2400" dirty="0"/>
              <a:t>Sheraton  1790 -1806</a:t>
            </a:r>
          </a:p>
        </p:txBody>
      </p:sp>
    </p:spTree>
    <p:extLst>
      <p:ext uri="{BB962C8B-B14F-4D97-AF65-F5344CB8AC3E}">
        <p14:creationId xmlns:p14="http://schemas.microsoft.com/office/powerpoint/2010/main" val="464528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599" y="514350"/>
            <a:ext cx="6535479" cy="1383030"/>
          </a:xfrm>
        </p:spPr>
        <p:txBody>
          <a:bodyPr>
            <a:noAutofit/>
          </a:bodyPr>
          <a:lstStyle/>
          <a:p>
            <a:r>
              <a:rPr lang="en-IE" sz="3600" dirty="0"/>
              <a:t>By Designers &amp; Periods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Jennifer Byrne 2021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14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450937" y="1733672"/>
            <a:ext cx="10632558" cy="448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Thomas Hope  1769- 1831</a:t>
            </a:r>
          </a:p>
          <a:p>
            <a:r>
              <a:rPr lang="en-GB" sz="2400" dirty="0"/>
              <a:t>George Smith  1800 – 1830</a:t>
            </a:r>
          </a:p>
          <a:p>
            <a:r>
              <a:rPr lang="en-GB" sz="2400" dirty="0"/>
              <a:t>Regency  Furniture 1811-1830</a:t>
            </a:r>
          </a:p>
          <a:p>
            <a:r>
              <a:rPr lang="en-IE" sz="2400" dirty="0"/>
              <a:t>Victorian Furniture 1837-1901</a:t>
            </a:r>
          </a:p>
          <a:p>
            <a:r>
              <a:rPr lang="en-IE" sz="2400" dirty="0"/>
              <a:t>Edwardian Furniture 1901 – 1910 </a:t>
            </a:r>
          </a:p>
        </p:txBody>
      </p:sp>
    </p:spTree>
    <p:extLst>
      <p:ext uri="{BB962C8B-B14F-4D97-AF65-F5344CB8AC3E}">
        <p14:creationId xmlns:p14="http://schemas.microsoft.com/office/powerpoint/2010/main" val="3064792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599" y="514350"/>
            <a:ext cx="6535479" cy="1383030"/>
          </a:xfrm>
        </p:spPr>
        <p:txBody>
          <a:bodyPr>
            <a:noAutofit/>
          </a:bodyPr>
          <a:lstStyle/>
          <a:p>
            <a:r>
              <a:rPr lang="en-IE" sz="3600" dirty="0"/>
              <a:t>19</a:t>
            </a:r>
            <a:r>
              <a:rPr lang="en-IE" sz="3600" baseline="30000" dirty="0"/>
              <a:t>th</a:t>
            </a:r>
            <a:r>
              <a:rPr lang="en-IE" sz="3600" dirty="0"/>
              <a:t> Century Designers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Jennifer Byrne 2021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15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250521" y="1863090"/>
            <a:ext cx="10632558" cy="448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Duncan Phyfe 	1768 – 1854  		Scottish / American</a:t>
            </a:r>
          </a:p>
          <a:p>
            <a:r>
              <a:rPr lang="en-GB" sz="2400" dirty="0"/>
              <a:t>William Morris	 1834 – 1896  		English</a:t>
            </a:r>
          </a:p>
          <a:p>
            <a:r>
              <a:rPr lang="en-GB" sz="2400" dirty="0"/>
              <a:t>Philip Webb  	1831 – 1915  		English</a:t>
            </a:r>
          </a:p>
          <a:p>
            <a:r>
              <a:rPr lang="en-GB" sz="2400" dirty="0"/>
              <a:t>Michael </a:t>
            </a:r>
            <a:r>
              <a:rPr lang="en-GB" sz="2400" dirty="0" err="1"/>
              <a:t>Thonnet</a:t>
            </a:r>
            <a:r>
              <a:rPr lang="en-GB" sz="2400" dirty="0"/>
              <a:t>  	1796 - 1871 		German /Austrian</a:t>
            </a:r>
          </a:p>
          <a:p>
            <a:r>
              <a:rPr lang="en-GB" sz="2400" dirty="0"/>
              <a:t>Charles Rennie Mackintosh 1868 – 1928	Scottish  </a:t>
            </a:r>
          </a:p>
          <a:p>
            <a:r>
              <a:rPr lang="en-GB" sz="2400" dirty="0"/>
              <a:t>René </a:t>
            </a:r>
            <a:r>
              <a:rPr lang="en-GB" sz="2400" dirty="0" err="1"/>
              <a:t>Herbst</a:t>
            </a:r>
            <a:r>
              <a:rPr lang="en-GB" sz="2400" dirty="0"/>
              <a:t>  	1891 – 1983   		France</a:t>
            </a:r>
          </a:p>
          <a:p>
            <a:r>
              <a:rPr lang="en-IE" sz="2400" dirty="0"/>
              <a:t>Biedermeier 	1815–1848 		Germany</a:t>
            </a:r>
          </a:p>
        </p:txBody>
      </p:sp>
    </p:spTree>
    <p:extLst>
      <p:ext uri="{BB962C8B-B14F-4D97-AF65-F5344CB8AC3E}">
        <p14:creationId xmlns:p14="http://schemas.microsoft.com/office/powerpoint/2010/main" val="2745447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599" y="514350"/>
            <a:ext cx="6535479" cy="1383030"/>
          </a:xfrm>
        </p:spPr>
        <p:txBody>
          <a:bodyPr>
            <a:noAutofit/>
          </a:bodyPr>
          <a:lstStyle/>
          <a:p>
            <a:r>
              <a:rPr lang="en-IE" sz="3600" dirty="0"/>
              <a:t>20</a:t>
            </a:r>
            <a:r>
              <a:rPr lang="en-IE" sz="3600" baseline="30000" dirty="0"/>
              <a:t>th</a:t>
            </a:r>
            <a:r>
              <a:rPr lang="en-IE" sz="3600" dirty="0"/>
              <a:t> Century Designers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Jennifer Byrne 2021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16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263046" y="1812238"/>
            <a:ext cx="10632558" cy="448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Gerrit Rietveld  	1888-1964     		Dutch</a:t>
            </a:r>
          </a:p>
          <a:p>
            <a:r>
              <a:rPr lang="en-GB" sz="2400" dirty="0"/>
              <a:t>Eileen </a:t>
            </a:r>
            <a:r>
              <a:rPr lang="en-GB" sz="2400" dirty="0" err="1"/>
              <a:t>Gray</a:t>
            </a:r>
            <a:r>
              <a:rPr lang="en-GB" sz="2400" dirty="0"/>
              <a:t> 		1878-1976  		Ireland/France</a:t>
            </a:r>
          </a:p>
          <a:p>
            <a:r>
              <a:rPr lang="en-GB" sz="2400" dirty="0" err="1"/>
              <a:t>Eero</a:t>
            </a:r>
            <a:r>
              <a:rPr lang="en-GB" sz="2400" dirty="0"/>
              <a:t> </a:t>
            </a:r>
            <a:r>
              <a:rPr lang="en-GB" sz="2400" dirty="0" err="1"/>
              <a:t>Aarnio</a:t>
            </a:r>
            <a:r>
              <a:rPr lang="en-GB" sz="2400" dirty="0"/>
              <a:t> 	1932                  	Finland</a:t>
            </a:r>
          </a:p>
          <a:p>
            <a:r>
              <a:rPr lang="en-GB" sz="2400" dirty="0"/>
              <a:t>Bauhaus   		1919-1933                	German</a:t>
            </a:r>
          </a:p>
          <a:p>
            <a:r>
              <a:rPr lang="en-GB" sz="2400" dirty="0"/>
              <a:t>Art Deco   		1925 – 1940’s      	France </a:t>
            </a:r>
          </a:p>
          <a:p>
            <a:r>
              <a:rPr lang="en-IE" sz="2400" dirty="0"/>
              <a:t>Arne Jacobsen  	1902-1971      		Denmark</a:t>
            </a:r>
          </a:p>
          <a:p>
            <a:r>
              <a:rPr lang="en-IE" sz="2400" dirty="0" err="1"/>
              <a:t>Eero</a:t>
            </a:r>
            <a:r>
              <a:rPr lang="en-IE" sz="2400" dirty="0"/>
              <a:t> Saarinen  	1910 - 1961     		Finnish</a:t>
            </a:r>
          </a:p>
          <a:p>
            <a:r>
              <a:rPr lang="en-IE" sz="2400" dirty="0"/>
              <a:t>Le Corbusier  	1887- 1965        	Swiss</a:t>
            </a:r>
          </a:p>
          <a:p>
            <a:r>
              <a:rPr lang="en-IE" sz="2400" dirty="0"/>
              <a:t>Harry </a:t>
            </a:r>
            <a:r>
              <a:rPr lang="en-IE" sz="2400" dirty="0" err="1"/>
              <a:t>Bertoia</a:t>
            </a:r>
            <a:r>
              <a:rPr lang="en-IE" sz="2400" dirty="0"/>
              <a:t> 	1915 – 1978  		Italy/ USA</a:t>
            </a:r>
          </a:p>
        </p:txBody>
      </p:sp>
    </p:spTree>
    <p:extLst>
      <p:ext uri="{BB962C8B-B14F-4D97-AF65-F5344CB8AC3E}">
        <p14:creationId xmlns:p14="http://schemas.microsoft.com/office/powerpoint/2010/main" val="1409870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599" y="514350"/>
            <a:ext cx="6535479" cy="1383030"/>
          </a:xfrm>
        </p:spPr>
        <p:txBody>
          <a:bodyPr>
            <a:noAutofit/>
          </a:bodyPr>
          <a:lstStyle/>
          <a:p>
            <a:r>
              <a:rPr lang="en-IE" sz="3600" dirty="0"/>
              <a:t>20</a:t>
            </a:r>
            <a:r>
              <a:rPr lang="en-IE" sz="3600" baseline="30000" dirty="0"/>
              <a:t>th</a:t>
            </a:r>
            <a:r>
              <a:rPr lang="en-IE" sz="3600" dirty="0"/>
              <a:t> Century Designers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Jennifer Byrne 2021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17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84763" y="1765300"/>
            <a:ext cx="10632558" cy="448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E" sz="2400" dirty="0"/>
              <a:t>Marcel Breuer 		1902 – 1981 		Hungarian</a:t>
            </a:r>
          </a:p>
          <a:p>
            <a:r>
              <a:rPr lang="en-IE" sz="2400" dirty="0"/>
              <a:t>Charles Eames  		1907 – 1978  		USA</a:t>
            </a:r>
          </a:p>
          <a:p>
            <a:r>
              <a:rPr lang="en-IE" sz="2400" dirty="0"/>
              <a:t>Ray (Bernice) Eames 	1912 – 1988 		USA</a:t>
            </a:r>
          </a:p>
          <a:p>
            <a:r>
              <a:rPr lang="en-IE" sz="2400" dirty="0" err="1"/>
              <a:t>Mies</a:t>
            </a:r>
            <a:r>
              <a:rPr lang="en-IE" sz="2400" dirty="0"/>
              <a:t> Van De </a:t>
            </a:r>
            <a:r>
              <a:rPr lang="en-IE" sz="2400" dirty="0" err="1"/>
              <a:t>Rohe</a:t>
            </a:r>
            <a:r>
              <a:rPr lang="en-IE" sz="2400" dirty="0"/>
              <a:t> 		1886 – 1969 		Germany</a:t>
            </a:r>
          </a:p>
          <a:p>
            <a:r>
              <a:rPr lang="en-IE" sz="2400" dirty="0"/>
              <a:t>George Nelson  		1908 – 1986 		USA</a:t>
            </a:r>
          </a:p>
          <a:p>
            <a:r>
              <a:rPr lang="en-IE" sz="2400" dirty="0"/>
              <a:t>Joaquim </a:t>
            </a:r>
            <a:r>
              <a:rPr lang="en-IE" sz="2400" dirty="0" err="1"/>
              <a:t>Tenreiro</a:t>
            </a:r>
            <a:r>
              <a:rPr lang="en-IE" sz="2400" dirty="0"/>
              <a:t> 		1906 – 1992  		Brazil</a:t>
            </a:r>
          </a:p>
          <a:p>
            <a:r>
              <a:rPr lang="en-IE" sz="2400" dirty="0"/>
              <a:t>Giovanni </a:t>
            </a:r>
            <a:r>
              <a:rPr lang="en-IE" sz="2400" dirty="0" err="1"/>
              <a:t>Maffezzoli</a:t>
            </a:r>
            <a:r>
              <a:rPr lang="en-IE" sz="2400" dirty="0"/>
              <a:t> 	1776-1818	 	Italy</a:t>
            </a:r>
          </a:p>
          <a:p>
            <a:r>
              <a:rPr lang="en-IE" sz="2400" dirty="0"/>
              <a:t>Arne Jacobsen 		1902 – 1971 		Denmark</a:t>
            </a:r>
          </a:p>
          <a:p>
            <a:r>
              <a:rPr lang="en-IE" sz="2400" dirty="0"/>
              <a:t>Sam Maloof 		1916 – 2009 		USA</a:t>
            </a:r>
          </a:p>
          <a:p>
            <a:r>
              <a:rPr lang="en-IE" sz="2400" dirty="0" err="1"/>
              <a:t>Alvar</a:t>
            </a:r>
            <a:r>
              <a:rPr lang="en-IE" sz="2400" dirty="0"/>
              <a:t> Aalto 			1989 – 1976 		Finland</a:t>
            </a:r>
          </a:p>
        </p:txBody>
      </p:sp>
    </p:spTree>
    <p:extLst>
      <p:ext uri="{BB962C8B-B14F-4D97-AF65-F5344CB8AC3E}">
        <p14:creationId xmlns:p14="http://schemas.microsoft.com/office/powerpoint/2010/main" val="2291499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20FE3-F0B2-470B-9EFC-9F264F451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Roman Numerals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CA9B94D-75A2-45A3-925C-6B938F7500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01441" y="1600932"/>
            <a:ext cx="5340070" cy="424614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06B64A-6242-49D0-BBBD-4CB4AD6EE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70FAB0-A48B-42EC-8AC1-31E10E9B5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480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E" dirty="0"/>
              <a:t>Classification of Period Furniture </a:t>
            </a:r>
          </a:p>
        </p:txBody>
      </p:sp>
      <p:sp>
        <p:nvSpPr>
          <p:cNvPr id="21506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400" dirty="0"/>
              <a:t>There are many ways to classify Furniture </a:t>
            </a:r>
          </a:p>
          <a:p>
            <a:r>
              <a:rPr lang="en-IE" sz="2400" dirty="0"/>
              <a:t>Chronologically ( By dates)   </a:t>
            </a:r>
          </a:p>
          <a:p>
            <a:r>
              <a:rPr lang="en-IE" sz="2400" dirty="0"/>
              <a:t>By Timbers used</a:t>
            </a:r>
          </a:p>
          <a:p>
            <a:r>
              <a:rPr lang="en-IE" sz="2400" dirty="0"/>
              <a:t>By Monarchs</a:t>
            </a:r>
          </a:p>
          <a:p>
            <a:r>
              <a:rPr lang="en-IE" sz="2400" dirty="0"/>
              <a:t>By Designers</a:t>
            </a:r>
          </a:p>
          <a:p>
            <a:pPr eaLnBrk="1" hangingPunct="1"/>
            <a:endParaRPr lang="en-IE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2</a:t>
            </a:fld>
            <a:endParaRPr lang="en-GB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>
            <a:off x="200568" y="61595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dirty="0" err="1">
                <a:solidFill>
                  <a:schemeClr val="tx1"/>
                </a:solidFill>
              </a:rPr>
              <a:t>J.Byrne</a:t>
            </a:r>
            <a:r>
              <a:rPr lang="en-GB" sz="1600" dirty="0">
                <a:solidFill>
                  <a:schemeClr val="tx1"/>
                </a:solidFill>
              </a:rPr>
              <a:t> 2016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2021</a:t>
            </a:r>
          </a:p>
        </p:txBody>
      </p:sp>
    </p:spTree>
    <p:extLst>
      <p:ext uri="{BB962C8B-B14F-4D97-AF65-F5344CB8AC3E}">
        <p14:creationId xmlns:p14="http://schemas.microsoft.com/office/powerpoint/2010/main" val="422260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4030980" cy="1383030"/>
          </a:xfrm>
        </p:spPr>
        <p:txBody>
          <a:bodyPr>
            <a:noAutofit/>
          </a:bodyPr>
          <a:lstStyle/>
          <a:p>
            <a:r>
              <a:rPr lang="en-IE" sz="3600" dirty="0"/>
              <a:t>Chronologically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Jennifer Byrne 2021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3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920240"/>
            <a:ext cx="10632558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E" sz="2400" dirty="0"/>
              <a:t>The age of the carpenter 1500 – 1600</a:t>
            </a:r>
          </a:p>
          <a:p>
            <a:r>
              <a:rPr lang="en-US" sz="2400" dirty="0"/>
              <a:t>During the Gothic Period, pre 1500 the church was responsible for most teaching of craftsmanship hence the gothic style of furniture was heavily influenced by church buildings. </a:t>
            </a:r>
            <a:endParaRPr lang="en-IE" sz="2400" dirty="0"/>
          </a:p>
          <a:p>
            <a:r>
              <a:rPr lang="en-US" sz="2400" dirty="0"/>
              <a:t>Furniture was made by the carpenter, blacksmith and the turner. </a:t>
            </a:r>
          </a:p>
          <a:p>
            <a:r>
              <a:rPr lang="en-US" sz="2400" dirty="0"/>
              <a:t>Main piece was a chest that was used for storage and also doubled as a seat or table. Trestle type tables &amp; stools.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1192403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4030980" cy="1383030"/>
          </a:xfrm>
        </p:spPr>
        <p:txBody>
          <a:bodyPr>
            <a:noAutofit/>
          </a:bodyPr>
          <a:lstStyle/>
          <a:p>
            <a:r>
              <a:rPr lang="en-IE" sz="3600" dirty="0"/>
              <a:t>Chronologically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Jennifer Byrne 2021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4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920240"/>
            <a:ext cx="10632558" cy="4331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E" sz="2400" dirty="0"/>
              <a:t>The age of the Cabinetmaker 1660 – 1750</a:t>
            </a:r>
          </a:p>
          <a:p>
            <a:r>
              <a:rPr lang="en-US" sz="2400" dirty="0"/>
              <a:t>As Oak was replaced by woods such as Walnut and Mahogany more detailed and finer joint-work was produced and new pieces of furniture evolved. </a:t>
            </a:r>
          </a:p>
          <a:p>
            <a:r>
              <a:rPr lang="en-US" sz="2400" dirty="0"/>
              <a:t>Sideboards, fold top games tables, taller chests, sideboards with doors became cupboards and the draw leaf table which is still common today.</a:t>
            </a:r>
          </a:p>
          <a:p>
            <a:endParaRPr lang="en-IE" sz="2400" dirty="0"/>
          </a:p>
          <a:p>
            <a:r>
              <a:rPr lang="en-IE" sz="2400" dirty="0"/>
              <a:t>The age of the Designer 1750 – 1806</a:t>
            </a:r>
          </a:p>
          <a:p>
            <a:r>
              <a:rPr lang="en-IE" sz="2400" dirty="0"/>
              <a:t>Furniture became known by the designers that designed them.</a:t>
            </a:r>
          </a:p>
        </p:txBody>
      </p:sp>
    </p:spTree>
    <p:extLst>
      <p:ext uri="{BB962C8B-B14F-4D97-AF65-F5344CB8AC3E}">
        <p14:creationId xmlns:p14="http://schemas.microsoft.com/office/powerpoint/2010/main" val="1110930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4030980" cy="1383030"/>
          </a:xfrm>
        </p:spPr>
        <p:txBody>
          <a:bodyPr>
            <a:noAutofit/>
          </a:bodyPr>
          <a:lstStyle/>
          <a:p>
            <a:r>
              <a:rPr lang="en-IE" sz="3600" dirty="0"/>
              <a:t>By Type Of Wood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Jennifer Byrne 2021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5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920240"/>
            <a:ext cx="10632558" cy="448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Oak 1500-1600</a:t>
            </a:r>
          </a:p>
          <a:p>
            <a:r>
              <a:rPr lang="en-US" sz="2400" dirty="0"/>
              <a:t>Walnut 1660-1723</a:t>
            </a:r>
          </a:p>
          <a:p>
            <a:r>
              <a:rPr lang="en-US" sz="2400" dirty="0"/>
              <a:t>Mahogany 1715</a:t>
            </a:r>
          </a:p>
          <a:p>
            <a:r>
              <a:rPr lang="en-US" sz="2400" dirty="0"/>
              <a:t>Satinwood 1765</a:t>
            </a:r>
          </a:p>
          <a:p>
            <a:endParaRPr lang="en-US" sz="2400" dirty="0"/>
          </a:p>
          <a:p>
            <a:r>
              <a:rPr lang="en-US" sz="2400" dirty="0"/>
              <a:t>Oak 1500-1600</a:t>
            </a:r>
          </a:p>
          <a:p>
            <a:r>
              <a:rPr lang="en-US" sz="2400" dirty="0"/>
              <a:t>Britain used it’s native trees such as oak and beech for furniture production</a:t>
            </a:r>
          </a:p>
          <a:p>
            <a:r>
              <a:rPr lang="en-US" sz="2400" dirty="0"/>
              <a:t>With the establishment of overseas trade, and the discovery of new land  other timber species became available: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145703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4030980" cy="1383030"/>
          </a:xfrm>
        </p:spPr>
        <p:txBody>
          <a:bodyPr>
            <a:noAutofit/>
          </a:bodyPr>
          <a:lstStyle/>
          <a:p>
            <a:r>
              <a:rPr lang="en-IE" sz="3600" dirty="0"/>
              <a:t>By Type Of Wood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Jennifer Byrne 2021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6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920240"/>
            <a:ext cx="10632558" cy="448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Walnut 1660-1723</a:t>
            </a:r>
          </a:p>
          <a:p>
            <a:r>
              <a:rPr lang="en-US" sz="2400" dirty="0"/>
              <a:t>Walnut veneers  replaced oak &amp; walnut timber was used for furniture. </a:t>
            </a:r>
          </a:p>
          <a:p>
            <a:r>
              <a:rPr lang="en-US" sz="2400" dirty="0"/>
              <a:t>Oriental lacquer finishes over cheaper timbers became more common. </a:t>
            </a:r>
            <a:endParaRPr lang="en-IE" sz="2400" dirty="0"/>
          </a:p>
          <a:p>
            <a:r>
              <a:rPr lang="en-US" sz="2400" dirty="0"/>
              <a:t>Elaborate veneering and marquetry replaced carving – using holly, ebony, satinwood and ivory.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589687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4030980" cy="1383030"/>
          </a:xfrm>
        </p:spPr>
        <p:txBody>
          <a:bodyPr>
            <a:noAutofit/>
          </a:bodyPr>
          <a:lstStyle/>
          <a:p>
            <a:r>
              <a:rPr lang="en-IE" sz="3600" dirty="0"/>
              <a:t>By Type Of Wood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Jennifer Byrne 2021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7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920240"/>
            <a:ext cx="10632558" cy="448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Mahogany 1715</a:t>
            </a:r>
            <a:endParaRPr lang="en-IE" sz="2400" dirty="0"/>
          </a:p>
          <a:p>
            <a:r>
              <a:rPr lang="en-US" sz="2400" dirty="0"/>
              <a:t>Mahogany  was first imported in the 1720′s firstly from Cuba, and later from Honduras .</a:t>
            </a:r>
          </a:p>
          <a:p>
            <a:r>
              <a:rPr lang="en-US" sz="2400" dirty="0"/>
              <a:t>Mahogany replaced walnut as the main timber for furniture making. </a:t>
            </a:r>
          </a:p>
          <a:p>
            <a:r>
              <a:rPr lang="en-US" sz="2400" dirty="0"/>
              <a:t>Mahogany had much better characteristics, better for joint-work carved really  well which lead to a  revival in carving</a:t>
            </a:r>
          </a:p>
          <a:p>
            <a:r>
              <a:rPr lang="en-US" sz="2400" dirty="0"/>
              <a:t>It was also less likely to shrink and twist.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380519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4030980" cy="1383030"/>
          </a:xfrm>
        </p:spPr>
        <p:txBody>
          <a:bodyPr>
            <a:noAutofit/>
          </a:bodyPr>
          <a:lstStyle/>
          <a:p>
            <a:r>
              <a:rPr lang="en-IE" sz="3600" dirty="0"/>
              <a:t>By Type Of Wood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Jennifer Byrne 2021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8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920240"/>
            <a:ext cx="10632558" cy="448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Satinwood 1765</a:t>
            </a:r>
          </a:p>
          <a:p>
            <a:r>
              <a:rPr lang="en-US" sz="2400" dirty="0"/>
              <a:t>Satinwood is a tropical hardwood native to India and Sri Lanka </a:t>
            </a:r>
          </a:p>
          <a:p>
            <a:r>
              <a:rPr lang="en-US" sz="2400" dirty="0"/>
              <a:t>It is a golden colour wood often used in veneer form.</a:t>
            </a:r>
          </a:p>
          <a:p>
            <a:r>
              <a:rPr lang="en-US" sz="2400" dirty="0" err="1"/>
              <a:t>Hepplewhite</a:t>
            </a:r>
            <a:r>
              <a:rPr lang="en-US" sz="2400" dirty="0"/>
              <a:t> used a lot of Mahogany and Satinwood</a:t>
            </a:r>
          </a:p>
          <a:p>
            <a:r>
              <a:rPr lang="en-US" sz="2400" dirty="0"/>
              <a:t>Sheraton also used both but preferred to use mainly Satinwood for a lighter finish.</a:t>
            </a:r>
          </a:p>
        </p:txBody>
      </p:sp>
    </p:spTree>
    <p:extLst>
      <p:ext uri="{BB962C8B-B14F-4D97-AF65-F5344CB8AC3E}">
        <p14:creationId xmlns:p14="http://schemas.microsoft.com/office/powerpoint/2010/main" val="2916618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4030980" cy="1383030"/>
          </a:xfrm>
        </p:spPr>
        <p:txBody>
          <a:bodyPr>
            <a:noAutofit/>
          </a:bodyPr>
          <a:lstStyle/>
          <a:p>
            <a:r>
              <a:rPr lang="en-IE" sz="3600" dirty="0"/>
              <a:t>By Type Of Wood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Jennifer Byrne 2021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9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920240"/>
            <a:ext cx="10632558" cy="448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Other </a:t>
            </a:r>
            <a:r>
              <a:rPr lang="en-IE" sz="2400" dirty="0"/>
              <a:t>Exotic Timbers 1800 – 1900</a:t>
            </a:r>
          </a:p>
          <a:p>
            <a:r>
              <a:rPr lang="en-IE" sz="2400" dirty="0"/>
              <a:t>Rosewood ebony, exotic veneers </a:t>
            </a:r>
          </a:p>
          <a:p>
            <a:r>
              <a:rPr lang="en-IE" sz="2400" dirty="0"/>
              <a:t>Oak revival 1920 – 1940 </a:t>
            </a:r>
          </a:p>
          <a:p>
            <a:r>
              <a:rPr lang="en-IE" sz="2400" dirty="0"/>
              <a:t>Chrome, Tubular steel,  bentwood moulded plywood 1925 – </a:t>
            </a:r>
          </a:p>
          <a:p>
            <a:r>
              <a:rPr lang="en-IE" sz="2400" dirty="0"/>
              <a:t>Moulded Plastic, fibreglass, Formica, Aluminium 1940 – </a:t>
            </a:r>
          </a:p>
          <a:p>
            <a:r>
              <a:rPr lang="en-IE" sz="2400" dirty="0"/>
              <a:t>Plastic laminates flat &amp; post formed, Medium density fibreboard 1980 - </a:t>
            </a:r>
          </a:p>
        </p:txBody>
      </p:sp>
    </p:spTree>
    <p:extLst>
      <p:ext uri="{BB962C8B-B14F-4D97-AF65-F5344CB8AC3E}">
        <p14:creationId xmlns:p14="http://schemas.microsoft.com/office/powerpoint/2010/main" val="952597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ustom 3">
      <a:dk1>
        <a:sysClr val="windowText" lastClr="000000"/>
      </a:dk1>
      <a:lt1>
        <a:sysClr val="window" lastClr="FFFFFF"/>
      </a:lt1>
      <a:dk2>
        <a:srgbClr val="646B86"/>
      </a:dk2>
      <a:lt2>
        <a:srgbClr val="88A0AC"/>
      </a:lt2>
      <a:accent1>
        <a:srgbClr val="D16349"/>
      </a:accent1>
      <a:accent2>
        <a:srgbClr val="E0C3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116</TotalTime>
  <Words>1067</Words>
  <Application>Microsoft Office PowerPoint</Application>
  <PresentationFormat>Widescreen</PresentationFormat>
  <Paragraphs>172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Cambria</vt:lpstr>
      <vt:lpstr>Adjacency</vt:lpstr>
      <vt:lpstr>PowerPoint Presentation</vt:lpstr>
      <vt:lpstr>Classification of Period Furniture </vt:lpstr>
      <vt:lpstr>Chronologically</vt:lpstr>
      <vt:lpstr>Chronologically</vt:lpstr>
      <vt:lpstr>By Type Of Wood </vt:lpstr>
      <vt:lpstr>By Type Of Wood </vt:lpstr>
      <vt:lpstr>By Type Of Wood </vt:lpstr>
      <vt:lpstr>By Type Of Wood </vt:lpstr>
      <vt:lpstr>By Type Of Wood </vt:lpstr>
      <vt:lpstr>Monarchs</vt:lpstr>
      <vt:lpstr>Monarchs</vt:lpstr>
      <vt:lpstr>Monarchs</vt:lpstr>
      <vt:lpstr>By Designers </vt:lpstr>
      <vt:lpstr>By Designers &amp; Periods </vt:lpstr>
      <vt:lpstr>19th Century Designers </vt:lpstr>
      <vt:lpstr>20th Century Designers </vt:lpstr>
      <vt:lpstr>20th Century Designers </vt:lpstr>
      <vt:lpstr>Roman Numerals </vt:lpstr>
    </vt:vector>
  </TitlesOfParts>
  <Company>Dublin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Byrne</dc:creator>
  <cp:lastModifiedBy>Jennifer</cp:lastModifiedBy>
  <cp:revision>15</cp:revision>
  <dcterms:created xsi:type="dcterms:W3CDTF">2016-10-10T10:09:42Z</dcterms:created>
  <dcterms:modified xsi:type="dcterms:W3CDTF">2021-01-22T18:26:31Z</dcterms:modified>
</cp:coreProperties>
</file>