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7" r:id="rId3"/>
    <p:sldId id="257" r:id="rId4"/>
    <p:sldId id="288" r:id="rId5"/>
    <p:sldId id="275" r:id="rId6"/>
    <p:sldId id="276" r:id="rId7"/>
    <p:sldId id="296" r:id="rId8"/>
    <p:sldId id="259" r:id="rId9"/>
    <p:sldId id="278" r:id="rId10"/>
    <p:sldId id="277" r:id="rId11"/>
    <p:sldId id="263" r:id="rId12"/>
    <p:sldId id="260" r:id="rId13"/>
    <p:sldId id="261" r:id="rId14"/>
    <p:sldId id="284" r:id="rId15"/>
    <p:sldId id="289" r:id="rId16"/>
    <p:sldId id="285" r:id="rId17"/>
    <p:sldId id="292" r:id="rId18"/>
    <p:sldId id="264" r:id="rId19"/>
    <p:sldId id="295" r:id="rId20"/>
    <p:sldId id="298" r:id="rId21"/>
    <p:sldId id="294" r:id="rId22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9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44149C-8F9F-4473-A10B-AAC1F3A1C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5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718BB-ED95-4135-88EF-19CF1E411570}" type="datetimeFigureOut">
              <a:rPr lang="en-IE" smtClean="0"/>
              <a:pPr/>
              <a:t>22/01/2021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F2C83-66C0-457B-8AA8-80289995DE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701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AB0D8-B6E2-4E78-889B-3CD7E2F9D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EB2A-A7E1-46BC-9158-3E5A7E03C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4F33-0D40-4239-B015-33583DAD5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4CB7-57B2-4D2F-AD9F-35CC84E39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F882-5FB9-4328-9177-269A15514F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1F83-4923-4E7A-89BA-05A814DC8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CD97-3FA5-44D4-AF42-08BFF0EBF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4608-C25A-48FD-8329-63FED21D7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5EDA-AEF8-49AA-B4AE-379E041EA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254A-5C3A-47E3-99AC-3C50F5B86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653A-4A13-4D2A-A280-3FD2EA7D03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A255-E085-4EB8-9F32-F8A826B97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9942F-F4F8-4B88-8F89-4BF87FC09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7F8D4BE-1AE2-4F61-95DC-28E6BBAAC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803" r:id="rId8"/>
    <p:sldLayoutId id="2147483804" r:id="rId9"/>
    <p:sldLayoutId id="2147483797" r:id="rId10"/>
    <p:sldLayoutId id="2147483798" r:id="rId11"/>
    <p:sldLayoutId id="2147483799" r:id="rId12"/>
    <p:sldLayoutId id="214748380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ucetteandwolfefurniture.com/Portfolio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arewood.org/explore/art/artist/thomas-chippenda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052513" y="4859338"/>
            <a:ext cx="482441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Thomas</a:t>
            </a:r>
          </a:p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Chippendale 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204913" y="1835150"/>
            <a:ext cx="482441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Georgian </a:t>
            </a:r>
          </a:p>
          <a:p>
            <a:pPr algn="ctr"/>
            <a:r>
              <a:rPr lang="en-I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Furniture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AB0D8-B6E2-4E78-889B-3CD7E2F9DC5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6-11-2007 12;05;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3463" y="971550"/>
            <a:ext cx="2376487" cy="4535488"/>
          </a:xfrm>
          <a:noFill/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05038" y="300038"/>
            <a:ext cx="2089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+mj-lt"/>
              </a:rPr>
              <a:t>Chippendale</a:t>
            </a:r>
          </a:p>
        </p:txBody>
      </p:sp>
      <p:pic>
        <p:nvPicPr>
          <p:cNvPr id="14340" name="Picture 7" descr="06-11-2007 12;05;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175" y="900113"/>
            <a:ext cx="1365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205038" y="946150"/>
            <a:ext cx="1247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Cornice</a:t>
            </a:r>
            <a:endParaRPr lang="en-US" sz="2400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05038" y="1835150"/>
            <a:ext cx="1417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13 Pane</a:t>
            </a:r>
          </a:p>
          <a:p>
            <a:r>
              <a:rPr lang="en-IE" sz="2400"/>
              <a:t>Bar Door</a:t>
            </a:r>
            <a:endParaRPr lang="en-US" sz="2400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2205038" y="2916238"/>
            <a:ext cx="126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Fall flap</a:t>
            </a:r>
            <a:endParaRPr lang="en-US" sz="2400"/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2204864" y="3609975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err="1"/>
              <a:t>Lopers</a:t>
            </a:r>
            <a:endParaRPr lang="en-US" sz="2400" dirty="0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1989138" y="5262166"/>
            <a:ext cx="182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Bracket feet</a:t>
            </a:r>
            <a:endParaRPr lang="en-US" sz="2400"/>
          </a:p>
        </p:txBody>
      </p:sp>
      <p:sp>
        <p:nvSpPr>
          <p:cNvPr id="14346" name="Line 14"/>
          <p:cNvSpPr>
            <a:spLocks noChangeShapeType="1"/>
          </p:cNvSpPr>
          <p:nvPr/>
        </p:nvSpPr>
        <p:spPr bwMode="auto">
          <a:xfrm flipV="1">
            <a:off x="3357563" y="1116013"/>
            <a:ext cx="3587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4347" name="Line 15"/>
          <p:cNvSpPr>
            <a:spLocks noChangeShapeType="1"/>
          </p:cNvSpPr>
          <p:nvPr/>
        </p:nvSpPr>
        <p:spPr bwMode="auto">
          <a:xfrm>
            <a:off x="3429000" y="205105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>
            <a:off x="3284538" y="3348038"/>
            <a:ext cx="10080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4349" name="Line 18"/>
          <p:cNvSpPr>
            <a:spLocks noChangeShapeType="1"/>
          </p:cNvSpPr>
          <p:nvPr/>
        </p:nvSpPr>
        <p:spPr bwMode="auto">
          <a:xfrm flipH="1">
            <a:off x="1268413" y="33480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4350" name="Line 19"/>
          <p:cNvSpPr>
            <a:spLocks noChangeShapeType="1"/>
          </p:cNvSpPr>
          <p:nvPr/>
        </p:nvSpPr>
        <p:spPr bwMode="auto">
          <a:xfrm>
            <a:off x="3284538" y="38512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4351" name="Line 21"/>
          <p:cNvSpPr>
            <a:spLocks noChangeShapeType="1"/>
          </p:cNvSpPr>
          <p:nvPr/>
        </p:nvSpPr>
        <p:spPr bwMode="auto">
          <a:xfrm>
            <a:off x="3357563" y="5219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FF882-5FB9-4328-9177-269A15514F7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pPr eaLnBrk="1" hangingPunct="1"/>
            <a:r>
              <a:rPr lang="en-GB" sz="2800">
                <a:solidFill>
                  <a:srgbClr val="002060"/>
                </a:solidFill>
              </a:rPr>
              <a:t>Chippendale Bureau</a:t>
            </a:r>
          </a:p>
        </p:txBody>
      </p:sp>
      <p:pic>
        <p:nvPicPr>
          <p:cNvPr id="15363" name="Picture 12" descr="29-09-2007 13;35;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7338" y="1476375"/>
            <a:ext cx="3648075" cy="6840538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pPr eaLnBrk="1" hangingPunct="1"/>
            <a:r>
              <a:rPr lang="en-GB" sz="2800">
                <a:solidFill>
                  <a:srgbClr val="002060"/>
                </a:solidFill>
              </a:rPr>
              <a:t>Chippendale Chairs</a:t>
            </a:r>
          </a:p>
        </p:txBody>
      </p:sp>
      <p:pic>
        <p:nvPicPr>
          <p:cNvPr id="16387" name="Picture 16" descr="10-09-2007 12;48;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6613" y="1476375"/>
            <a:ext cx="2165350" cy="3238500"/>
          </a:xfrm>
          <a:noFill/>
        </p:spPr>
      </p:pic>
      <p:pic>
        <p:nvPicPr>
          <p:cNvPr id="16388" name="Picture 14" descr="10-09-2007 12;46;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05263" y="1547813"/>
            <a:ext cx="2227262" cy="3238500"/>
          </a:xfrm>
          <a:noFill/>
        </p:spPr>
      </p:pic>
      <p:pic>
        <p:nvPicPr>
          <p:cNvPr id="16389" name="Picture 17" descr="10-09-2007 12;50;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39800" y="4859338"/>
            <a:ext cx="2039938" cy="3308350"/>
          </a:xfrm>
          <a:noFill/>
        </p:spPr>
      </p:pic>
      <p:pic>
        <p:nvPicPr>
          <p:cNvPr id="16390" name="Picture 18" descr="10-09-2007 13;01;5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054475" y="5003800"/>
            <a:ext cx="2054225" cy="3163888"/>
          </a:xfrm>
          <a:noFill/>
        </p:spPr>
      </p:pic>
      <p:sp>
        <p:nvSpPr>
          <p:cNvPr id="16391" name="Text Box 19"/>
          <p:cNvSpPr txBox="1">
            <a:spLocks noChangeArrowheads="1"/>
          </p:cNvSpPr>
          <p:nvPr/>
        </p:nvSpPr>
        <p:spPr bwMode="auto">
          <a:xfrm>
            <a:off x="2060575" y="4475163"/>
            <a:ext cx="3524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Chair designs from book</a:t>
            </a:r>
            <a:endParaRPr lang="en-US" sz="2400" dirty="0"/>
          </a:p>
        </p:txBody>
      </p:sp>
      <p:sp>
        <p:nvSpPr>
          <p:cNvPr id="16392" name="Text Box 20"/>
          <p:cNvSpPr txBox="1">
            <a:spLocks noChangeArrowheads="1"/>
          </p:cNvSpPr>
          <p:nvPr/>
        </p:nvSpPr>
        <p:spPr bwMode="auto">
          <a:xfrm>
            <a:off x="4129088" y="4519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93" name="Text Box 21"/>
          <p:cNvSpPr txBox="1">
            <a:spLocks noChangeArrowheads="1"/>
          </p:cNvSpPr>
          <p:nvPr/>
        </p:nvSpPr>
        <p:spPr bwMode="auto">
          <a:xfrm>
            <a:off x="2133600" y="7950200"/>
            <a:ext cx="280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Carved splat backs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4CB7-57B2-4D2F-AD9F-35CC84E398E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pPr eaLnBrk="1" hangingPunct="1"/>
            <a:r>
              <a:rPr lang="en-GB" sz="2800">
                <a:solidFill>
                  <a:srgbClr val="002060"/>
                </a:solidFill>
              </a:rPr>
              <a:t>Chippendale Chairs</a:t>
            </a:r>
          </a:p>
        </p:txBody>
      </p:sp>
      <p:pic>
        <p:nvPicPr>
          <p:cNvPr id="17411" name="Picture 9" descr="10-09-2007 13;03;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1700" y="1619250"/>
            <a:ext cx="2224088" cy="3454400"/>
          </a:xfrm>
          <a:noFill/>
        </p:spPr>
      </p:pic>
      <p:pic>
        <p:nvPicPr>
          <p:cNvPr id="17412" name="Picture 10" descr="10-09-2007 12;59;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11600" y="1692275"/>
            <a:ext cx="1941513" cy="3381375"/>
          </a:xfrm>
          <a:noFill/>
        </p:spPr>
      </p:pic>
      <p:pic>
        <p:nvPicPr>
          <p:cNvPr id="17413" name="Picture 12" descr="10-09-2007 13;00;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35025" y="5226050"/>
            <a:ext cx="2025650" cy="2941638"/>
          </a:xfrm>
          <a:noFill/>
        </p:spPr>
      </p:pic>
      <p:pic>
        <p:nvPicPr>
          <p:cNvPr id="17414" name="Picture 11" descr="Ladder Back Chai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648075" y="5226050"/>
            <a:ext cx="2724150" cy="2941638"/>
          </a:xfrm>
          <a:noFill/>
        </p:spPr>
      </p:pic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104900" y="4854575"/>
            <a:ext cx="189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Ribbon back</a:t>
            </a:r>
            <a:endParaRPr lang="en-US" sz="2400"/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3913188" y="4854575"/>
            <a:ext cx="2035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Chinese style</a:t>
            </a:r>
            <a:endParaRPr lang="en-US" sz="2400"/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2473325" y="8239125"/>
            <a:ext cx="188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Ladder back</a:t>
            </a:r>
            <a:endParaRPr lang="en-US" sz="24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4CB7-57B2-4D2F-AD9F-35CC84E398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/>
          <p:cNvSpPr txBox="1">
            <a:spLocks noChangeArrowheads="1"/>
          </p:cNvSpPr>
          <p:nvPr/>
        </p:nvSpPr>
        <p:spPr bwMode="auto">
          <a:xfrm>
            <a:off x="549275" y="8027988"/>
            <a:ext cx="446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/>
              <a:t>Image from Mill House Antiques</a:t>
            </a:r>
            <a:endParaRPr lang="en-US" sz="20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150" y="1763713"/>
            <a:ext cx="43291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2600" y="1403350"/>
            <a:ext cx="22590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itle 5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1109662"/>
          </a:xfrm>
        </p:spPr>
        <p:txBody>
          <a:bodyPr/>
          <a:lstStyle/>
          <a:p>
            <a:pPr eaLnBrk="1" hangingPunct="1"/>
            <a:r>
              <a:rPr lang="en-IE" sz="3200">
                <a:solidFill>
                  <a:srgbClr val="002060"/>
                </a:solidFill>
              </a:rPr>
              <a:t>Ribbon Back chair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4608-C25A-48FD-8329-63FED21D741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892175"/>
          </a:xfrm>
        </p:spPr>
        <p:txBody>
          <a:bodyPr/>
          <a:lstStyle/>
          <a:p>
            <a:pPr eaLnBrk="1" hangingPunct="1"/>
            <a:r>
              <a:rPr lang="en-IE" sz="2800" dirty="0">
                <a:solidFill>
                  <a:srgbClr val="002060"/>
                </a:solidFill>
              </a:rPr>
              <a:t>Chinese Chippendale Style Chair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92150" y="1979613"/>
            <a:ext cx="2449513" cy="3233737"/>
          </a:xfrm>
          <a:noFill/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186311" y="1907704"/>
            <a:ext cx="36716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400" dirty="0"/>
              <a:t>A replica of Chinese style chair . </a:t>
            </a:r>
          </a:p>
          <a:p>
            <a:r>
              <a:rPr lang="en-IE" sz="2400" dirty="0"/>
              <a:t>English circa: 1760.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41663" y="6372225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Baker Dining Room Chinese Chippendale Arm Chair 5247 at Hickory Furniture Mart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150" y="5724525"/>
            <a:ext cx="24384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141663" y="3563938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Baker Dining Room Chinese Chippendale Side Chair 5246 at Hickory Furniture Mart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4"/>
          <p:cNvSpPr txBox="1">
            <a:spLocks noChangeArrowheads="1"/>
          </p:cNvSpPr>
          <p:nvPr/>
        </p:nvSpPr>
        <p:spPr bwMode="auto">
          <a:xfrm>
            <a:off x="93663" y="7884368"/>
            <a:ext cx="676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Images taken from website of Doucette &amp; Wolfe </a:t>
            </a:r>
            <a:endParaRPr lang="en-US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375" y="2051050"/>
            <a:ext cx="5256213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1525" y="4356100"/>
            <a:ext cx="19240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2800" dirty="0">
                <a:solidFill>
                  <a:srgbClr val="002060"/>
                </a:solidFill>
              </a:rPr>
              <a:t>Chippendale style </a:t>
            </a:r>
            <a:br>
              <a:rPr lang="en-IE" sz="2800" dirty="0">
                <a:solidFill>
                  <a:srgbClr val="002060"/>
                </a:solidFill>
              </a:rPr>
            </a:br>
            <a:r>
              <a:rPr lang="en-IE" sz="2800" dirty="0">
                <a:solidFill>
                  <a:srgbClr val="002060"/>
                </a:solidFill>
              </a:rPr>
              <a:t>Corner Chair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84313" y="7235825"/>
            <a:ext cx="306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Detail of Ball &amp; Claw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4608-C25A-48FD-8329-63FED21D741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1663" y="2627313"/>
            <a:ext cx="3340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964927"/>
          </a:xfrm>
        </p:spPr>
        <p:txBody>
          <a:bodyPr/>
          <a:lstStyle/>
          <a:p>
            <a:pPr eaLnBrk="1" hangingPunct="1"/>
            <a:r>
              <a:rPr lang="en-IE" sz="2800" dirty="0">
                <a:solidFill>
                  <a:srgbClr val="002060"/>
                </a:solidFill>
              </a:rPr>
              <a:t>Ladder Back Chairs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0713" y="2700338"/>
            <a:ext cx="2663825" cy="3887787"/>
          </a:xfrm>
          <a:noFill/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404813" y="7380288"/>
            <a:ext cx="6230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Example of Chippendale Ladder back chair</a:t>
            </a:r>
          </a:p>
          <a:p>
            <a:r>
              <a:rPr lang="en-IE" sz="2400"/>
              <a:t>replicas circa 1900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4608-C25A-48FD-8329-63FED21D741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/>
          <a:lstStyle/>
          <a:p>
            <a:pPr eaLnBrk="1" hangingPunct="1"/>
            <a:r>
              <a:rPr lang="en-GB" sz="3200">
                <a:solidFill>
                  <a:srgbClr val="002060"/>
                </a:solidFill>
              </a:rPr>
              <a:t>Chippendale Designs</a:t>
            </a:r>
          </a:p>
        </p:txBody>
      </p:sp>
      <p:pic>
        <p:nvPicPr>
          <p:cNvPr id="22531" name="Picture 6" descr="03-11-2007 13;53;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0713" y="1979613"/>
            <a:ext cx="5829300" cy="4991100"/>
          </a:xfrm>
          <a:noFill/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60350" y="7092950"/>
            <a:ext cx="6557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  Standing Shelves      Pagoda Cabinet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749300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002060"/>
                </a:solidFill>
              </a:rPr>
              <a:t>Chippendale Designs</a:t>
            </a:r>
            <a:endParaRPr lang="en-IE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0713" y="1979613"/>
            <a:ext cx="5106987" cy="6048375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036637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Thomas Chippendale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( 1718 – 1779 )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619672"/>
            <a:ext cx="6172200" cy="6548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Born in Otley 				  Yorkshire England. 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Statue made in his 				    likeness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Commemorative Plaque 		   	     in Otley.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355976"/>
            <a:ext cx="25241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01" y="1403350"/>
            <a:ext cx="3254127" cy="456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66713"/>
            <a:ext cx="5829300" cy="7493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002060"/>
                </a:solidFill>
              </a:rPr>
              <a:t>Chippendale Cabinet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1944" r="3941" b="3612"/>
          <a:stretch/>
        </p:blipFill>
        <p:spPr bwMode="auto">
          <a:xfrm>
            <a:off x="620688" y="1468348"/>
            <a:ext cx="5424512" cy="63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8760" y="8028384"/>
            <a:ext cx="451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Japanned Cabinet </a:t>
            </a:r>
            <a:r>
              <a:rPr lang="en-IE" dirty="0" err="1"/>
              <a:t>Harewood</a:t>
            </a:r>
            <a:r>
              <a:rPr lang="en-IE" dirty="0"/>
              <a:t> house</a:t>
            </a:r>
          </a:p>
        </p:txBody>
      </p:sp>
    </p:spTree>
    <p:extLst>
      <p:ext uri="{BB962C8B-B14F-4D97-AF65-F5344CB8AC3E}">
        <p14:creationId xmlns:p14="http://schemas.microsoft.com/office/powerpoint/2010/main" val="6945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References </a:t>
            </a:r>
          </a:p>
        </p:txBody>
      </p:sp>
      <p:sp>
        <p:nvSpPr>
          <p:cNvPr id="43011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u="sng">
              <a:hlinkClick r:id="rId2"/>
            </a:endParaRPr>
          </a:p>
          <a:p>
            <a:pPr eaLnBrk="1" hangingPunct="1"/>
            <a:r>
              <a:rPr lang="en-IE"/>
              <a:t>Doucette &amp; Wolfe Furniture makers </a:t>
            </a:r>
            <a:endParaRPr lang="en-US" u="sng">
              <a:hlinkClick r:id="rId2"/>
            </a:endParaRPr>
          </a:p>
          <a:p>
            <a:pPr eaLnBrk="1" hangingPunct="1"/>
            <a:r>
              <a:rPr lang="en-US" u="sng">
                <a:hlinkClick r:id="rId2"/>
              </a:rPr>
              <a:t>http://www.doucetteandwolfefurniture.com/Portfolio.html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036637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Thomas Chippendale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( 1745 – 1780 )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619250"/>
            <a:ext cx="6172200" cy="6548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Established well before 1745 he became one of the most influential furniture makers of the time.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Workshop was at 60 St. Martins lane, London.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His book was called “ The Gentleman and Cabinetmakers Director ” 1754 &amp; a larger 2</a:t>
            </a:r>
            <a:r>
              <a:rPr lang="en-GB" sz="2400" baseline="30000" dirty="0"/>
              <a:t>nd</a:t>
            </a:r>
            <a:r>
              <a:rPr lang="en-GB" sz="2400" dirty="0"/>
              <a:t> edition in 1762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His book gave detailed                                          designs with                                                    measurements along                                                with instructions on                                                              how each piece should                                                    be finished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2311" y="4716016"/>
            <a:ext cx="2307104" cy="316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036637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Thomas Chippendale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( 1745 – 1780 )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619250"/>
            <a:ext cx="6172200" cy="6548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His main influences were French, Chinese &amp; Gothic.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His Chairs : Ladder backs, Carved splats, Ribbon backs and Chinese style.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Moulded, fretted, grouped pillar and cabriole legs along with bracket feet.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Glazed bar doors,13 pane barred doors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err="1"/>
              <a:t>Harewood</a:t>
            </a:r>
            <a:r>
              <a:rPr lang="en-GB" sz="2800" dirty="0"/>
              <a:t> house </a:t>
            </a:r>
            <a:r>
              <a:rPr lang="en-GB" sz="2800" dirty="0">
                <a:hlinkClick r:id="rId2"/>
              </a:rPr>
              <a:t>http://harewood.org/explore/art/artist/thomas-chippendale/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E1F83-4923-4E7A-89BA-05A814DC8E7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713" y="5724525"/>
            <a:ext cx="37338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813" y="1258888"/>
            <a:ext cx="3835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Chippendale</a:t>
            </a:r>
            <a:r>
              <a:rPr lang="en-GB" sz="2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76700" y="2124075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Dentil Moulding</a:t>
            </a:r>
            <a:endParaRPr lang="en-US" sz="2400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941888" y="6438900"/>
            <a:ext cx="158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Rope </a:t>
            </a:r>
          </a:p>
          <a:p>
            <a:r>
              <a:rPr lang="en-IE" sz="2400"/>
              <a:t>Edge </a:t>
            </a:r>
          </a:p>
          <a:p>
            <a:r>
              <a:rPr lang="en-IE" sz="2400"/>
              <a:t>Carving</a:t>
            </a:r>
            <a:endParaRPr lang="en-US" sz="2400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 flipH="1" flipV="1">
            <a:off x="4076700" y="6300788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 flipH="1" flipV="1">
            <a:off x="4076700" y="2700338"/>
            <a:ext cx="9366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4CB7-57B2-4D2F-AD9F-35CC84E398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/>
      <p:bldP spid="5126" grpId="0"/>
      <p:bldP spid="5127" grpId="0" animBg="1"/>
      <p:bldP spid="5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Chippendale</a:t>
            </a:r>
          </a:p>
        </p:txBody>
      </p:sp>
      <p:pic>
        <p:nvPicPr>
          <p:cNvPr id="10243" name="Picture 3" descr="06-11-2007 12;22;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813" y="1692275"/>
            <a:ext cx="6119812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06-11-2007 12;26;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3238" y="5076825"/>
            <a:ext cx="29511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36700" y="2982913"/>
            <a:ext cx="146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Fret work</a:t>
            </a:r>
            <a:endParaRPr lang="en-US" sz="24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941888" y="4978400"/>
            <a:ext cx="1863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Tripod Table</a:t>
            </a:r>
            <a:endParaRPr lang="en-US" sz="24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92688" y="1182688"/>
            <a:ext cx="1450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Pie Crust</a:t>
            </a:r>
            <a:endParaRPr lang="en-US" sz="24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492375" y="8291513"/>
            <a:ext cx="146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Fret work</a:t>
            </a:r>
            <a:endParaRPr lang="en-US" sz="240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5373688" y="1476375"/>
            <a:ext cx="714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1916113" y="2411413"/>
            <a:ext cx="3603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 flipH="1" flipV="1">
            <a:off x="5013325" y="4356100"/>
            <a:ext cx="2873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E254A-5C3A-47E3-99AC-3C50F5B86AB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2800" dirty="0">
                <a:solidFill>
                  <a:srgbClr val="0070C0"/>
                </a:solidFill>
              </a:rPr>
              <a:t>Chippendale Drum Table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400" y="2267744"/>
            <a:ext cx="3022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E254A-5C3A-47E3-99AC-3C50F5B86AB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3203848"/>
            <a:ext cx="29146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06400" y="6804248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IE" sz="2800" dirty="0">
                <a:solidFill>
                  <a:srgbClr val="0070C0"/>
                </a:solidFill>
              </a:rPr>
              <a:t>Chippendale Tilt Top 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06-11-2007 12;17;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84313" y="923925"/>
            <a:ext cx="3457575" cy="3360738"/>
          </a:xfrm>
          <a:noFill/>
        </p:spPr>
      </p:pic>
      <p:sp>
        <p:nvSpPr>
          <p:cNvPr id="12291" name="Text Box 15"/>
          <p:cNvSpPr txBox="1">
            <a:spLocks noChangeArrowheads="1"/>
          </p:cNvSpPr>
          <p:nvPr/>
        </p:nvSpPr>
        <p:spPr bwMode="auto">
          <a:xfrm>
            <a:off x="2205038" y="300038"/>
            <a:ext cx="2089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+mj-lt"/>
              </a:rPr>
              <a:t>Chippendale</a:t>
            </a:r>
          </a:p>
        </p:txBody>
      </p:sp>
      <p:pic>
        <p:nvPicPr>
          <p:cNvPr id="12292" name="Picture 18" descr="06-11-2007 12;17;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7338" y="4789488"/>
            <a:ext cx="3349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19"/>
          <p:cNvSpPr txBox="1">
            <a:spLocks noChangeArrowheads="1"/>
          </p:cNvSpPr>
          <p:nvPr/>
        </p:nvSpPr>
        <p:spPr bwMode="auto">
          <a:xfrm>
            <a:off x="1752600" y="4256088"/>
            <a:ext cx="320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600"/>
              <a:t>A             B             C            D     </a:t>
            </a:r>
            <a:endParaRPr lang="en-US" sz="1600"/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1897063" y="8575675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600"/>
              <a:t>E</a:t>
            </a:r>
            <a:endParaRPr lang="en-US" sz="1600"/>
          </a:p>
        </p:txBody>
      </p:sp>
      <p:sp>
        <p:nvSpPr>
          <p:cNvPr id="12295" name="Text Box 21"/>
          <p:cNvSpPr txBox="1">
            <a:spLocks noChangeArrowheads="1"/>
          </p:cNvSpPr>
          <p:nvPr/>
        </p:nvSpPr>
        <p:spPr bwMode="auto">
          <a:xfrm>
            <a:off x="3841750" y="59832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600"/>
              <a:t>F</a:t>
            </a:r>
            <a:endParaRPr lang="en-US" sz="1600"/>
          </a:p>
        </p:txBody>
      </p:sp>
      <p:sp>
        <p:nvSpPr>
          <p:cNvPr id="12296" name="Text Box 22"/>
          <p:cNvSpPr txBox="1">
            <a:spLocks noChangeArrowheads="1"/>
          </p:cNvSpPr>
          <p:nvPr/>
        </p:nvSpPr>
        <p:spPr bwMode="auto">
          <a:xfrm>
            <a:off x="3429000" y="8532813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600"/>
              <a:t>G</a:t>
            </a:r>
            <a:endParaRPr lang="en-US" sz="16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FF882-5FB9-4328-9177-269A15514F7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6-11-2007 12;17;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84313" y="923925"/>
            <a:ext cx="3457575" cy="3360738"/>
          </a:xfr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05038" y="300038"/>
            <a:ext cx="2089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+mj-lt"/>
              </a:rPr>
              <a:t>Chippendale</a:t>
            </a:r>
          </a:p>
        </p:txBody>
      </p:sp>
      <p:pic>
        <p:nvPicPr>
          <p:cNvPr id="13316" name="Picture 4" descr="06-11-2007 12;17;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4313" y="4643438"/>
            <a:ext cx="33702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8275" y="1639888"/>
            <a:ext cx="16764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IE" sz="2000"/>
              <a:t>A. </a:t>
            </a:r>
          </a:p>
          <a:p>
            <a:pPr marL="342900" indent="-342900"/>
            <a:r>
              <a:rPr lang="en-IE" sz="2400"/>
              <a:t>Moulded</a:t>
            </a:r>
          </a:p>
          <a:p>
            <a:pPr marL="342900" indent="-342900"/>
            <a:r>
              <a:rPr lang="en-IE" sz="2400"/>
              <a:t>triangular </a:t>
            </a:r>
          </a:p>
          <a:p>
            <a:pPr marL="342900" indent="-342900"/>
            <a:r>
              <a:rPr lang="en-IE" sz="2400"/>
              <a:t>leg</a:t>
            </a:r>
          </a:p>
          <a:p>
            <a:pPr marL="342900" indent="-342900"/>
            <a:endParaRPr lang="en-IE"/>
          </a:p>
          <a:p>
            <a:pPr marL="342900" indent="-342900"/>
            <a:endParaRPr lang="en-IE"/>
          </a:p>
          <a:p>
            <a:pPr marL="342900" indent="-342900"/>
            <a:r>
              <a:rPr lang="en-IE"/>
              <a:t>B. </a:t>
            </a:r>
            <a:r>
              <a:rPr lang="en-IE" sz="2400"/>
              <a:t>Fret Legs</a:t>
            </a:r>
          </a:p>
          <a:p>
            <a:pPr marL="342900" indent="-342900"/>
            <a:endParaRPr lang="en-IE"/>
          </a:p>
          <a:p>
            <a:pPr marL="342900" indent="-342900"/>
            <a:r>
              <a:rPr lang="en-IE"/>
              <a:t> </a:t>
            </a: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24400" y="1763713"/>
            <a:ext cx="2133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/>
              <a:t>C.  </a:t>
            </a:r>
            <a:r>
              <a:rPr lang="en-IE" sz="2400"/>
              <a:t>Moulded &amp;</a:t>
            </a:r>
          </a:p>
          <a:p>
            <a:r>
              <a:rPr lang="en-IE" sz="2400"/>
              <a:t>     Carved         	legs</a:t>
            </a:r>
          </a:p>
          <a:p>
            <a:endParaRPr lang="en-IE" sz="2000"/>
          </a:p>
          <a:p>
            <a:r>
              <a:rPr lang="en-IE"/>
              <a:t>D. </a:t>
            </a:r>
            <a:r>
              <a:rPr lang="en-IE" sz="2400"/>
              <a:t>Grouped </a:t>
            </a:r>
          </a:p>
          <a:p>
            <a:r>
              <a:rPr lang="en-IE" sz="2400"/>
              <a:t>     Pillar legs </a:t>
            </a:r>
          </a:p>
          <a:p>
            <a:endParaRPr lang="en-IE"/>
          </a:p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81163" y="4327525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600"/>
              <a:t> A              B             C            D</a:t>
            </a:r>
            <a:endParaRPr lang="en-US" sz="16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81163" y="8504238"/>
            <a:ext cx="2078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600"/>
              <a:t> E                           G</a:t>
            </a:r>
            <a:endParaRPr lang="en-US" sz="16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697288" y="59118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600"/>
              <a:t>F</a:t>
            </a:r>
            <a:endParaRPr lang="en-US" sz="160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12738" y="5214938"/>
            <a:ext cx="1554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Acanthus </a:t>
            </a:r>
          </a:p>
          <a:p>
            <a:r>
              <a:rPr lang="en-IE" sz="2400"/>
              <a:t>leaf</a:t>
            </a:r>
            <a:endParaRPr lang="en-US" sz="240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8943" y="7904956"/>
            <a:ext cx="169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Ball &amp; claw</a:t>
            </a:r>
            <a:endParaRPr lang="en-US" sz="2400" dirty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88913" y="7283450"/>
            <a:ext cx="18303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E. </a:t>
            </a:r>
          </a:p>
          <a:p>
            <a:r>
              <a:rPr lang="en-IE" sz="2400"/>
              <a:t>Cabriole leg</a:t>
            </a:r>
            <a:endParaRPr lang="en-US" sz="240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921250" y="5527675"/>
            <a:ext cx="193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/>
              <a:t>F.  </a:t>
            </a:r>
            <a:r>
              <a:rPr lang="en-IE" sz="2400"/>
              <a:t>Pod leg</a:t>
            </a:r>
            <a:endParaRPr lang="en-US" sz="2400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921250" y="7112000"/>
            <a:ext cx="193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/>
              <a:t>G. </a:t>
            </a:r>
            <a:r>
              <a:rPr lang="en-IE" sz="2400"/>
              <a:t>Bracket feet</a:t>
            </a:r>
            <a:endParaRPr lang="en-US" sz="2400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908050" y="5651500"/>
            <a:ext cx="7207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1412875" y="8388350"/>
            <a:ext cx="3603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FF882-5FB9-4328-9177-269A15514F7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926</TotalTime>
  <Words>491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Franklin Gothic Book</vt:lpstr>
      <vt:lpstr>Perpetua</vt:lpstr>
      <vt:lpstr>Wingdings 2</vt:lpstr>
      <vt:lpstr>Equity</vt:lpstr>
      <vt:lpstr>PowerPoint Presentation</vt:lpstr>
      <vt:lpstr>Thomas Chippendale ( 1718 – 1779 )</vt:lpstr>
      <vt:lpstr>Thomas Chippendale ( 1745 – 1780 )</vt:lpstr>
      <vt:lpstr>Thomas Chippendale ( 1745 – 1780 )</vt:lpstr>
      <vt:lpstr>Chippendale </vt:lpstr>
      <vt:lpstr>Chippendale</vt:lpstr>
      <vt:lpstr>Chippendale Drum Table</vt:lpstr>
      <vt:lpstr>PowerPoint Presentation</vt:lpstr>
      <vt:lpstr>PowerPoint Presentation</vt:lpstr>
      <vt:lpstr>PowerPoint Presentation</vt:lpstr>
      <vt:lpstr>Chippendale Bureau</vt:lpstr>
      <vt:lpstr>Chippendale Chairs</vt:lpstr>
      <vt:lpstr>Chippendale Chairs</vt:lpstr>
      <vt:lpstr>Ribbon Back chair </vt:lpstr>
      <vt:lpstr>Chinese Chippendale Style Chair</vt:lpstr>
      <vt:lpstr>Chippendale style  Corner Chair</vt:lpstr>
      <vt:lpstr>Ladder Back Chairs</vt:lpstr>
      <vt:lpstr>Chippendale Designs</vt:lpstr>
      <vt:lpstr>Chippendale Designs</vt:lpstr>
      <vt:lpstr>Chippendale Cabinet </vt:lpstr>
      <vt:lpstr>References 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Georgian Furniture</dc:title>
  <dc:creator>Jennifer Byrne</dc:creator>
  <cp:lastModifiedBy>Jennifer</cp:lastModifiedBy>
  <cp:revision>59</cp:revision>
  <dcterms:created xsi:type="dcterms:W3CDTF">2007-11-06T17:04:25Z</dcterms:created>
  <dcterms:modified xsi:type="dcterms:W3CDTF">2021-01-22T17:46:56Z</dcterms:modified>
</cp:coreProperties>
</file>