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2" r:id="rId3"/>
    <p:sldId id="296" r:id="rId4"/>
    <p:sldId id="305" r:id="rId5"/>
    <p:sldId id="298" r:id="rId6"/>
    <p:sldId id="301" r:id="rId7"/>
    <p:sldId id="300" r:id="rId8"/>
    <p:sldId id="299" r:id="rId9"/>
    <p:sldId id="283" r:id="rId10"/>
    <p:sldId id="287" r:id="rId11"/>
    <p:sldId id="302" r:id="rId12"/>
    <p:sldId id="303" r:id="rId13"/>
    <p:sldId id="304" r:id="rId14"/>
    <p:sldId id="265" r:id="rId15"/>
    <p:sldId id="266" r:id="rId16"/>
    <p:sldId id="286" r:id="rId17"/>
    <p:sldId id="294" r:id="rId18"/>
  </p:sldIdLst>
  <p:sldSz cx="6858000" cy="9144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00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84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44149C-8F9F-4473-A10B-AAC1F3A1C2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647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09648-81A2-46D4-954A-3C5F9E0AFF79}" type="datetimeFigureOut">
              <a:rPr lang="en-IE" smtClean="0"/>
              <a:pPr/>
              <a:t>22/01/2021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8DCE6-3677-4871-B42F-DF2F77B83FD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620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49213" y="93663"/>
            <a:ext cx="6759575" cy="892175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625" y="1931988"/>
            <a:ext cx="6765925" cy="203676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625" y="1862138"/>
            <a:ext cx="6765925" cy="1603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625" y="3968750"/>
            <a:ext cx="6765925" cy="14763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71550" y="4267200"/>
            <a:ext cx="4800600" cy="21336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" y="2007908"/>
            <a:ext cx="6172200" cy="1960033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EAB0D8-B6E2-4E78-889B-3CD7E2F9DC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EB2A-A7E1-46BC-9158-3E5A7E03C4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0876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8"/>
            <a:ext cx="41719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94F33-0D40-4239-B015-33583DAD5F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42900" y="366713"/>
            <a:ext cx="6172200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3009900" cy="294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05200" y="2133600"/>
            <a:ext cx="3009900" cy="294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42900" y="5226050"/>
            <a:ext cx="3009900" cy="2941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05200" y="5226050"/>
            <a:ext cx="3009900" cy="2941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44CB7-57B2-4D2F-AD9F-35CC84E398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05200" y="2133600"/>
            <a:ext cx="3009900" cy="294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505200" y="5226050"/>
            <a:ext cx="3009900" cy="2941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FF882-5FB9-4328-9177-269A15514F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5829300" cy="60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E1F83-4923-4E7A-89BA-05A814DC8E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2388" y="3168650"/>
            <a:ext cx="6759575" cy="12223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388" y="3122613"/>
            <a:ext cx="6759575" cy="6032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800" y="3292475"/>
            <a:ext cx="6761163" cy="603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1270001"/>
            <a:ext cx="5829300" cy="1816100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397251"/>
            <a:ext cx="5829300" cy="17843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075" y="8229600"/>
            <a:ext cx="3000375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38" y="8278813"/>
            <a:ext cx="3429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1CD97-3FA5-44D4-AF42-08BFF0EBF6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2811780" cy="60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700463" y="1930400"/>
            <a:ext cx="2811780" cy="60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A4608-C25A-48FD-8329-63FED21D74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475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85800" y="2997200"/>
            <a:ext cx="28003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3714750" y="2997200"/>
            <a:ext cx="28003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05EDA-AEF8-49AA-B4AE-379E041EA1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E254A-5C3A-47E3-99AC-3C50F5B86A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0653A-4A13-4D2A-A280-3FD2EA7D03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47625" y="93663"/>
            <a:ext cx="6761163" cy="8923337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133600"/>
            <a:ext cx="1428750" cy="59944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228850" y="2133600"/>
            <a:ext cx="4286250" cy="599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A255-E085-4EB8-9F32-F8A826B97A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50800" y="6245225"/>
            <a:ext cx="6754813" cy="1206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800" y="6200775"/>
            <a:ext cx="6754813" cy="6032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800" y="6364288"/>
            <a:ext cx="6754813" cy="6508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534067"/>
            <a:ext cx="5486400" cy="696384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72611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231" y="88901"/>
            <a:ext cx="6751405" cy="610870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8229600"/>
            <a:ext cx="291465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38" y="8278813"/>
            <a:ext cx="3429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9942F-F4F8-4B88-8F89-4BF87FC092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47625" y="93663"/>
            <a:ext cx="6761163" cy="8923337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 bwMode="auto">
          <a:xfrm>
            <a:off x="685800" y="366713"/>
            <a:ext cx="5829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85800" y="1930400"/>
            <a:ext cx="58293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629150" y="8255000"/>
            <a:ext cx="1857375" cy="63500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5800" y="8229600"/>
            <a:ext cx="2971800" cy="6096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9538" y="8280400"/>
            <a:ext cx="342900" cy="6096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F7F8D4BE-1AE2-4F61-95DC-28E6BBAAC3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92" r:id="rId2"/>
    <p:sldLayoutId id="2147483802" r:id="rId3"/>
    <p:sldLayoutId id="2147483793" r:id="rId4"/>
    <p:sldLayoutId id="2147483794" r:id="rId5"/>
    <p:sldLayoutId id="2147483795" r:id="rId6"/>
    <p:sldLayoutId id="2147483796" r:id="rId7"/>
    <p:sldLayoutId id="2147483803" r:id="rId8"/>
    <p:sldLayoutId id="2147483804" r:id="rId9"/>
    <p:sldLayoutId id="2147483797" r:id="rId10"/>
    <p:sldLayoutId id="2147483798" r:id="rId11"/>
    <p:sldLayoutId id="2147483799" r:id="rId12"/>
    <p:sldLayoutId id="2147483800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lonialfurniture.us/history/history-early-american-colonial-furniture-71.htm" TargetMode="External"/><Relationship Id="rId3" Type="http://schemas.openxmlformats.org/officeDocument/2006/relationships/hyperlink" Target="http://www.harewood.org/house" TargetMode="External"/><Relationship Id="rId7" Type="http://schemas.openxmlformats.org/officeDocument/2006/relationships/hyperlink" Target="http://www.undiscoveredscotland.co.uk/usbiography/a/robertadam.html" TargetMode="External"/><Relationship Id="rId2" Type="http://schemas.openxmlformats.org/officeDocument/2006/relationships/hyperlink" Target="http://www.doucetteandwolfefurniture.com/Portfoli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azon.com/" TargetMode="External"/><Relationship Id="rId5" Type="http://schemas.openxmlformats.org/officeDocument/2006/relationships/hyperlink" Target="http://www.museumfurniture.com/adam/" TargetMode="External"/><Relationship Id="rId4" Type="http://schemas.openxmlformats.org/officeDocument/2006/relationships/hyperlink" Target="http://www.encyclopedia.com/topic/Robert_Adam.asp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trust.org.uk/saltram" TargetMode="External"/><Relationship Id="rId2" Type="http://schemas.openxmlformats.org/officeDocument/2006/relationships/hyperlink" Target="http://www.vam.ac.uk/content/articles/r/robert-adam-neo-classical-architec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hopetoun.co.uk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tenberg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ane.org/?gclid=Cj0KCQiAjKqABhDLARIsABbJrGkSXUqVNfsHzkvewUhWjfxiTSy8diiJWmh47HgMt-3Du6P6Mu_tAcUaAmTLEALw_wcB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1052513" y="4859338"/>
            <a:ext cx="4824412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Robert </a:t>
            </a:r>
          </a:p>
          <a:p>
            <a:pPr algn="ctr"/>
            <a:r>
              <a:rPr lang="en-IE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Adam</a:t>
            </a:r>
          </a:p>
        </p:txBody>
      </p:sp>
      <p:sp>
        <p:nvSpPr>
          <p:cNvPr id="6147" name="WordArt 4"/>
          <p:cNvSpPr>
            <a:spLocks noChangeArrowheads="1" noChangeShapeType="1" noTextEdit="1"/>
          </p:cNvSpPr>
          <p:nvPr/>
        </p:nvSpPr>
        <p:spPr bwMode="auto">
          <a:xfrm>
            <a:off x="1204913" y="1835150"/>
            <a:ext cx="4824412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Georgian </a:t>
            </a:r>
          </a:p>
          <a:p>
            <a:pPr algn="ctr"/>
            <a:r>
              <a:rPr lang="en-IE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Furniture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AB0D8-B6E2-4E78-889B-3CD7E2F9DC57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6713"/>
            <a:ext cx="6172200" cy="1036637"/>
          </a:xfrm>
        </p:spPr>
        <p:txBody>
          <a:bodyPr/>
          <a:lstStyle/>
          <a:p>
            <a:pPr eaLnBrk="1" hangingPunct="1"/>
            <a:r>
              <a:rPr lang="en-GB" sz="2800">
                <a:solidFill>
                  <a:srgbClr val="FF0000"/>
                </a:solidFill>
              </a:rPr>
              <a:t>Robert Adams</a:t>
            </a:r>
          </a:p>
        </p:txBody>
      </p:sp>
      <p:pic>
        <p:nvPicPr>
          <p:cNvPr id="24579" name="Picture 10" descr="side table, Robert Adam styl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04813" y="1979613"/>
            <a:ext cx="5832475" cy="4495800"/>
          </a:xfrm>
          <a:noFill/>
        </p:spPr>
      </p:pic>
      <p:sp>
        <p:nvSpPr>
          <p:cNvPr id="30724" name="Text Box 15"/>
          <p:cNvSpPr txBox="1">
            <a:spLocks noChangeArrowheads="1"/>
          </p:cNvSpPr>
          <p:nvPr/>
        </p:nvSpPr>
        <p:spPr bwMode="auto">
          <a:xfrm>
            <a:off x="404664" y="6660232"/>
            <a:ext cx="432506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2400" dirty="0">
                <a:latin typeface="+mj-lt"/>
              </a:rPr>
              <a:t>Adams side table </a:t>
            </a:r>
          </a:p>
          <a:p>
            <a:r>
              <a:rPr lang="en-IE" sz="2400" dirty="0">
                <a:latin typeface="+mj-lt"/>
              </a:rPr>
              <a:t>Image courtesy of museumfurniture.com </a:t>
            </a:r>
          </a:p>
          <a:p>
            <a:r>
              <a:rPr lang="en-IE" sz="2400" dirty="0">
                <a:latin typeface="+mj-lt"/>
              </a:rPr>
              <a:t>   </a:t>
            </a:r>
            <a:endParaRPr lang="en-US" sz="24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0653A-4A13-4D2A-A280-3FD2EA7D0395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307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04664" y="395536"/>
            <a:ext cx="4608512" cy="1016000"/>
          </a:xfrm>
        </p:spPr>
        <p:txBody>
          <a:bodyPr/>
          <a:lstStyle/>
          <a:p>
            <a:r>
              <a:rPr lang="en-IE" sz="2800" dirty="0"/>
              <a:t>Robert Adam Style Commode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4"/>
          </p:nvPr>
        </p:nvSpPr>
        <p:spPr>
          <a:xfrm>
            <a:off x="332656" y="5004048"/>
            <a:ext cx="6120680" cy="3240360"/>
          </a:xfrm>
        </p:spPr>
        <p:txBody>
          <a:bodyPr/>
          <a:lstStyle/>
          <a:p>
            <a:r>
              <a:rPr lang="en-IE" sz="2400" dirty="0"/>
              <a:t>A Commode first appeared in the 1700’s it comes from the French  word for convenient. </a:t>
            </a:r>
          </a:p>
          <a:p>
            <a:r>
              <a:rPr lang="en-IE" sz="2400" dirty="0"/>
              <a:t>They were small decorative cabinets or chest of drawers usually with marble tops.  </a:t>
            </a:r>
          </a:p>
          <a:p>
            <a:r>
              <a:rPr lang="en-IE" sz="2400" dirty="0"/>
              <a:t>Bedroom commodes were often used to sit washing facilities 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0653A-4A13-4D2A-A280-3FD2EA7D0395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40768" y="1331640"/>
            <a:ext cx="403626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sz="half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48880" y="1259632"/>
            <a:ext cx="2707071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92696" y="539552"/>
            <a:ext cx="5040560" cy="1016000"/>
          </a:xfrm>
        </p:spPr>
        <p:txBody>
          <a:bodyPr/>
          <a:lstStyle/>
          <a:p>
            <a:r>
              <a:rPr lang="en-IE" sz="2800" dirty="0"/>
              <a:t>Typical Adam Style hall table &amp; mirror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E05EDA-AEF8-49AA-B4AE-379E041EA17A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64704" y="7740352"/>
            <a:ext cx="5575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/>
              <a:t>Image courtesy of colonialfurniture.us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32131" y="323528"/>
            <a:ext cx="6040710" cy="1016000"/>
          </a:xfrm>
        </p:spPr>
        <p:txBody>
          <a:bodyPr/>
          <a:lstStyle/>
          <a:p>
            <a:r>
              <a:rPr lang="en-IE" sz="2800" dirty="0"/>
              <a:t>Typical Adam Style Sideboard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E05EDA-AEF8-49AA-B4AE-379E041EA17A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5166" y="1907704"/>
            <a:ext cx="572684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57844" y="5948567"/>
            <a:ext cx="53572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>
                <a:latin typeface="+mj-lt"/>
              </a:rPr>
              <a:t>Sideboard with pedestals, </a:t>
            </a:r>
          </a:p>
          <a:p>
            <a:r>
              <a:rPr lang="en-IE" sz="2400" dirty="0">
                <a:latin typeface="+mj-lt"/>
              </a:rPr>
              <a:t>later these pedestals were transformed </a:t>
            </a:r>
          </a:p>
          <a:p>
            <a:r>
              <a:rPr lang="en-IE" sz="2400" dirty="0">
                <a:latin typeface="+mj-lt"/>
              </a:rPr>
              <a:t>into cupboards and later still removed </a:t>
            </a:r>
          </a:p>
          <a:p>
            <a:r>
              <a:rPr lang="en-IE" sz="2400" dirty="0">
                <a:latin typeface="+mj-lt"/>
              </a:rPr>
              <a:t>altogether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80" y="5148064"/>
            <a:ext cx="5575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/>
              <a:t>Image courtesy of colonialfurniture.us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42900" y="366713"/>
            <a:ext cx="6172200" cy="965200"/>
          </a:xfrm>
        </p:spPr>
        <p:txBody>
          <a:bodyPr/>
          <a:lstStyle/>
          <a:p>
            <a:pPr eaLnBrk="1" hangingPunct="1"/>
            <a:r>
              <a:rPr lang="en-GB" sz="2800">
                <a:solidFill>
                  <a:srgbClr val="FF0000"/>
                </a:solidFill>
              </a:rPr>
              <a:t>Robert Adams</a:t>
            </a:r>
          </a:p>
        </p:txBody>
      </p:sp>
      <p:pic>
        <p:nvPicPr>
          <p:cNvPr id="27651" name="Picture 9" descr="04-11-2007 16;14;2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52513" y="1403350"/>
            <a:ext cx="1930400" cy="2940050"/>
          </a:xfrm>
          <a:noFill/>
        </p:spPr>
      </p:pic>
      <p:pic>
        <p:nvPicPr>
          <p:cNvPr id="27652" name="Picture 12" descr="adams chair blan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789363" y="1331913"/>
            <a:ext cx="2154237" cy="2879725"/>
          </a:xfrm>
          <a:noFill/>
        </p:spPr>
      </p:pic>
      <p:pic>
        <p:nvPicPr>
          <p:cNvPr id="27653" name="_x0_0_71.6598_57.9402" descr="graphics27"/>
          <p:cNvPicPr preferRelativeResize="0">
            <a:picLocks noGrp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20713" y="5219700"/>
            <a:ext cx="2736850" cy="2447925"/>
          </a:xfrm>
          <a:solidFill>
            <a:srgbClr val="FFFFFF"/>
          </a:solidFill>
          <a:ln>
            <a:solidFill>
              <a:srgbClr val="000000"/>
            </a:solidFill>
            <a:round/>
          </a:ln>
        </p:spPr>
      </p:pic>
      <p:pic>
        <p:nvPicPr>
          <p:cNvPr id="27654" name="Picture 13" descr="04-11-2007 16;15;3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221163" y="5076825"/>
            <a:ext cx="1835150" cy="2941638"/>
          </a:xfrm>
          <a:noFill/>
        </p:spPr>
      </p:pic>
      <p:sp>
        <p:nvSpPr>
          <p:cNvPr id="27655" name="Text Box 15"/>
          <p:cNvSpPr txBox="1">
            <a:spLocks noChangeArrowheads="1"/>
          </p:cNvSpPr>
          <p:nvPr/>
        </p:nvSpPr>
        <p:spPr bwMode="auto">
          <a:xfrm>
            <a:off x="2565400" y="4475163"/>
            <a:ext cx="2562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>
                <a:latin typeface="+mj-lt"/>
              </a:rPr>
              <a:t>Wheel back chairs</a:t>
            </a:r>
            <a:endParaRPr lang="en-US" sz="2400" dirty="0">
              <a:latin typeface="+mj-lt"/>
            </a:endParaRPr>
          </a:p>
        </p:txBody>
      </p:sp>
      <p:sp>
        <p:nvSpPr>
          <p:cNvPr id="27656" name="Text Box 16"/>
          <p:cNvSpPr txBox="1">
            <a:spLocks noChangeArrowheads="1"/>
          </p:cNvSpPr>
          <p:nvPr/>
        </p:nvSpPr>
        <p:spPr bwMode="auto">
          <a:xfrm>
            <a:off x="4077072" y="8100392"/>
            <a:ext cx="20409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>
                <a:latin typeface="+mj-lt"/>
              </a:rPr>
              <a:t>Candle stands</a:t>
            </a:r>
            <a:endParaRPr lang="en-US" sz="2400" dirty="0">
              <a:latin typeface="+mj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44CB7-57B2-4D2F-AD9F-35CC84E398E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4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1036637"/>
          </a:xfrm>
        </p:spPr>
        <p:txBody>
          <a:bodyPr/>
          <a:lstStyle/>
          <a:p>
            <a:pPr eaLnBrk="1" hangingPunct="1"/>
            <a:r>
              <a:rPr lang="en-GB" sz="2800">
                <a:solidFill>
                  <a:srgbClr val="FF0000"/>
                </a:solidFill>
              </a:rPr>
              <a:t>Robert Adams</a:t>
            </a:r>
          </a:p>
        </p:txBody>
      </p:sp>
      <p:pic>
        <p:nvPicPr>
          <p:cNvPr id="28675" name="Picture 9" descr="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20713" y="1619250"/>
            <a:ext cx="5008562" cy="6048375"/>
          </a:xfrm>
          <a:noFill/>
        </p:spPr>
      </p:pic>
      <p:sp>
        <p:nvSpPr>
          <p:cNvPr id="28676" name="Text Box 15"/>
          <p:cNvSpPr txBox="1">
            <a:spLocks noChangeArrowheads="1"/>
          </p:cNvSpPr>
          <p:nvPr/>
        </p:nvSpPr>
        <p:spPr bwMode="auto">
          <a:xfrm>
            <a:off x="2348880" y="7884368"/>
            <a:ext cx="1824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>
                <a:latin typeface="+mj-lt"/>
              </a:rPr>
              <a:t>Adams Chair</a:t>
            </a:r>
            <a:endParaRPr lang="en-US" sz="24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FF882-5FB9-4328-9177-269A15514F7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6713"/>
            <a:ext cx="6172200" cy="1036637"/>
          </a:xfrm>
        </p:spPr>
        <p:txBody>
          <a:bodyPr/>
          <a:lstStyle/>
          <a:p>
            <a:pPr eaLnBrk="1" hangingPunct="1"/>
            <a:r>
              <a:rPr lang="en-GB" sz="2800">
                <a:solidFill>
                  <a:srgbClr val="FF0000"/>
                </a:solidFill>
              </a:rPr>
              <a:t>Robert Adams</a:t>
            </a:r>
          </a:p>
        </p:txBody>
      </p:sp>
      <p:pic>
        <p:nvPicPr>
          <p:cNvPr id="23555" name="Picture 13" descr="an antique American mahogany secretary, 1st half of the 19th centur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04664" y="1835696"/>
            <a:ext cx="5905500" cy="4619625"/>
          </a:xfrm>
          <a:noFill/>
        </p:spPr>
      </p:pic>
      <p:sp>
        <p:nvSpPr>
          <p:cNvPr id="29700" name="Text Box 15"/>
          <p:cNvSpPr txBox="1">
            <a:spLocks noChangeArrowheads="1"/>
          </p:cNvSpPr>
          <p:nvPr/>
        </p:nvSpPr>
        <p:spPr bwMode="auto">
          <a:xfrm>
            <a:off x="2349500" y="6804025"/>
            <a:ext cx="25164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>
                <a:latin typeface="+mj-lt"/>
              </a:rPr>
              <a:t>Adams Style room</a:t>
            </a:r>
            <a:endParaRPr lang="en-US" sz="24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0653A-4A13-4D2A-A280-3FD2EA7D0395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/>
              <a:t>References </a:t>
            </a:r>
          </a:p>
        </p:txBody>
      </p:sp>
      <p:sp>
        <p:nvSpPr>
          <p:cNvPr id="43011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u="sng" dirty="0">
              <a:hlinkClick r:id="rId2"/>
            </a:endParaRPr>
          </a:p>
          <a:p>
            <a:pPr eaLnBrk="1" hangingPunct="1"/>
            <a:r>
              <a:rPr lang="en-GB" sz="2800" dirty="0">
                <a:hlinkClick r:id="rId3"/>
              </a:rPr>
              <a:t>http://www.harewood.org/house</a:t>
            </a:r>
            <a:endParaRPr lang="en-GB" sz="2800" dirty="0"/>
          </a:p>
          <a:p>
            <a:pPr eaLnBrk="1" hangingPunct="1"/>
            <a:r>
              <a:rPr lang="en-IE" dirty="0">
                <a:hlinkClick r:id="rId4"/>
              </a:rPr>
              <a:t>http://www.encyclopedia.com/topic/Robert_Adam.aspx</a:t>
            </a:r>
            <a:endParaRPr lang="en-IE" dirty="0"/>
          </a:p>
          <a:p>
            <a:pPr eaLnBrk="1" hangingPunct="1"/>
            <a:r>
              <a:rPr lang="en-IE" dirty="0">
                <a:hlinkClick r:id="rId5"/>
              </a:rPr>
              <a:t>http://www.museumfurniture.com/adam/</a:t>
            </a:r>
            <a:endParaRPr lang="en-IE" dirty="0"/>
          </a:p>
          <a:p>
            <a:pPr eaLnBrk="1" hangingPunct="1"/>
            <a:r>
              <a:rPr lang="en-IE" dirty="0">
                <a:hlinkClick r:id="rId6"/>
              </a:rPr>
              <a:t>http://www.amazon.com/</a:t>
            </a:r>
            <a:endParaRPr lang="en-IE" dirty="0"/>
          </a:p>
          <a:p>
            <a:pPr eaLnBrk="1" hangingPunct="1"/>
            <a:r>
              <a:rPr lang="en-IE" dirty="0">
                <a:hlinkClick r:id="rId7"/>
              </a:rPr>
              <a:t>http://www.undiscoveredscotland.co.uk/usbiography/a/robertadam.html</a:t>
            </a:r>
            <a:endParaRPr lang="en-IE" dirty="0"/>
          </a:p>
          <a:p>
            <a:pPr eaLnBrk="1" hangingPunct="1"/>
            <a:r>
              <a:rPr lang="en-IE" dirty="0">
                <a:hlinkClick r:id="rId8"/>
              </a:rPr>
              <a:t>http://www.colonialfurniture.us</a:t>
            </a:r>
            <a:endParaRPr lang="en-IE" dirty="0"/>
          </a:p>
          <a:p>
            <a:pPr eaLnBrk="1" hangingPunct="1"/>
            <a:endParaRPr lang="en-IE" dirty="0"/>
          </a:p>
          <a:p>
            <a:pPr eaLnBrk="1" hangingPunct="1"/>
            <a:endParaRPr lang="en-IE" dirty="0"/>
          </a:p>
          <a:p>
            <a:pPr eaLnBrk="1" hangingPunct="1"/>
            <a:endParaRPr lang="en-IE" dirty="0"/>
          </a:p>
          <a:p>
            <a:pPr eaLnBrk="1" hangingPunct="1"/>
            <a:endParaRPr lang="en-IE" dirty="0"/>
          </a:p>
          <a:p>
            <a:pPr eaLnBrk="1" hangingPunct="1"/>
            <a:endParaRPr lang="en-IE" dirty="0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E1F83-4923-4E7A-89BA-05A814DC8E7E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4067"/>
            <a:ext cx="5829300" cy="1039581"/>
          </a:xfrm>
        </p:spPr>
        <p:txBody>
          <a:bodyPr/>
          <a:lstStyle/>
          <a:p>
            <a:pPr eaLnBrk="1" hangingPunct="1"/>
            <a:r>
              <a:rPr lang="en-GB" sz="2800" dirty="0">
                <a:solidFill>
                  <a:srgbClr val="002060"/>
                </a:solidFill>
              </a:rPr>
              <a:t>Robert Adam</a:t>
            </a:r>
            <a:br>
              <a:rPr lang="en-GB" sz="2800" dirty="0">
                <a:solidFill>
                  <a:srgbClr val="002060"/>
                </a:solidFill>
              </a:rPr>
            </a:br>
            <a:r>
              <a:rPr lang="en-GB" sz="2800" dirty="0">
                <a:solidFill>
                  <a:srgbClr val="002060"/>
                </a:solidFill>
              </a:rPr>
              <a:t>( 1745 – 1780 )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sz="half" idx="2"/>
          </p:nvPr>
        </p:nvSpPr>
        <p:spPr>
          <a:xfrm>
            <a:off x="404664" y="1547664"/>
            <a:ext cx="3096344" cy="3096344"/>
          </a:xfrm>
        </p:spPr>
        <p:txBody>
          <a:bodyPr/>
          <a:lstStyle/>
          <a:p>
            <a:pPr eaLnBrk="1" hangingPunct="1"/>
            <a:r>
              <a:rPr lang="en-IE" sz="2400" dirty="0">
                <a:latin typeface="+mj-lt"/>
              </a:rPr>
              <a:t>British architects                                    Robert (1728-1792)                                   and James (1730-1794) Adam were leaders in the neoclassic style in the late 18th century.</a:t>
            </a:r>
          </a:p>
          <a:p>
            <a:pPr eaLnBrk="1" hangingPunct="1"/>
            <a:endParaRPr lang="en-GB" sz="24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3016" y="323528"/>
            <a:ext cx="301137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17032" y="3995936"/>
            <a:ext cx="25506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dirty="0"/>
              <a:t>Robert Adam  </a:t>
            </a:r>
          </a:p>
          <a:p>
            <a:r>
              <a:rPr lang="en-IE" sz="2000" dirty="0"/>
              <a:t>Image courtesy of </a:t>
            </a:r>
          </a:p>
          <a:p>
            <a:r>
              <a:rPr lang="en-IE" sz="2000" dirty="0"/>
              <a:t>Wikimedia commons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260648" y="5076056"/>
            <a:ext cx="6264696" cy="3384376"/>
          </a:xfrm>
        </p:spPr>
        <p:txBody>
          <a:bodyPr/>
          <a:lstStyle/>
          <a:p>
            <a:pPr eaLnBrk="1" hangingPunct="1"/>
            <a:r>
              <a:rPr lang="en-IE" sz="2400" dirty="0">
                <a:latin typeface="+mj-lt"/>
              </a:rPr>
              <a:t>Their graceful, elegant work is based chiefly on ancient Roman and Renaissance motifs.</a:t>
            </a:r>
          </a:p>
          <a:p>
            <a:pPr eaLnBrk="1" hangingPunct="1"/>
            <a:r>
              <a:rPr lang="en-US" sz="2400" dirty="0">
                <a:latin typeface="+mj-lt"/>
              </a:rPr>
              <a:t>The Adam brothers hired workers such as cabinetmakers, painters and sculptors to carry out their designs.</a:t>
            </a:r>
            <a:endParaRPr lang="en-GB" sz="2400" dirty="0">
              <a:latin typeface="+mj-lt"/>
            </a:endParaRPr>
          </a:p>
          <a:p>
            <a:pPr eaLnBrk="1" hangingPunct="1"/>
            <a:r>
              <a:rPr lang="en-US" sz="2400" dirty="0">
                <a:latin typeface="+mj-lt"/>
              </a:rPr>
              <a:t>A firm of cabinet-makers called "Adam Furniture“ produced furniture from Adams designs</a:t>
            </a:r>
            <a:endParaRPr lang="en-GB" sz="2400" dirty="0">
              <a:latin typeface="+mj-lt"/>
            </a:endParaRPr>
          </a:p>
          <a:p>
            <a:pPr eaLnBrk="1" hangingPunct="1"/>
            <a:endParaRPr lang="en-GB" sz="2400" dirty="0">
              <a:latin typeface="+mj-l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E05EDA-AEF8-49AA-B4AE-379E041EA17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602" grpId="0" build="p"/>
      <p:bldP spid="8" grpId="0"/>
      <p:bldP spid="1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342900" y="468313"/>
            <a:ext cx="6172200" cy="7699375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+mj-lt"/>
              </a:rPr>
              <a:t>One of their most noted works is Harewood house Yorkshire England. </a:t>
            </a:r>
          </a:p>
          <a:p>
            <a:pPr eaLnBrk="1" hangingPunct="1"/>
            <a:r>
              <a:rPr lang="en-US" sz="2400" dirty="0">
                <a:latin typeface="+mj-lt"/>
              </a:rPr>
              <a:t>Build in the late 18 century </a:t>
            </a:r>
            <a:r>
              <a:rPr lang="en-IE" sz="2400" dirty="0">
                <a:latin typeface="+mj-lt"/>
              </a:rPr>
              <a:t>by John Carr of York,  Adams was responsible for the interiors he commissioned cabinet-maker Thomas Chippendale to make most of the furniture.</a:t>
            </a:r>
          </a:p>
          <a:p>
            <a:pPr eaLnBrk="1" hangingPunct="1"/>
            <a:endParaRPr lang="en-GB" sz="2400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6712" y="3419872"/>
            <a:ext cx="5166017" cy="34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8680" y="7092280"/>
            <a:ext cx="5851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/>
              <a:t>Harewood House</a:t>
            </a:r>
          </a:p>
          <a:p>
            <a:r>
              <a:rPr lang="en-IE" sz="2400" dirty="0"/>
              <a:t>Image courtesy of Historical geographies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E1F83-4923-4E7A-89BA-05A814DC8E7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uiExpand="1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342900" y="468313"/>
            <a:ext cx="6172200" cy="7699375"/>
          </a:xfrm>
        </p:spPr>
        <p:txBody>
          <a:bodyPr/>
          <a:lstStyle/>
          <a:p>
            <a:pPr eaLnBrk="1" hangingPunct="1"/>
            <a:r>
              <a:rPr lang="en-IE" sz="2400" dirty="0">
                <a:latin typeface="+mj-lt"/>
              </a:rPr>
              <a:t>Adam spent some time studying in Italy. </a:t>
            </a:r>
            <a:r>
              <a:rPr lang="en-IE" sz="2400" dirty="0">
                <a:solidFill>
                  <a:prstClr val="black"/>
                </a:solidFill>
                <a:latin typeface="+mj-lt"/>
              </a:rPr>
              <a:t>The excavations of Pompeii and findings of the 1750′s had a large influence on his work. </a:t>
            </a:r>
          </a:p>
          <a:p>
            <a:pPr eaLnBrk="1" hangingPunct="1"/>
            <a:r>
              <a:rPr lang="en-IE" sz="2400" dirty="0">
                <a:latin typeface="+mj-lt"/>
              </a:rPr>
              <a:t>Adam started the neo-classical style of sleek, straight lines and simple mouldings</a:t>
            </a:r>
          </a:p>
          <a:p>
            <a:pPr eaLnBrk="1" hangingPunct="1"/>
            <a:r>
              <a:rPr lang="en-IE" sz="2400" dirty="0">
                <a:solidFill>
                  <a:prstClr val="black"/>
                </a:solidFill>
                <a:latin typeface="+mj-lt"/>
              </a:rPr>
              <a:t>Adam developed his own style which later became known as ‘</a:t>
            </a:r>
            <a:r>
              <a:rPr lang="en-IE" sz="2400" dirty="0" err="1">
                <a:latin typeface="+mj-lt"/>
              </a:rPr>
              <a:t>Adamesque</a:t>
            </a:r>
            <a:r>
              <a:rPr lang="en-IE" sz="2400" dirty="0">
                <a:latin typeface="+mj-lt"/>
              </a:rPr>
              <a:t>’</a:t>
            </a:r>
            <a:endParaRPr lang="en-IE" sz="2400" dirty="0">
              <a:solidFill>
                <a:prstClr val="black"/>
              </a:solidFill>
              <a:latin typeface="+mj-lt"/>
            </a:endParaRPr>
          </a:p>
          <a:p>
            <a:pPr eaLnBrk="1" hangingPunct="1"/>
            <a:r>
              <a:rPr lang="en-US" sz="2400" dirty="0">
                <a:latin typeface="+mj-lt"/>
              </a:rPr>
              <a:t>In 1768 he refurbished part of </a:t>
            </a:r>
            <a:r>
              <a:rPr lang="en-US" sz="2400" dirty="0" err="1">
                <a:latin typeface="+mj-lt"/>
              </a:rPr>
              <a:t>Saltram</a:t>
            </a:r>
            <a:r>
              <a:rPr lang="en-US" sz="2400" dirty="0">
                <a:latin typeface="+mj-lt"/>
              </a:rPr>
              <a:t> House in Devon</a:t>
            </a:r>
            <a:r>
              <a:rPr lang="en-IE" sz="2400" dirty="0">
                <a:latin typeface="+mj-lt"/>
              </a:rPr>
              <a:t>.</a:t>
            </a:r>
          </a:p>
          <a:p>
            <a:pPr eaLnBrk="1" hangingPunct="1"/>
            <a:r>
              <a:rPr lang="en-GB" sz="2400" dirty="0">
                <a:latin typeface="+mj-lt"/>
                <a:hlinkClick r:id="rId2"/>
              </a:rPr>
              <a:t>http://www.vam.ac.uk/content/articles/r/robert-adam-neo-classical-architect/</a:t>
            </a:r>
            <a:endParaRPr lang="en-GB" sz="2400" dirty="0">
              <a:latin typeface="+mj-lt"/>
            </a:endParaRPr>
          </a:p>
          <a:p>
            <a:pPr eaLnBrk="1" hangingPunct="1"/>
            <a:endParaRPr lang="en-GB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80" y="6876256"/>
            <a:ext cx="31983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E" sz="2400" dirty="0"/>
          </a:p>
          <a:p>
            <a:endParaRPr lang="en-IE" sz="2400" dirty="0"/>
          </a:p>
          <a:p>
            <a:r>
              <a:rPr lang="en-IE" sz="2400" dirty="0" err="1">
                <a:hlinkClick r:id="rId3"/>
              </a:rPr>
              <a:t>Saltram</a:t>
            </a:r>
            <a:r>
              <a:rPr lang="en-IE" sz="2400" dirty="0">
                <a:hlinkClick r:id="rId3"/>
              </a:rPr>
              <a:t> House Devon</a:t>
            </a:r>
            <a:endParaRPr lang="en-IE" sz="2400" dirty="0"/>
          </a:p>
          <a:p>
            <a:r>
              <a:rPr lang="en-IE" sz="2400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E1F83-4923-4E7A-89BA-05A814DC8E7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85800" y="8028384"/>
            <a:ext cx="5551512" cy="810816"/>
          </a:xfrm>
        </p:spPr>
        <p:txBody>
          <a:bodyPr/>
          <a:lstStyle/>
          <a:p>
            <a:pPr>
              <a:defRPr/>
            </a:pPr>
            <a:r>
              <a:rPr lang="en-GB"/>
              <a:t>Jennifer Byrne 2021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14"/>
          <a:stretch/>
        </p:blipFill>
        <p:spPr bwMode="auto">
          <a:xfrm>
            <a:off x="479160" y="5366727"/>
            <a:ext cx="5964792" cy="208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27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uiExpand="1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342900" y="1626344"/>
            <a:ext cx="6172200" cy="6908056"/>
          </a:xfrm>
        </p:spPr>
        <p:txBody>
          <a:bodyPr/>
          <a:lstStyle/>
          <a:p>
            <a:pPr eaLnBrk="1" hangingPunct="1"/>
            <a:r>
              <a:rPr lang="en-GB" sz="2400" dirty="0">
                <a:latin typeface="+mj-lt"/>
              </a:rPr>
              <a:t>Adam used lots of</a:t>
            </a:r>
            <a:r>
              <a:rPr lang="en-US" sz="2400" dirty="0">
                <a:latin typeface="+mj-lt"/>
              </a:rPr>
              <a:t> fans, urns, honeysuckle, patera,</a:t>
            </a:r>
            <a:r>
              <a:rPr lang="en-GB" sz="2400" dirty="0">
                <a:latin typeface="+mj-lt"/>
              </a:rPr>
              <a:t> swags &amp; leaves, bells &amp; husks as decoration. </a:t>
            </a:r>
          </a:p>
          <a:p>
            <a:pPr eaLnBrk="1" hangingPunct="1"/>
            <a:r>
              <a:rPr lang="en-US" sz="2400" dirty="0">
                <a:latin typeface="+mj-lt"/>
              </a:rPr>
              <a:t>His later designs had gilding, marquetery,  ormolu ornaments. </a:t>
            </a:r>
            <a:endParaRPr lang="en-GB" sz="2400" dirty="0">
              <a:latin typeface="+mj-lt"/>
            </a:endParaRPr>
          </a:p>
          <a:p>
            <a:pPr eaLnBrk="1" hangingPunct="1"/>
            <a:r>
              <a:rPr lang="en-GB" sz="2400" dirty="0">
                <a:latin typeface="+mj-lt"/>
              </a:rPr>
              <a:t>He designed lots of mirrors and wall furniture also fire surrounds and is credited with inventing the sideboard.</a:t>
            </a:r>
            <a:r>
              <a:rPr lang="en-US" sz="2400" dirty="0">
                <a:latin typeface="+mj-lt"/>
              </a:rPr>
              <a:t> </a:t>
            </a:r>
            <a:endParaRPr lang="en-GB" sz="2400" dirty="0">
              <a:latin typeface="+mj-lt"/>
            </a:endParaRPr>
          </a:p>
          <a:p>
            <a:pPr eaLnBrk="1" hangingPunct="1"/>
            <a:r>
              <a:rPr lang="en-IE" sz="2400" dirty="0">
                <a:latin typeface="+mj-lt"/>
              </a:rPr>
              <a:t>Chairs :</a:t>
            </a:r>
            <a:r>
              <a:rPr lang="en-US" sz="2400" dirty="0">
                <a:latin typeface="+mj-lt"/>
              </a:rPr>
              <a:t> Adam's chairs were simple and  gracious. The legs for the most part were straight, </a:t>
            </a:r>
            <a:r>
              <a:rPr lang="en-IE" sz="2400" dirty="0">
                <a:latin typeface="+mj-lt"/>
              </a:rPr>
              <a:t>wide chairs with pierced splats wheel backed chairs</a:t>
            </a:r>
            <a:endParaRPr lang="en-IE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E1F83-4923-4E7A-89BA-05A814DC8E7E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980728" y="323528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200" dirty="0">
                <a:solidFill>
                  <a:srgbClr val="676A55"/>
                </a:solidFill>
                <a:latin typeface="Franklin Gothic Book"/>
                <a:ea typeface="+mj-ea"/>
                <a:cs typeface="+mj-cs"/>
              </a:rPr>
              <a:t>Adam Style or Adamesque </a:t>
            </a:r>
            <a:endParaRPr lang="en-I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66713"/>
            <a:ext cx="5829300" cy="964927"/>
          </a:xfrm>
        </p:spPr>
        <p:txBody>
          <a:bodyPr/>
          <a:lstStyle/>
          <a:p>
            <a:r>
              <a:rPr lang="en-IE" sz="3200" dirty="0"/>
              <a:t>The Red Drawing Room at Hopetoun House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260648" y="6096000"/>
            <a:ext cx="6264696" cy="852264"/>
          </a:xfrm>
        </p:spPr>
        <p:txBody>
          <a:bodyPr/>
          <a:lstStyle/>
          <a:p>
            <a:pPr>
              <a:buNone/>
            </a:pPr>
            <a:r>
              <a:rPr lang="en-IE" sz="2400" dirty="0">
                <a:latin typeface="+mj-lt"/>
              </a:rPr>
              <a:t>Image courtesy  of undiscoveredscotland.co.uk</a:t>
            </a:r>
          </a:p>
          <a:p>
            <a:pPr>
              <a:buNone/>
            </a:pPr>
            <a:endParaRPr lang="en-IE" sz="2400" dirty="0">
              <a:latin typeface="+mj-lt"/>
            </a:endParaRPr>
          </a:p>
          <a:p>
            <a:pPr>
              <a:buNone/>
            </a:pPr>
            <a:r>
              <a:rPr lang="en-IE" sz="2400" dirty="0">
                <a:latin typeface="+mj-lt"/>
                <a:hlinkClick r:id="rId2"/>
              </a:rPr>
              <a:t>Hopetoun House  </a:t>
            </a:r>
            <a:endParaRPr lang="en-IE" sz="24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E1F83-4923-4E7A-89BA-05A814DC8E7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696" y="1619672"/>
            <a:ext cx="54010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6713"/>
            <a:ext cx="5829300" cy="1108943"/>
          </a:xfrm>
        </p:spPr>
        <p:txBody>
          <a:bodyPr/>
          <a:lstStyle/>
          <a:p>
            <a:r>
              <a:rPr lang="en-IE" sz="3200" dirty="0"/>
              <a:t>Robert &amp; James Adam Book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A4608-C25A-48FD-8329-63FED21D741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12776" y="1691680"/>
            <a:ext cx="378471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68760" y="6660232"/>
            <a:ext cx="45807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/>
              <a:t>Image courtesy of Amazon .com</a:t>
            </a:r>
          </a:p>
          <a:p>
            <a:endParaRPr lang="en-IE" sz="2400" dirty="0"/>
          </a:p>
          <a:p>
            <a:r>
              <a:rPr lang="en-IE" sz="2400" dirty="0">
                <a:hlinkClick r:id="rId3"/>
              </a:rPr>
              <a:t>Guttenberg press  </a:t>
            </a:r>
            <a:endParaRPr lang="en-I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6713"/>
            <a:ext cx="5829300" cy="748903"/>
          </a:xfrm>
        </p:spPr>
        <p:txBody>
          <a:bodyPr/>
          <a:lstStyle/>
          <a:p>
            <a:r>
              <a:rPr lang="en-IE" sz="3200" dirty="0"/>
              <a:t>Design page from Adam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124744" y="1118955"/>
            <a:ext cx="4210443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E1F83-4923-4E7A-89BA-05A814DC8E7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9" name="Content Placeholder 8"/>
          <p:cNvSpPr txBox="1">
            <a:spLocks noGrp="1"/>
          </p:cNvSpPr>
          <p:nvPr>
            <p:ph sz="quarter" idx="2"/>
          </p:nvPr>
        </p:nvSpPr>
        <p:spPr>
          <a:xfrm>
            <a:off x="552341" y="6769476"/>
            <a:ext cx="584127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IE" sz="2400" dirty="0">
                <a:latin typeface="+mj-lt"/>
              </a:rPr>
              <a:t>Some 3000 drawings by Robert Adam and </a:t>
            </a:r>
          </a:p>
          <a:p>
            <a:pPr>
              <a:buNone/>
            </a:pPr>
            <a:r>
              <a:rPr lang="en-IE" sz="2400" dirty="0">
                <a:latin typeface="+mj-lt"/>
              </a:rPr>
              <a:t>other members of his firm are preserved at </a:t>
            </a:r>
          </a:p>
          <a:p>
            <a:pPr>
              <a:buNone/>
            </a:pPr>
            <a:r>
              <a:rPr lang="en-IE" sz="2400" dirty="0">
                <a:latin typeface="+mj-lt"/>
                <a:hlinkClick r:id="rId3"/>
              </a:rPr>
              <a:t>Sir John </a:t>
            </a:r>
            <a:r>
              <a:rPr lang="en-IE" sz="2400" dirty="0" err="1">
                <a:latin typeface="+mj-lt"/>
                <a:hlinkClick r:id="rId3"/>
              </a:rPr>
              <a:t>Soane's</a:t>
            </a:r>
            <a:r>
              <a:rPr lang="en-IE" sz="2400" dirty="0">
                <a:latin typeface="+mj-lt"/>
                <a:hlinkClick r:id="rId3"/>
              </a:rPr>
              <a:t> Museum </a:t>
            </a:r>
            <a:r>
              <a:rPr lang="en-IE" sz="2400" dirty="0">
                <a:latin typeface="+mj-lt"/>
              </a:rPr>
              <a:t>in London.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dam Mirror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4664" y="323528"/>
            <a:ext cx="5954351" cy="810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E1F83-4923-4E7A-89BA-05A814DC8E7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987</TotalTime>
  <Words>610</Words>
  <Application>Microsoft Office PowerPoint</Application>
  <PresentationFormat>On-screen Show (4:3)</PresentationFormat>
  <Paragraphs>110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Franklin Gothic Book</vt:lpstr>
      <vt:lpstr>Perpetua</vt:lpstr>
      <vt:lpstr>Wingdings 2</vt:lpstr>
      <vt:lpstr>Equity</vt:lpstr>
      <vt:lpstr>PowerPoint Presentation</vt:lpstr>
      <vt:lpstr>Robert Adam ( 1745 – 1780 )</vt:lpstr>
      <vt:lpstr>PowerPoint Presentation</vt:lpstr>
      <vt:lpstr>PowerPoint Presentation</vt:lpstr>
      <vt:lpstr>PowerPoint Presentation</vt:lpstr>
      <vt:lpstr>The Red Drawing Room at Hopetoun House</vt:lpstr>
      <vt:lpstr>Robert &amp; James Adam Book</vt:lpstr>
      <vt:lpstr>Design page from Adam</vt:lpstr>
      <vt:lpstr>PowerPoint Presentation</vt:lpstr>
      <vt:lpstr>Robert Adams</vt:lpstr>
      <vt:lpstr>PowerPoint Presentation</vt:lpstr>
      <vt:lpstr>PowerPoint Presentation</vt:lpstr>
      <vt:lpstr>PowerPoint Presentation</vt:lpstr>
      <vt:lpstr>Robert Adams</vt:lpstr>
      <vt:lpstr>Robert Adams</vt:lpstr>
      <vt:lpstr>Robert Adams</vt:lpstr>
      <vt:lpstr>References </vt:lpstr>
    </vt:vector>
  </TitlesOfParts>
  <Company>DIT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Georgian Furniture</dc:title>
  <dc:creator>Jennifer Byrne</dc:creator>
  <cp:lastModifiedBy>Jennifer</cp:lastModifiedBy>
  <cp:revision>74</cp:revision>
  <dcterms:created xsi:type="dcterms:W3CDTF">2007-11-06T17:04:25Z</dcterms:created>
  <dcterms:modified xsi:type="dcterms:W3CDTF">2021-01-22T18:04:43Z</dcterms:modified>
</cp:coreProperties>
</file>