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0" r:id="rId6"/>
    <p:sldId id="261" r:id="rId7"/>
    <p:sldId id="268" r:id="rId8"/>
    <p:sldId id="262" r:id="rId9"/>
    <p:sldId id="267" r:id="rId10"/>
    <p:sldId id="263" r:id="rId11"/>
    <p:sldId id="264" r:id="rId12"/>
    <p:sldId id="265" r:id="rId13"/>
    <p:sldId id="266" r:id="rId14"/>
    <p:sldId id="269" r:id="rId15"/>
    <p:sldId id="271" r:id="rId16"/>
    <p:sldId id="272" r:id="rId17"/>
    <p:sldId id="273" r:id="rId18"/>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5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FF00AE-961C-48F3-8CE4-FA8A2B2B085A}" type="datetimeFigureOut">
              <a:rPr lang="en-IE" smtClean="0"/>
              <a:pPr/>
              <a:t>13/10/2020</a:t>
            </a:fld>
            <a:endParaRPr lang="en-IE"/>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2943C2-3FA1-4F34-84E4-73084DC6B0C4}" type="slidenum">
              <a:rPr lang="en-IE" smtClean="0"/>
              <a:pPr/>
              <a:t>‹#›</a:t>
            </a:fld>
            <a:endParaRPr lang="en-IE"/>
          </a:p>
        </p:txBody>
      </p:sp>
    </p:spTree>
    <p:extLst>
      <p:ext uri="{BB962C8B-B14F-4D97-AF65-F5344CB8AC3E}">
        <p14:creationId xmlns:p14="http://schemas.microsoft.com/office/powerpoint/2010/main" val="536671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286803" y="0"/>
            <a:ext cx="7449249" cy="9144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486822" y="-28681"/>
            <a:ext cx="2628900" cy="30838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550024" y="3611301"/>
            <a:ext cx="2485016" cy="2269547"/>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3550024" y="5894774"/>
            <a:ext cx="2482352" cy="168083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3554058" y="2022438"/>
            <a:ext cx="1600200" cy="1001308"/>
          </a:xfrm>
        </p:spPr>
        <p:txBody>
          <a:bodyPr anchor="b"/>
          <a:lstStyle>
            <a:lvl1pPr algn="l">
              <a:defRPr sz="2400"/>
            </a:lvl1pPr>
          </a:lstStyle>
          <a:p>
            <a:fld id="{BC86C962-50D7-4330-841E-782E4C1AAFEE}" type="datetime1">
              <a:rPr lang="en-US" smtClean="0"/>
              <a:t>10/13/2020</a:t>
            </a:fld>
            <a:endParaRPr lang="en-US"/>
          </a:p>
        </p:txBody>
      </p:sp>
      <p:sp>
        <p:nvSpPr>
          <p:cNvPr id="50" name="Rectangle 49"/>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3977640" y="7626622"/>
            <a:ext cx="2123694" cy="486833"/>
          </a:xfrm>
        </p:spPr>
        <p:txBody>
          <a:bodyPr>
            <a:normAutofit/>
          </a:bodyPr>
          <a:lstStyle>
            <a:lvl1pPr>
              <a:defRPr>
                <a:solidFill>
                  <a:schemeClr val="accent1"/>
                </a:solidFill>
              </a:defRPr>
            </a:lvl1pPr>
          </a:lstStyle>
          <a:p>
            <a:r>
              <a:rPr lang="en-US"/>
              <a:t>Jennifer Byrne 2020</a:t>
            </a:r>
          </a:p>
        </p:txBody>
      </p:sp>
      <p:sp>
        <p:nvSpPr>
          <p:cNvPr id="6" name="Slide Number Placeholder 5"/>
          <p:cNvSpPr>
            <a:spLocks noGrp="1"/>
          </p:cNvSpPr>
          <p:nvPr>
            <p:ph type="sldNum" sz="quarter" idx="12"/>
          </p:nvPr>
        </p:nvSpPr>
        <p:spPr>
          <a:xfrm>
            <a:off x="3486822" y="7626622"/>
            <a:ext cx="482750" cy="486833"/>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7ACBC6-FB98-4A42-8411-5E280B560041}" type="datetime1">
              <a:rPr lang="en-US" smtClean="0"/>
              <a:t>10/13/2020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1373529"/>
            <a:ext cx="1113340" cy="6373792"/>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789972" y="1373529"/>
            <a:ext cx="4067778" cy="637379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A009D1-3B2A-40AC-8A29-E6DB2E090DAA}" type="datetime1">
              <a:rPr lang="en-US" smtClean="0"/>
              <a:t>10/13/2020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3B9F9F-46E8-40DE-81BC-5D947482EC07}" type="datetime1">
              <a:rPr lang="en-US" smtClean="0"/>
              <a:t>10/13/2020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43984" y="3867773"/>
            <a:ext cx="4978101" cy="1816100"/>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943984" y="5689601"/>
            <a:ext cx="4978100" cy="2027217"/>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32F6A0-D3FF-4603-B22E-1ADFF905EB47}" type="datetime1">
              <a:rPr lang="en-US" smtClean="0"/>
              <a:t>10/13/2020</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3669EAC5-AAB9-4853-8B54-79F8AE2C2EC7}" type="datetime1">
              <a:rPr lang="en-US" smtClean="0"/>
              <a:t>10/13/2020</a:t>
            </a:fld>
            <a:endParaRPr lang="en-US"/>
          </a:p>
        </p:txBody>
      </p:sp>
      <p:sp>
        <p:nvSpPr>
          <p:cNvPr id="6" name="Footer Placeholder 5"/>
          <p:cNvSpPr>
            <a:spLocks noGrp="1"/>
          </p:cNvSpPr>
          <p:nvPr>
            <p:ph type="ftr" sz="quarter" idx="11"/>
          </p:nvPr>
        </p:nvSpPr>
        <p:spPr/>
        <p:txBody>
          <a:bodyPr/>
          <a:lstStyle/>
          <a:p>
            <a:r>
              <a:rPr lang="en-US"/>
              <a:t>Jennifer Byrne 2020</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781812" y="3084576"/>
            <a:ext cx="2564892" cy="46573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3483864" y="3084575"/>
            <a:ext cx="2564892" cy="46573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9083" y="3088012"/>
            <a:ext cx="2292861"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81291"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58878" y="3088013"/>
            <a:ext cx="2291788"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864"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4FD854-2D37-4884-9C67-C7E560BC4D54}" type="datetime1">
              <a:rPr lang="en-US" smtClean="0"/>
              <a:t>10/13/2020</a:t>
            </a:fld>
            <a:endParaRPr lang="en-US"/>
          </a:p>
        </p:txBody>
      </p:sp>
      <p:sp>
        <p:nvSpPr>
          <p:cNvPr id="8" name="Footer Placeholder 7"/>
          <p:cNvSpPr>
            <a:spLocks noGrp="1"/>
          </p:cNvSpPr>
          <p:nvPr>
            <p:ph type="ftr" sz="quarter" idx="11"/>
          </p:nvPr>
        </p:nvSpPr>
        <p:spPr/>
        <p:txBody>
          <a:bodyPr/>
          <a:lstStyle/>
          <a:p>
            <a:r>
              <a:rPr lang="en-US"/>
              <a:t>Jennifer Byrne 2020</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CF3D4F-52B4-4179-AFF4-9B04BD7CAF4F}" type="datetime1">
              <a:rPr lang="en-US" smtClean="0"/>
              <a:t>10/13/2020</a:t>
            </a:fld>
            <a:endParaRPr lang="en-US"/>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D4A54B-94CE-4256-A4FF-032746FE65B9}" type="datetime1">
              <a:rPr lang="en-US" smtClean="0"/>
              <a:t>10/13/2020</a:t>
            </a:fld>
            <a:endParaRPr lang="en-US"/>
          </a:p>
        </p:txBody>
      </p:sp>
      <p:sp>
        <p:nvSpPr>
          <p:cNvPr id="3" name="Footer Placeholder 2"/>
          <p:cNvSpPr>
            <a:spLocks noGrp="1"/>
          </p:cNvSpPr>
          <p:nvPr>
            <p:ph type="ftr" sz="quarter" idx="11"/>
          </p:nvPr>
        </p:nvSpPr>
        <p:spPr/>
        <p:txBody>
          <a:bodyPr/>
          <a:lstStyle/>
          <a:p>
            <a:r>
              <a:rPr lang="en-US"/>
              <a:t>Jennifer Byrne 2020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F9FEF33-00CB-459D-AD4D-5458FDA97551}" type="datetime1">
              <a:rPr lang="en-US" smtClean="0"/>
              <a:t>10/13/2020</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679179" y="802511"/>
            <a:ext cx="2671693" cy="753126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59421" y="1142036"/>
            <a:ext cx="2317830" cy="6867645"/>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r>
              <a:rPr lang="en-US"/>
              <a:t>Jennifer Byrne 2020</a:t>
            </a:r>
          </a:p>
        </p:txBody>
      </p:sp>
      <p:sp>
        <p:nvSpPr>
          <p:cNvPr id="2" name="Title 1"/>
          <p:cNvSpPr>
            <a:spLocks noGrp="1"/>
          </p:cNvSpPr>
          <p:nvPr>
            <p:ph type="title"/>
          </p:nvPr>
        </p:nvSpPr>
        <p:spPr>
          <a:xfrm>
            <a:off x="3554875" y="3543246"/>
            <a:ext cx="2478429" cy="1950871"/>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3552444" y="5515992"/>
            <a:ext cx="2474088" cy="2023872"/>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679179" y="802511"/>
            <a:ext cx="2671693" cy="7531260"/>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50818" y="3547872"/>
            <a:ext cx="2475738" cy="195072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753907" y="925060"/>
            <a:ext cx="2519717" cy="7290816"/>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550973" y="5510785"/>
            <a:ext cx="2475430" cy="202608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EE3450-CFE7-4524-8228-1D94201EB010}" type="datetime1">
              <a:rPr lang="en-US" smtClean="0"/>
              <a:t>10/13/2020</a:t>
            </a:fld>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r>
              <a:rPr lang="en-US"/>
              <a:t>Jennifer Byrne 2020</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28600" y="0"/>
            <a:ext cx="7449249" cy="9144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42900" y="444650"/>
            <a:ext cx="6172200" cy="8247529"/>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420932" y="-28681"/>
            <a:ext cx="2759337" cy="932325"/>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82618" y="1370219"/>
            <a:ext cx="5268558" cy="1524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782619" y="3098203"/>
            <a:ext cx="5082988" cy="4678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498041" y="299324"/>
            <a:ext cx="1600200" cy="486833"/>
          </a:xfrm>
          <a:prstGeom prst="rect">
            <a:avLst/>
          </a:prstGeom>
        </p:spPr>
        <p:txBody>
          <a:bodyPr vert="horz" lIns="91440" tIns="45720" rIns="91440" bIns="45720" rtlCol="0" anchor="ctr"/>
          <a:lstStyle>
            <a:lvl1pPr algn="r">
              <a:defRPr sz="1200">
                <a:solidFill>
                  <a:srgbClr val="FEFEFE"/>
                </a:solidFill>
              </a:defRPr>
            </a:lvl1pPr>
          </a:lstStyle>
          <a:p>
            <a:fld id="{4F4A7AC1-25CA-480C-AFD5-DFC857201D36}" type="datetime1">
              <a:rPr lang="en-US" smtClean="0"/>
              <a:t>10/13/2020</a:t>
            </a:fld>
            <a:endParaRPr lang="en-US"/>
          </a:p>
        </p:txBody>
      </p:sp>
      <p:sp>
        <p:nvSpPr>
          <p:cNvPr id="5" name="Footer Placeholder 4"/>
          <p:cNvSpPr>
            <a:spLocks noGrp="1"/>
          </p:cNvSpPr>
          <p:nvPr>
            <p:ph type="ftr" sz="quarter" idx="3"/>
          </p:nvPr>
        </p:nvSpPr>
        <p:spPr>
          <a:xfrm>
            <a:off x="3481086" y="7802881"/>
            <a:ext cx="2626614" cy="486833"/>
          </a:xfrm>
          <a:prstGeom prst="rect">
            <a:avLst/>
          </a:prstGeom>
        </p:spPr>
        <p:txBody>
          <a:bodyPr vert="horz" lIns="91440" tIns="45720" rIns="91440" bIns="45720" rtlCol="0" anchor="ctr"/>
          <a:lstStyle>
            <a:lvl1pPr algn="r">
              <a:defRPr sz="1200">
                <a:solidFill>
                  <a:schemeClr val="accent1"/>
                </a:solidFill>
              </a:defRPr>
            </a:lvl1pPr>
          </a:lstStyle>
          <a:p>
            <a:r>
              <a:rPr lang="en-US"/>
              <a:t>Jennifer Byrne 2020</a:t>
            </a:r>
          </a:p>
        </p:txBody>
      </p:sp>
      <p:sp>
        <p:nvSpPr>
          <p:cNvPr id="6" name="Slide Number Placeholder 5"/>
          <p:cNvSpPr>
            <a:spLocks noGrp="1"/>
          </p:cNvSpPr>
          <p:nvPr>
            <p:ph type="sldNum" sz="quarter" idx="4"/>
          </p:nvPr>
        </p:nvSpPr>
        <p:spPr>
          <a:xfrm>
            <a:off x="3486822" y="299322"/>
            <a:ext cx="999117" cy="486833"/>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50024" y="3611301"/>
            <a:ext cx="2622176" cy="2269547"/>
          </a:xfrm>
        </p:spPr>
        <p:txBody>
          <a:bodyPr>
            <a:noAutofit/>
          </a:bodyPr>
          <a:lstStyle/>
          <a:p>
            <a:r>
              <a:rPr lang="en-IE" sz="4800" dirty="0"/>
              <a:t>More Lateral Thinking</a:t>
            </a:r>
          </a:p>
        </p:txBody>
      </p:sp>
      <p:sp>
        <p:nvSpPr>
          <p:cNvPr id="3" name="Subtitle 2"/>
          <p:cNvSpPr>
            <a:spLocks noGrp="1"/>
          </p:cNvSpPr>
          <p:nvPr>
            <p:ph type="subTitle" idx="1"/>
          </p:nvPr>
        </p:nvSpPr>
        <p:spPr/>
        <p:txBody>
          <a:bodyPr>
            <a:noAutofit/>
          </a:bodyPr>
          <a:lstStyle/>
          <a:p>
            <a:r>
              <a:rPr lang="en-IE" sz="4000" dirty="0"/>
              <a:t>Exercise your brain</a:t>
            </a:r>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448232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0"/>
            <a:ext cx="5268558" cy="687181"/>
          </a:xfrm>
        </p:spPr>
        <p:txBody>
          <a:bodyPr>
            <a:normAutofit fontScale="90000"/>
          </a:bodyPr>
          <a:lstStyle/>
          <a:p>
            <a:r>
              <a:rPr lang="en-IE" dirty="0"/>
              <a:t>Problem 4</a:t>
            </a:r>
          </a:p>
        </p:txBody>
      </p:sp>
      <p:sp>
        <p:nvSpPr>
          <p:cNvPr id="3" name="Content Placeholder 2"/>
          <p:cNvSpPr>
            <a:spLocks noGrp="1"/>
          </p:cNvSpPr>
          <p:nvPr>
            <p:ph idx="1"/>
          </p:nvPr>
        </p:nvSpPr>
        <p:spPr>
          <a:xfrm>
            <a:off x="685800" y="1752600"/>
            <a:ext cx="5082988" cy="5338439"/>
          </a:xfrm>
        </p:spPr>
        <p:txBody>
          <a:bodyPr>
            <a:normAutofit/>
          </a:bodyPr>
          <a:lstStyle/>
          <a:p>
            <a:r>
              <a:rPr lang="en-IE" dirty="0"/>
              <a:t>Charlie stared through the dirty window on the 26</a:t>
            </a:r>
            <a:r>
              <a:rPr lang="en-IE" baseline="30000" dirty="0"/>
              <a:t>th</a:t>
            </a:r>
            <a:r>
              <a:rPr lang="en-IE" dirty="0"/>
              <a:t> floor. Overcome with depression, he opens the window and jumps through it. It was a shear drop outside, but when Charlie landed he was totally unhurt.</a:t>
            </a:r>
          </a:p>
          <a:p>
            <a:r>
              <a:rPr lang="en-IE" dirty="0"/>
              <a:t> How could this be?</a:t>
            </a:r>
          </a:p>
          <a:p>
            <a:r>
              <a:rPr lang="en-IE" dirty="0"/>
              <a:t>Answer.</a:t>
            </a:r>
          </a:p>
          <a:p>
            <a:r>
              <a:rPr lang="en-IE" dirty="0"/>
              <a:t>Charlie is a window cleaner, he’s sick of his job and jumps in through the window from his cleaning platform outside.</a:t>
            </a:r>
          </a:p>
          <a:p>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541021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618" y="1370219"/>
            <a:ext cx="5268558" cy="687181"/>
          </a:xfrm>
        </p:spPr>
        <p:txBody>
          <a:bodyPr>
            <a:normAutofit fontScale="90000"/>
          </a:bodyPr>
          <a:lstStyle/>
          <a:p>
            <a:r>
              <a:rPr lang="en-IE" dirty="0"/>
              <a:t>Problem 5</a:t>
            </a:r>
          </a:p>
        </p:txBody>
      </p:sp>
      <p:sp>
        <p:nvSpPr>
          <p:cNvPr id="3" name="Content Placeholder 2"/>
          <p:cNvSpPr>
            <a:spLocks noGrp="1"/>
          </p:cNvSpPr>
          <p:nvPr>
            <p:ph idx="1"/>
          </p:nvPr>
        </p:nvSpPr>
        <p:spPr>
          <a:xfrm>
            <a:off x="782619" y="2438400"/>
            <a:ext cx="5082988" cy="5338439"/>
          </a:xfrm>
        </p:spPr>
        <p:txBody>
          <a:bodyPr/>
          <a:lstStyle/>
          <a:p>
            <a:r>
              <a:rPr lang="en-IE" dirty="0"/>
              <a:t>32 teams participate in a competition and the 32 teams are paired off.</a:t>
            </a:r>
          </a:p>
          <a:p>
            <a:r>
              <a:rPr lang="en-IE" dirty="0"/>
              <a:t>The loser is eliminated and the remaining teams play until there is one winning team. </a:t>
            </a:r>
          </a:p>
          <a:p>
            <a:r>
              <a:rPr lang="en-IE" dirty="0"/>
              <a:t>How many games must be played.</a:t>
            </a:r>
          </a:p>
          <a:p>
            <a:r>
              <a:rPr lang="en-IE" dirty="0"/>
              <a:t> </a:t>
            </a:r>
          </a:p>
          <a:p>
            <a:r>
              <a:rPr lang="en-IE" dirty="0"/>
              <a:t>Answer</a:t>
            </a:r>
          </a:p>
          <a:p>
            <a:r>
              <a:rPr lang="en-IE" dirty="0"/>
              <a:t> 32 -1 =31  </a:t>
            </a:r>
          </a:p>
          <a:p>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86736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618" y="1370219"/>
            <a:ext cx="5268558" cy="687181"/>
          </a:xfrm>
        </p:spPr>
        <p:txBody>
          <a:bodyPr>
            <a:normAutofit fontScale="90000"/>
          </a:bodyPr>
          <a:lstStyle/>
          <a:p>
            <a:r>
              <a:rPr lang="en-IE" dirty="0"/>
              <a:t>Problem 6</a:t>
            </a:r>
          </a:p>
        </p:txBody>
      </p:sp>
      <p:sp>
        <p:nvSpPr>
          <p:cNvPr id="3" name="Content Placeholder 2"/>
          <p:cNvSpPr>
            <a:spLocks noGrp="1"/>
          </p:cNvSpPr>
          <p:nvPr>
            <p:ph idx="1"/>
          </p:nvPr>
        </p:nvSpPr>
        <p:spPr>
          <a:xfrm>
            <a:off x="782619" y="2438400"/>
            <a:ext cx="5082988" cy="5338439"/>
          </a:xfrm>
        </p:spPr>
        <p:txBody>
          <a:bodyPr/>
          <a:lstStyle/>
          <a:p>
            <a:r>
              <a:rPr lang="en-IE" dirty="0"/>
              <a:t>Connect 9 dots                            with four lines                   without lifting                          your pencil.</a:t>
            </a:r>
          </a:p>
          <a:p>
            <a:endParaRPr lang="en-IE" dirty="0"/>
          </a:p>
          <a:p>
            <a:r>
              <a:rPr lang="en-IE" dirty="0"/>
              <a:t>Answer</a:t>
            </a:r>
          </a:p>
          <a:p>
            <a:endParaRPr lang="en-IE"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2522" y="2156927"/>
            <a:ext cx="2554288" cy="260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5206" y="4953000"/>
            <a:ext cx="3157538" cy="276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1183" y="5867400"/>
            <a:ext cx="2713038"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Footer Placeholder 4"/>
          <p:cNvSpPr>
            <a:spLocks noGrp="1"/>
          </p:cNvSpPr>
          <p:nvPr>
            <p:ph type="ftr" sz="quarter" idx="11"/>
          </p:nvPr>
        </p:nvSpPr>
        <p:spPr>
          <a:xfrm>
            <a:off x="3481086" y="8276167"/>
            <a:ext cx="2626614" cy="486833"/>
          </a:xfrm>
        </p:spPr>
        <p:txBody>
          <a:bodyPr/>
          <a:lstStyle/>
          <a:p>
            <a:r>
              <a:rPr lang="en-US"/>
              <a:t>Jennifer Byrne 2020</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3175329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1)">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2050"/>
                                        </p:tgtEl>
                                        <p:attrNameLst>
                                          <p:attrName>style.visibility</p:attrName>
                                        </p:attrNameLst>
                                      </p:cBhvr>
                                      <p:to>
                                        <p:strVal val="visible"/>
                                      </p:to>
                                    </p:set>
                                    <p:animEffect transition="in" filter="wheel(1)">
                                      <p:cBhvr>
                                        <p:cTn id="24" dur="2000"/>
                                        <p:tgtEl>
                                          <p:spTgt spid="2050"/>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nodeType="clickEffect">
                                  <p:stCondLst>
                                    <p:cond delay="0"/>
                                  </p:stCondLst>
                                  <p:childTnLst>
                                    <p:set>
                                      <p:cBhvr>
                                        <p:cTn id="28" dur="1" fill="hold">
                                          <p:stCondLst>
                                            <p:cond delay="0"/>
                                          </p:stCondLst>
                                        </p:cTn>
                                        <p:tgtEl>
                                          <p:spTgt spid="2051"/>
                                        </p:tgtEl>
                                        <p:attrNameLst>
                                          <p:attrName>style.visibility</p:attrName>
                                        </p:attrNameLst>
                                      </p:cBhvr>
                                      <p:to>
                                        <p:strVal val="visible"/>
                                      </p:to>
                                    </p:set>
                                    <p:animEffect transition="in" filter="wheel(1)">
                                      <p:cBhvr>
                                        <p:cTn id="29" dur="20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721" y="1143000"/>
            <a:ext cx="5268558" cy="687181"/>
          </a:xfrm>
        </p:spPr>
        <p:txBody>
          <a:bodyPr>
            <a:normAutofit fontScale="90000"/>
          </a:bodyPr>
          <a:lstStyle/>
          <a:p>
            <a:r>
              <a:rPr lang="en-IE" dirty="0"/>
              <a:t>Problem 7</a:t>
            </a:r>
          </a:p>
        </p:txBody>
      </p:sp>
      <p:sp>
        <p:nvSpPr>
          <p:cNvPr id="3" name="Content Placeholder 2"/>
          <p:cNvSpPr>
            <a:spLocks noGrp="1"/>
          </p:cNvSpPr>
          <p:nvPr>
            <p:ph idx="1"/>
          </p:nvPr>
        </p:nvSpPr>
        <p:spPr>
          <a:xfrm>
            <a:off x="887506" y="1828800"/>
            <a:ext cx="5082988" cy="5943600"/>
          </a:xfrm>
        </p:spPr>
        <p:txBody>
          <a:bodyPr/>
          <a:lstStyle/>
          <a:p>
            <a:r>
              <a:rPr lang="en-IE" dirty="0"/>
              <a:t>How many F’s are in the following text?</a:t>
            </a:r>
          </a:p>
          <a:p>
            <a:endParaRPr lang="en-IE" dirty="0"/>
          </a:p>
          <a:p>
            <a:r>
              <a:rPr lang="en-IE" dirty="0"/>
              <a:t>Finished files are the result of years of scientific study combined with the experience of years. </a:t>
            </a:r>
          </a:p>
          <a:p>
            <a:pPr marL="68580" indent="0">
              <a:buNone/>
            </a:pPr>
            <a:endParaRPr lang="en-IE" dirty="0"/>
          </a:p>
          <a:p>
            <a:endParaRPr lang="en-IE" dirty="0"/>
          </a:p>
        </p:txBody>
      </p:sp>
      <p:sp>
        <p:nvSpPr>
          <p:cNvPr id="4" name="Footer Placeholder 3"/>
          <p:cNvSpPr>
            <a:spLocks noGrp="1"/>
          </p:cNvSpPr>
          <p:nvPr>
            <p:ph type="ftr" sz="quarter" idx="11"/>
          </p:nvPr>
        </p:nvSpPr>
        <p:spPr>
          <a:xfrm>
            <a:off x="3481086" y="8199967"/>
            <a:ext cx="2626614" cy="486833"/>
          </a:xfrm>
        </p:spPr>
        <p:txBody>
          <a:bodyPr/>
          <a:lstStyle/>
          <a:p>
            <a:r>
              <a:rPr lang="en-US"/>
              <a:t>Jennifer Byrne 2020</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427348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721" y="1143000"/>
            <a:ext cx="5268558" cy="687181"/>
          </a:xfrm>
        </p:spPr>
        <p:txBody>
          <a:bodyPr>
            <a:normAutofit fontScale="90000"/>
          </a:bodyPr>
          <a:lstStyle/>
          <a:p>
            <a:r>
              <a:rPr lang="en-IE" dirty="0"/>
              <a:t>Problem 7</a:t>
            </a:r>
          </a:p>
        </p:txBody>
      </p:sp>
      <p:sp>
        <p:nvSpPr>
          <p:cNvPr id="3" name="Content Placeholder 2"/>
          <p:cNvSpPr>
            <a:spLocks noGrp="1"/>
          </p:cNvSpPr>
          <p:nvPr>
            <p:ph idx="1"/>
          </p:nvPr>
        </p:nvSpPr>
        <p:spPr>
          <a:xfrm>
            <a:off x="887506" y="1828800"/>
            <a:ext cx="5082988" cy="5943600"/>
          </a:xfrm>
        </p:spPr>
        <p:txBody>
          <a:bodyPr/>
          <a:lstStyle/>
          <a:p>
            <a:r>
              <a:rPr lang="en-IE" dirty="0"/>
              <a:t>How many F’s are in the following text?</a:t>
            </a:r>
          </a:p>
          <a:p>
            <a:endParaRPr lang="en-IE" dirty="0"/>
          </a:p>
          <a:p>
            <a:r>
              <a:rPr lang="en-IE" dirty="0"/>
              <a:t>Finished files are the result of years of scientific study combined with the experience of years. </a:t>
            </a:r>
          </a:p>
          <a:p>
            <a:endParaRPr lang="en-IE" dirty="0"/>
          </a:p>
          <a:p>
            <a:r>
              <a:rPr lang="en-IE" dirty="0"/>
              <a:t>Answer   3</a:t>
            </a:r>
          </a:p>
          <a:p>
            <a:r>
              <a:rPr lang="en-IE" dirty="0"/>
              <a:t>Actually it is six </a:t>
            </a:r>
          </a:p>
          <a:p>
            <a:endParaRPr lang="en-IE" dirty="0"/>
          </a:p>
          <a:p>
            <a:endParaRPr lang="en-IE" dirty="0"/>
          </a:p>
          <a:p>
            <a:r>
              <a:rPr lang="en-IE" dirty="0"/>
              <a:t>The mind for some reason cannot process the word “of”</a:t>
            </a:r>
          </a:p>
          <a:p>
            <a:endParaRPr lang="en-IE" dirty="0"/>
          </a:p>
        </p:txBody>
      </p:sp>
      <p:sp>
        <p:nvSpPr>
          <p:cNvPr id="4" name="Footer Placeholder 3"/>
          <p:cNvSpPr>
            <a:spLocks noGrp="1"/>
          </p:cNvSpPr>
          <p:nvPr>
            <p:ph type="ftr" sz="quarter" idx="11"/>
          </p:nvPr>
        </p:nvSpPr>
        <p:spPr>
          <a:xfrm>
            <a:off x="3481086" y="8199967"/>
            <a:ext cx="2626614" cy="486833"/>
          </a:xfrm>
        </p:spPr>
        <p:txBody>
          <a:bodyPr/>
          <a:lstStyle/>
          <a:p>
            <a:r>
              <a:rPr lang="en-US"/>
              <a:t>Jennifer Byrne 2020</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3098852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721" y="1143000"/>
            <a:ext cx="5268558" cy="687181"/>
          </a:xfrm>
        </p:spPr>
        <p:txBody>
          <a:bodyPr>
            <a:normAutofit fontScale="90000"/>
          </a:bodyPr>
          <a:lstStyle/>
          <a:p>
            <a:r>
              <a:rPr lang="en-IE" dirty="0"/>
              <a:t>Problem 8</a:t>
            </a:r>
          </a:p>
        </p:txBody>
      </p:sp>
      <p:sp>
        <p:nvSpPr>
          <p:cNvPr id="3" name="Content Placeholder 2"/>
          <p:cNvSpPr>
            <a:spLocks noGrp="1"/>
          </p:cNvSpPr>
          <p:nvPr>
            <p:ph idx="1"/>
          </p:nvPr>
        </p:nvSpPr>
        <p:spPr>
          <a:xfrm>
            <a:off x="887506" y="1828800"/>
            <a:ext cx="5082988" cy="5943600"/>
          </a:xfrm>
        </p:spPr>
        <p:txBody>
          <a:bodyPr>
            <a:noAutofit/>
          </a:bodyPr>
          <a:lstStyle/>
          <a:p>
            <a:r>
              <a:rPr lang="en-IE" dirty="0"/>
              <a:t>Work out the following maths Questions. </a:t>
            </a:r>
          </a:p>
          <a:p>
            <a:r>
              <a:rPr lang="en-IE" dirty="0"/>
              <a:t>15 + 6</a:t>
            </a:r>
          </a:p>
          <a:p>
            <a:r>
              <a:rPr lang="en-IE" dirty="0"/>
              <a:t>3 + 56 </a:t>
            </a:r>
          </a:p>
          <a:p>
            <a:r>
              <a:rPr lang="en-IE" dirty="0"/>
              <a:t>89 + 2 </a:t>
            </a:r>
          </a:p>
          <a:p>
            <a:r>
              <a:rPr lang="en-IE" dirty="0"/>
              <a:t>12 + 54 </a:t>
            </a:r>
          </a:p>
          <a:p>
            <a:endParaRPr lang="en-IE" dirty="0"/>
          </a:p>
          <a:p>
            <a:r>
              <a:rPr lang="en-IE" dirty="0"/>
              <a:t>Now think of a tool and its colour</a:t>
            </a:r>
          </a:p>
          <a:p>
            <a:endParaRPr lang="en-IE" dirty="0"/>
          </a:p>
          <a:p>
            <a:r>
              <a:rPr lang="en-IE" dirty="0"/>
              <a:t>A red hammer?</a:t>
            </a:r>
          </a:p>
          <a:p>
            <a:r>
              <a:rPr lang="en-IE" dirty="0"/>
              <a:t>98% of people think of a red hammer nearly all some coloured hammer</a:t>
            </a:r>
          </a:p>
        </p:txBody>
      </p:sp>
      <p:sp>
        <p:nvSpPr>
          <p:cNvPr id="4" name="Footer Placeholder 3"/>
          <p:cNvSpPr>
            <a:spLocks noGrp="1"/>
          </p:cNvSpPr>
          <p:nvPr>
            <p:ph type="ftr" sz="quarter" idx="11"/>
          </p:nvPr>
        </p:nvSpPr>
        <p:spPr>
          <a:xfrm>
            <a:off x="3481086" y="8199967"/>
            <a:ext cx="2626614" cy="486833"/>
          </a:xfrm>
        </p:spPr>
        <p:txBody>
          <a:bodyPr/>
          <a:lstStyle/>
          <a:p>
            <a:r>
              <a:rPr lang="en-US"/>
              <a:t>Jennifer Byrne 2020</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2314477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721" y="1143000"/>
            <a:ext cx="5268558" cy="687181"/>
          </a:xfrm>
        </p:spPr>
        <p:txBody>
          <a:bodyPr>
            <a:normAutofit fontScale="90000"/>
          </a:bodyPr>
          <a:lstStyle/>
          <a:p>
            <a:r>
              <a:rPr lang="en-IE" dirty="0"/>
              <a:t>Problem 9</a:t>
            </a:r>
          </a:p>
        </p:txBody>
      </p:sp>
      <p:sp>
        <p:nvSpPr>
          <p:cNvPr id="3" name="Content Placeholder 2"/>
          <p:cNvSpPr>
            <a:spLocks noGrp="1"/>
          </p:cNvSpPr>
          <p:nvPr>
            <p:ph idx="1"/>
          </p:nvPr>
        </p:nvSpPr>
        <p:spPr>
          <a:xfrm>
            <a:off x="887506" y="1828800"/>
            <a:ext cx="5082988" cy="5943600"/>
          </a:xfrm>
        </p:spPr>
        <p:txBody>
          <a:bodyPr>
            <a:noAutofit/>
          </a:bodyPr>
          <a:lstStyle/>
          <a:p>
            <a:r>
              <a:rPr lang="en-IE" dirty="0"/>
              <a:t>A man lives on the top floor of an apartment building. Every morning he takes the lift down to the ground floor and leaves the building. </a:t>
            </a:r>
          </a:p>
          <a:p>
            <a:r>
              <a:rPr lang="en-IE" dirty="0"/>
              <a:t>Every evening when returning home he can only travel in the lift to halfway up the building and has to walk the rest of the way that is unless it is raining. </a:t>
            </a:r>
          </a:p>
          <a:p>
            <a:r>
              <a:rPr lang="en-IE" dirty="0"/>
              <a:t>Explain</a:t>
            </a:r>
          </a:p>
          <a:p>
            <a:r>
              <a:rPr lang="en-IE" dirty="0"/>
              <a:t>He is a short man and cannot reach the button for the top floor unless he has his umbrella with him to push the button.</a:t>
            </a:r>
          </a:p>
        </p:txBody>
      </p:sp>
      <p:sp>
        <p:nvSpPr>
          <p:cNvPr id="4" name="Footer Placeholder 3"/>
          <p:cNvSpPr>
            <a:spLocks noGrp="1"/>
          </p:cNvSpPr>
          <p:nvPr>
            <p:ph type="ftr" sz="quarter" idx="11"/>
          </p:nvPr>
        </p:nvSpPr>
        <p:spPr>
          <a:xfrm>
            <a:off x="3481086" y="8199967"/>
            <a:ext cx="2626614" cy="486833"/>
          </a:xfrm>
        </p:spPr>
        <p:txBody>
          <a:bodyPr/>
          <a:lstStyle/>
          <a:p>
            <a:r>
              <a:rPr lang="en-US"/>
              <a:t>Jennifer Byrne 2020</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2118600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721" y="1143000"/>
            <a:ext cx="5268558" cy="687181"/>
          </a:xfrm>
        </p:spPr>
        <p:txBody>
          <a:bodyPr>
            <a:normAutofit fontScale="90000"/>
          </a:bodyPr>
          <a:lstStyle/>
          <a:p>
            <a:r>
              <a:rPr lang="en-IE" dirty="0"/>
              <a:t>Problem 10</a:t>
            </a:r>
          </a:p>
        </p:txBody>
      </p:sp>
      <p:sp>
        <p:nvSpPr>
          <p:cNvPr id="3" name="Content Placeholder 2"/>
          <p:cNvSpPr>
            <a:spLocks noGrp="1"/>
          </p:cNvSpPr>
          <p:nvPr>
            <p:ph idx="1"/>
          </p:nvPr>
        </p:nvSpPr>
        <p:spPr>
          <a:xfrm>
            <a:off x="887506" y="1828800"/>
            <a:ext cx="5082988" cy="5943600"/>
          </a:xfrm>
        </p:spPr>
        <p:txBody>
          <a:bodyPr>
            <a:noAutofit/>
          </a:bodyPr>
          <a:lstStyle/>
          <a:p>
            <a:r>
              <a:rPr lang="en-IE" dirty="0"/>
              <a:t>Acting on a tip off the Guards raid a house to arrest a murder suspect. They  know that his name is Thomas but don’t know what he looks like. </a:t>
            </a:r>
          </a:p>
          <a:p>
            <a:r>
              <a:rPr lang="en-IE" dirty="0"/>
              <a:t>In the house they find a carpenter, a truck driver, a car mechanic and a fireman playing cards. </a:t>
            </a:r>
          </a:p>
          <a:p>
            <a:r>
              <a:rPr lang="en-IE" dirty="0"/>
              <a:t>Immediately they arrest the Fireman. </a:t>
            </a:r>
          </a:p>
          <a:p>
            <a:r>
              <a:rPr lang="en-IE" dirty="0"/>
              <a:t>Explain?</a:t>
            </a:r>
          </a:p>
          <a:p>
            <a:r>
              <a:rPr lang="en-IE" dirty="0"/>
              <a:t>He was the only man the other three </a:t>
            </a:r>
            <a:r>
              <a:rPr lang="en-IE"/>
              <a:t>were women.    </a:t>
            </a:r>
            <a:endParaRPr lang="en-IE" dirty="0"/>
          </a:p>
        </p:txBody>
      </p:sp>
      <p:sp>
        <p:nvSpPr>
          <p:cNvPr id="4" name="Footer Placeholder 3"/>
          <p:cNvSpPr>
            <a:spLocks noGrp="1"/>
          </p:cNvSpPr>
          <p:nvPr>
            <p:ph type="ftr" sz="quarter" idx="11"/>
          </p:nvPr>
        </p:nvSpPr>
        <p:spPr>
          <a:xfrm>
            <a:off x="3481086" y="8199967"/>
            <a:ext cx="2626614" cy="486833"/>
          </a:xfrm>
        </p:spPr>
        <p:txBody>
          <a:bodyPr/>
          <a:lstStyle/>
          <a:p>
            <a:r>
              <a:rPr lang="en-US"/>
              <a:t>Jennifer Byrne 2020</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4209248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618" y="1370219"/>
            <a:ext cx="5268558" cy="839581"/>
          </a:xfrm>
        </p:spPr>
        <p:txBody>
          <a:bodyPr/>
          <a:lstStyle/>
          <a:p>
            <a:r>
              <a:rPr lang="en-IE" dirty="0"/>
              <a:t>Lateral Thinking</a:t>
            </a:r>
          </a:p>
        </p:txBody>
      </p:sp>
      <p:sp>
        <p:nvSpPr>
          <p:cNvPr id="3" name="Content Placeholder 2"/>
          <p:cNvSpPr>
            <a:spLocks noGrp="1"/>
          </p:cNvSpPr>
          <p:nvPr>
            <p:ph idx="1"/>
          </p:nvPr>
        </p:nvSpPr>
        <p:spPr>
          <a:xfrm>
            <a:off x="782619" y="2590800"/>
            <a:ext cx="5082988" cy="5186039"/>
          </a:xfrm>
        </p:spPr>
        <p:txBody>
          <a:bodyPr>
            <a:normAutofit/>
          </a:bodyPr>
          <a:lstStyle/>
          <a:p>
            <a:r>
              <a:rPr lang="en-IE" dirty="0"/>
              <a:t>Minds are like Parachutes; they are only useful when they’re open. Thomas Dewar</a:t>
            </a:r>
          </a:p>
          <a:p>
            <a:r>
              <a:rPr lang="en-IE" dirty="0"/>
              <a:t>Most people only use the left side of their brain which is the logical thinking side. </a:t>
            </a:r>
          </a:p>
          <a:p>
            <a:r>
              <a:rPr lang="en-IE" dirty="0"/>
              <a:t>Lateral thinking involves using the right side of the brain.</a:t>
            </a: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4266069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14401"/>
            <a:ext cx="5268558" cy="685800"/>
          </a:xfrm>
        </p:spPr>
        <p:txBody>
          <a:bodyPr>
            <a:normAutofit fontScale="90000"/>
          </a:bodyPr>
          <a:lstStyle/>
          <a:p>
            <a:r>
              <a:rPr lang="en-IE" dirty="0"/>
              <a:t>Left brain functions</a:t>
            </a:r>
          </a:p>
        </p:txBody>
      </p:sp>
      <p:sp>
        <p:nvSpPr>
          <p:cNvPr id="3" name="Content Placeholder 2"/>
          <p:cNvSpPr>
            <a:spLocks noGrp="1"/>
          </p:cNvSpPr>
          <p:nvPr>
            <p:ph idx="1"/>
          </p:nvPr>
        </p:nvSpPr>
        <p:spPr>
          <a:xfrm>
            <a:off x="762000" y="1727521"/>
            <a:ext cx="5082988" cy="5948039"/>
          </a:xfrm>
        </p:spPr>
        <p:txBody>
          <a:bodyPr>
            <a:noAutofit/>
          </a:bodyPr>
          <a:lstStyle/>
          <a:p>
            <a:r>
              <a:rPr lang="en-IE" dirty="0"/>
              <a:t>Uses logic</a:t>
            </a:r>
          </a:p>
          <a:p>
            <a:r>
              <a:rPr lang="en-IE" dirty="0"/>
              <a:t>Detail oriented</a:t>
            </a:r>
          </a:p>
          <a:p>
            <a:r>
              <a:rPr lang="en-IE" dirty="0"/>
              <a:t>Facts rule</a:t>
            </a:r>
          </a:p>
          <a:p>
            <a:r>
              <a:rPr lang="en-IE" dirty="0"/>
              <a:t>Words and language</a:t>
            </a:r>
          </a:p>
          <a:p>
            <a:r>
              <a:rPr lang="en-IE" dirty="0"/>
              <a:t>Present and past</a:t>
            </a:r>
          </a:p>
          <a:p>
            <a:r>
              <a:rPr lang="en-IE" dirty="0"/>
              <a:t>Math and science</a:t>
            </a:r>
          </a:p>
          <a:p>
            <a:r>
              <a:rPr lang="en-IE" dirty="0"/>
              <a:t>Can comprehend</a:t>
            </a:r>
          </a:p>
          <a:p>
            <a:r>
              <a:rPr lang="en-IE" dirty="0"/>
              <a:t>Knowing</a:t>
            </a:r>
          </a:p>
          <a:p>
            <a:r>
              <a:rPr lang="en-IE" dirty="0"/>
              <a:t>Acknowledges</a:t>
            </a:r>
          </a:p>
          <a:p>
            <a:r>
              <a:rPr lang="en-IE" dirty="0"/>
              <a:t>Order/pattern perception</a:t>
            </a:r>
          </a:p>
          <a:p>
            <a:r>
              <a:rPr lang="en-IE" dirty="0"/>
              <a:t>Knows object name</a:t>
            </a:r>
          </a:p>
          <a:p>
            <a:r>
              <a:rPr lang="en-IE" dirty="0"/>
              <a:t>Reality based</a:t>
            </a:r>
          </a:p>
          <a:p>
            <a:r>
              <a:rPr lang="en-IE" dirty="0"/>
              <a:t>Forms strategies</a:t>
            </a:r>
          </a:p>
          <a:p>
            <a:r>
              <a:rPr lang="en-IE" dirty="0"/>
              <a:t>Practical</a:t>
            </a:r>
          </a:p>
          <a:p>
            <a:r>
              <a:rPr lang="en-IE" dirty="0"/>
              <a:t>Safe</a:t>
            </a: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424420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arn(inVertical)">
                                      <p:cBhvr>
                                        <p:cTn id="28" dur="500"/>
                                        <p:tgtEl>
                                          <p:spTgt spid="3">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arn(inVertical)">
                                      <p:cBhvr>
                                        <p:cTn id="31" dur="500"/>
                                        <p:tgtEl>
                                          <p:spTgt spid="3">
                                            <p:txEl>
                                              <p:pRg st="8" end="8"/>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barn(inVertical)">
                                      <p:cBhvr>
                                        <p:cTn id="34" dur="500"/>
                                        <p:tgtEl>
                                          <p:spTgt spid="3">
                                            <p:txEl>
                                              <p:pRg st="9" end="9"/>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arn(inVertical)">
                                      <p:cBhvr>
                                        <p:cTn id="37" dur="500"/>
                                        <p:tgtEl>
                                          <p:spTgt spid="3">
                                            <p:txEl>
                                              <p:pRg st="10" end="10"/>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barn(inVertical)">
                                      <p:cBhvr>
                                        <p:cTn id="40" dur="500"/>
                                        <p:tgtEl>
                                          <p:spTgt spid="3">
                                            <p:txEl>
                                              <p:pRg st="11" end="11"/>
                                            </p:txEl>
                                          </p:spTgt>
                                        </p:tgtEl>
                                      </p:cBhvr>
                                    </p:animEffect>
                                  </p:childTnLst>
                                </p:cTn>
                              </p:par>
                              <p:par>
                                <p:cTn id="41" presetID="16" presetClass="entr" presetSubtype="21"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Effect transition="in" filter="barn(inVertical)">
                                      <p:cBhvr>
                                        <p:cTn id="43" dur="500"/>
                                        <p:tgtEl>
                                          <p:spTgt spid="3">
                                            <p:txEl>
                                              <p:pRg st="12" end="12"/>
                                            </p:txEl>
                                          </p:spTgt>
                                        </p:tgtEl>
                                      </p:cBhvr>
                                    </p:animEffect>
                                  </p:childTnLst>
                                </p:cTn>
                              </p:par>
                              <p:par>
                                <p:cTn id="44" presetID="16" presetClass="entr" presetSubtype="21" fill="hold" nodeType="withEffect">
                                  <p:stCondLst>
                                    <p:cond delay="0"/>
                                  </p:stCondLst>
                                  <p:childTnLst>
                                    <p:set>
                                      <p:cBhvr>
                                        <p:cTn id="45" dur="1" fill="hold">
                                          <p:stCondLst>
                                            <p:cond delay="0"/>
                                          </p:stCondLst>
                                        </p:cTn>
                                        <p:tgtEl>
                                          <p:spTgt spid="3">
                                            <p:txEl>
                                              <p:pRg st="13" end="13"/>
                                            </p:txEl>
                                          </p:spTgt>
                                        </p:tgtEl>
                                        <p:attrNameLst>
                                          <p:attrName>style.visibility</p:attrName>
                                        </p:attrNameLst>
                                      </p:cBhvr>
                                      <p:to>
                                        <p:strVal val="visible"/>
                                      </p:to>
                                    </p:set>
                                    <p:animEffect transition="in" filter="barn(inVertical)">
                                      <p:cBhvr>
                                        <p:cTn id="46" dur="500"/>
                                        <p:tgtEl>
                                          <p:spTgt spid="3">
                                            <p:txEl>
                                              <p:pRg st="13" end="13"/>
                                            </p:txEl>
                                          </p:spTgt>
                                        </p:tgtEl>
                                      </p:cBhvr>
                                    </p:animEffect>
                                  </p:childTnLst>
                                </p:cTn>
                              </p:par>
                              <p:par>
                                <p:cTn id="47" presetID="16" presetClass="entr" presetSubtype="21" fill="hold" nodeType="withEffect">
                                  <p:stCondLst>
                                    <p:cond delay="0"/>
                                  </p:stCondLst>
                                  <p:childTnLst>
                                    <p:set>
                                      <p:cBhvr>
                                        <p:cTn id="48" dur="1" fill="hold">
                                          <p:stCondLst>
                                            <p:cond delay="0"/>
                                          </p:stCondLst>
                                        </p:cTn>
                                        <p:tgtEl>
                                          <p:spTgt spid="3">
                                            <p:txEl>
                                              <p:pRg st="14" end="14"/>
                                            </p:txEl>
                                          </p:spTgt>
                                        </p:tgtEl>
                                        <p:attrNameLst>
                                          <p:attrName>style.visibility</p:attrName>
                                        </p:attrNameLst>
                                      </p:cBhvr>
                                      <p:to>
                                        <p:strVal val="visible"/>
                                      </p:to>
                                    </p:set>
                                    <p:animEffect transition="in" filter="barn(inVertical)">
                                      <p:cBhvr>
                                        <p:cTn id="49"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8881" y="628744"/>
            <a:ext cx="5268558" cy="839581"/>
          </a:xfrm>
        </p:spPr>
        <p:txBody>
          <a:bodyPr/>
          <a:lstStyle/>
          <a:p>
            <a:r>
              <a:rPr lang="en-IE" dirty="0"/>
              <a:t>Right brain functions</a:t>
            </a:r>
          </a:p>
        </p:txBody>
      </p:sp>
      <p:sp>
        <p:nvSpPr>
          <p:cNvPr id="3" name="Content Placeholder 2"/>
          <p:cNvSpPr>
            <a:spLocks noGrp="1"/>
          </p:cNvSpPr>
          <p:nvPr>
            <p:ph idx="1"/>
          </p:nvPr>
        </p:nvSpPr>
        <p:spPr>
          <a:xfrm>
            <a:off x="758881" y="1597980"/>
            <a:ext cx="5082988" cy="5948039"/>
          </a:xfrm>
        </p:spPr>
        <p:txBody>
          <a:bodyPr>
            <a:noAutofit/>
          </a:bodyPr>
          <a:lstStyle/>
          <a:p>
            <a:r>
              <a:rPr lang="en-IE" dirty="0"/>
              <a:t>Uses feeling</a:t>
            </a:r>
          </a:p>
          <a:p>
            <a:r>
              <a:rPr lang="en-IE" dirty="0"/>
              <a:t>“big picture” oriented</a:t>
            </a:r>
          </a:p>
          <a:p>
            <a:r>
              <a:rPr lang="en-IE" dirty="0"/>
              <a:t>Imagination rules</a:t>
            </a:r>
          </a:p>
          <a:p>
            <a:r>
              <a:rPr lang="en-IE" dirty="0"/>
              <a:t>Symbols and images</a:t>
            </a:r>
          </a:p>
          <a:p>
            <a:r>
              <a:rPr lang="en-IE" dirty="0"/>
              <a:t>Present and future</a:t>
            </a:r>
          </a:p>
          <a:p>
            <a:r>
              <a:rPr lang="en-IE" dirty="0"/>
              <a:t>Philosophy &amp; religion</a:t>
            </a:r>
          </a:p>
          <a:p>
            <a:r>
              <a:rPr lang="en-IE" dirty="0"/>
              <a:t>Can “get it” (i.e. meaning)</a:t>
            </a:r>
          </a:p>
          <a:p>
            <a:r>
              <a:rPr lang="en-IE" dirty="0"/>
              <a:t>Believes</a:t>
            </a:r>
          </a:p>
          <a:p>
            <a:r>
              <a:rPr lang="en-IE" dirty="0"/>
              <a:t>Appreciates</a:t>
            </a:r>
          </a:p>
          <a:p>
            <a:r>
              <a:rPr lang="en-IE" dirty="0"/>
              <a:t>Spatial perception</a:t>
            </a:r>
          </a:p>
          <a:p>
            <a:r>
              <a:rPr lang="en-IE" dirty="0"/>
              <a:t>Knows object function</a:t>
            </a:r>
          </a:p>
          <a:p>
            <a:r>
              <a:rPr lang="en-IE" dirty="0"/>
              <a:t>Fantasy based</a:t>
            </a:r>
          </a:p>
          <a:p>
            <a:r>
              <a:rPr lang="en-IE" dirty="0"/>
              <a:t>Presents possibilities</a:t>
            </a:r>
          </a:p>
          <a:p>
            <a:r>
              <a:rPr lang="en-IE" dirty="0"/>
              <a:t>Impetuous</a:t>
            </a:r>
          </a:p>
          <a:p>
            <a:r>
              <a:rPr lang="en-IE" dirty="0"/>
              <a:t>Risk taking</a:t>
            </a: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84752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 calcmode="lin" valueType="num">
                                      <p:cBhvr additive="base">
                                        <p:cTn id="5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 calcmode="lin" valueType="num">
                                      <p:cBhvr additive="base">
                                        <p:cTn id="5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anim calcmode="lin" valueType="num">
                                      <p:cBhvr additive="base">
                                        <p:cTn id="5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anim calcmode="lin" valueType="num">
                                      <p:cBhvr additive="base">
                                        <p:cTn id="63"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54286"/>
            <a:ext cx="5791200" cy="761999"/>
          </a:xfrm>
        </p:spPr>
        <p:txBody>
          <a:bodyPr>
            <a:normAutofit/>
          </a:bodyPr>
          <a:lstStyle/>
          <a:p>
            <a:r>
              <a:rPr lang="en-IE" sz="3200" dirty="0"/>
              <a:t>Creativity &amp; Lateral Thinking</a:t>
            </a:r>
          </a:p>
        </p:txBody>
      </p:sp>
      <p:sp>
        <p:nvSpPr>
          <p:cNvPr id="3" name="Content Placeholder 2"/>
          <p:cNvSpPr>
            <a:spLocks noGrp="1"/>
          </p:cNvSpPr>
          <p:nvPr>
            <p:ph idx="1"/>
          </p:nvPr>
        </p:nvSpPr>
        <p:spPr>
          <a:xfrm>
            <a:off x="533400" y="2133600"/>
            <a:ext cx="5638799" cy="5643239"/>
          </a:xfrm>
        </p:spPr>
        <p:txBody>
          <a:bodyPr>
            <a:normAutofit fontScale="92500" lnSpcReduction="10000"/>
          </a:bodyPr>
          <a:lstStyle/>
          <a:p>
            <a:r>
              <a:rPr lang="en-IE" sz="2600" dirty="0"/>
              <a:t>The right side of the brain is associated with creativity and lateral thinking. </a:t>
            </a:r>
          </a:p>
          <a:p>
            <a:r>
              <a:rPr lang="en-IE" sz="2600" dirty="0"/>
              <a:t>Our logical left side of our  brains creates structures that can act as barriers to alternative solutions and perspectives.</a:t>
            </a:r>
          </a:p>
          <a:p>
            <a:r>
              <a:rPr lang="en-IE" sz="2600" dirty="0"/>
              <a:t>The left brain plays a crucial role in creativity  by seeing logical associations between seemingly unrelated things .</a:t>
            </a:r>
          </a:p>
          <a:p>
            <a:r>
              <a:rPr lang="en-IE" sz="2600" dirty="0"/>
              <a:t>The left brain is also responsible for the critical-thinking skills necessary to tell a good idea from a bad idea. </a:t>
            </a:r>
          </a:p>
          <a:p>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835273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618" y="1370219"/>
            <a:ext cx="5268558" cy="687181"/>
          </a:xfrm>
        </p:spPr>
        <p:txBody>
          <a:bodyPr>
            <a:normAutofit fontScale="90000"/>
          </a:bodyPr>
          <a:lstStyle/>
          <a:p>
            <a:r>
              <a:rPr lang="en-IE" dirty="0"/>
              <a:t>Problem 1</a:t>
            </a:r>
          </a:p>
        </p:txBody>
      </p:sp>
      <p:sp>
        <p:nvSpPr>
          <p:cNvPr id="3" name="Content Placeholder 2"/>
          <p:cNvSpPr>
            <a:spLocks noGrp="1"/>
          </p:cNvSpPr>
          <p:nvPr>
            <p:ph idx="1"/>
          </p:nvPr>
        </p:nvSpPr>
        <p:spPr>
          <a:xfrm>
            <a:off x="782619" y="2438400"/>
            <a:ext cx="5082988" cy="5338439"/>
          </a:xfrm>
        </p:spPr>
        <p:txBody>
          <a:bodyPr/>
          <a:lstStyle/>
          <a:p>
            <a:r>
              <a:rPr lang="en-IE" dirty="0"/>
              <a:t>A man walks into a bar and asks for a glass of water. The barman pulls out a gun and points it at the man’s head, the man thanks the barman and walks out without receiving his drink. </a:t>
            </a:r>
          </a:p>
          <a:p>
            <a:r>
              <a:rPr lang="en-IE" dirty="0"/>
              <a:t>Explain</a:t>
            </a:r>
          </a:p>
          <a:p>
            <a:endParaRPr lang="en-IE" dirty="0"/>
          </a:p>
          <a:p>
            <a:r>
              <a:rPr lang="en-IE" dirty="0"/>
              <a:t>Answer </a:t>
            </a:r>
          </a:p>
          <a:p>
            <a:r>
              <a:rPr lang="en-IE" dirty="0"/>
              <a:t>The man had hiccups.</a:t>
            </a:r>
          </a:p>
          <a:p>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008870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721" y="1143000"/>
            <a:ext cx="5268558" cy="687181"/>
          </a:xfrm>
        </p:spPr>
        <p:txBody>
          <a:bodyPr>
            <a:normAutofit fontScale="90000"/>
          </a:bodyPr>
          <a:lstStyle/>
          <a:p>
            <a:r>
              <a:rPr lang="en-IE" dirty="0"/>
              <a:t>Problem 2</a:t>
            </a:r>
          </a:p>
        </p:txBody>
      </p:sp>
      <p:sp>
        <p:nvSpPr>
          <p:cNvPr id="3" name="Content Placeholder 2"/>
          <p:cNvSpPr>
            <a:spLocks noGrp="1"/>
          </p:cNvSpPr>
          <p:nvPr>
            <p:ph idx="1"/>
          </p:nvPr>
        </p:nvSpPr>
        <p:spPr>
          <a:xfrm>
            <a:off x="887506" y="1828800"/>
            <a:ext cx="5082988" cy="5943600"/>
          </a:xfrm>
        </p:spPr>
        <p:txBody>
          <a:bodyPr/>
          <a:lstStyle/>
          <a:p>
            <a:r>
              <a:rPr lang="en-IE" dirty="0"/>
              <a:t>Rearrange 2 matches and make 7 squares.</a:t>
            </a:r>
          </a:p>
          <a:p>
            <a:endParaRPr lang="en-IE" dirty="0"/>
          </a:p>
          <a:p>
            <a:endParaRPr lang="en-IE" dirty="0"/>
          </a:p>
          <a:p>
            <a:endParaRPr lang="en-IE" dirty="0"/>
          </a:p>
          <a:p>
            <a:endParaRPr lang="en-IE" dirty="0"/>
          </a:p>
          <a:p>
            <a:endParaRPr lang="en-IE" dirty="0"/>
          </a:p>
          <a:p>
            <a:endParaRPr lang="en-IE" dirty="0"/>
          </a:p>
          <a:p>
            <a:r>
              <a:rPr lang="en-IE" dirty="0"/>
              <a:t>Answer</a:t>
            </a:r>
          </a:p>
          <a:p>
            <a:endParaRPr lang="en-IE"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75509" y="5867400"/>
            <a:ext cx="2665855"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5509" y="2743200"/>
            <a:ext cx="2705758"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46741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 calcmode="lin" valueType="num">
                                      <p:cBhvr additive="base">
                                        <p:cTn id="1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3" presetClass="entr" presetSubtype="16" fill="hold" nodeType="clickEffect">
                                  <p:stCondLst>
                                    <p:cond delay="0"/>
                                  </p:stCondLst>
                                  <p:childTnLst>
                                    <p:set>
                                      <p:cBhvr>
                                        <p:cTn id="18" dur="1" fill="hold">
                                          <p:stCondLst>
                                            <p:cond delay="0"/>
                                          </p:stCondLst>
                                        </p:cTn>
                                        <p:tgtEl>
                                          <p:spTgt spid="3074"/>
                                        </p:tgtEl>
                                        <p:attrNameLst>
                                          <p:attrName>style.visibility</p:attrName>
                                        </p:attrNameLst>
                                      </p:cBhvr>
                                      <p:to>
                                        <p:strVal val="visible"/>
                                      </p:to>
                                    </p:set>
                                    <p:animEffect transition="in" filter="plus(in)">
                                      <p:cBhvr>
                                        <p:cTn id="19"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618" y="1370219"/>
            <a:ext cx="5268558" cy="687181"/>
          </a:xfrm>
        </p:spPr>
        <p:txBody>
          <a:bodyPr>
            <a:normAutofit fontScale="90000"/>
          </a:bodyPr>
          <a:lstStyle/>
          <a:p>
            <a:r>
              <a:rPr lang="en-IE" dirty="0"/>
              <a:t>Problem 3</a:t>
            </a:r>
          </a:p>
        </p:txBody>
      </p:sp>
      <p:sp>
        <p:nvSpPr>
          <p:cNvPr id="3" name="Content Placeholder 2"/>
          <p:cNvSpPr>
            <a:spLocks noGrp="1"/>
          </p:cNvSpPr>
          <p:nvPr>
            <p:ph idx="1"/>
          </p:nvPr>
        </p:nvSpPr>
        <p:spPr>
          <a:xfrm>
            <a:off x="782619" y="2438400"/>
            <a:ext cx="5082988" cy="5338439"/>
          </a:xfrm>
        </p:spPr>
        <p:txBody>
          <a:bodyPr/>
          <a:lstStyle/>
          <a:p>
            <a:r>
              <a:rPr lang="en-IE" dirty="0"/>
              <a:t>A man is about to leave to visit friends, his wife tells him to be back before sunrise. He left clean shaven but returns on time with a real full beard. </a:t>
            </a:r>
          </a:p>
          <a:p>
            <a:r>
              <a:rPr lang="en-IE" dirty="0"/>
              <a:t>How is this possible?</a:t>
            </a:r>
          </a:p>
          <a:p>
            <a:endParaRPr lang="en-IE" dirty="0"/>
          </a:p>
          <a:p>
            <a:r>
              <a:rPr lang="en-IE" dirty="0"/>
              <a:t> Answer.</a:t>
            </a:r>
          </a:p>
          <a:p>
            <a:r>
              <a:rPr lang="en-IE" dirty="0"/>
              <a:t>He lives in Alaska – where the sun sets in mid-November and doesn’t rise again for two months.</a:t>
            </a:r>
          </a:p>
          <a:p>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791732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618" y="1370219"/>
            <a:ext cx="5268558" cy="687181"/>
          </a:xfrm>
        </p:spPr>
        <p:txBody>
          <a:bodyPr>
            <a:normAutofit fontScale="90000"/>
          </a:bodyPr>
          <a:lstStyle/>
          <a:p>
            <a:r>
              <a:rPr lang="en-IE" dirty="0"/>
              <a:t>Problem 3</a:t>
            </a:r>
          </a:p>
        </p:txBody>
      </p:sp>
      <p:sp>
        <p:nvSpPr>
          <p:cNvPr id="3" name="Content Placeholder 2"/>
          <p:cNvSpPr>
            <a:spLocks noGrp="1"/>
          </p:cNvSpPr>
          <p:nvPr>
            <p:ph idx="1"/>
          </p:nvPr>
        </p:nvSpPr>
        <p:spPr>
          <a:xfrm>
            <a:off x="782619" y="2438400"/>
            <a:ext cx="5082988" cy="5338439"/>
          </a:xfrm>
        </p:spPr>
        <p:txBody>
          <a:bodyPr/>
          <a:lstStyle/>
          <a:p>
            <a:r>
              <a:rPr lang="en-IE" dirty="0"/>
              <a:t>Using any symbols ( X – + ÷) make the formula below correct         </a:t>
            </a:r>
          </a:p>
          <a:p>
            <a:endParaRPr lang="en-IE" dirty="0"/>
          </a:p>
          <a:p>
            <a:r>
              <a:rPr lang="en-IE" dirty="0"/>
              <a:t> 10 10 10  = 9.50</a:t>
            </a:r>
          </a:p>
          <a:p>
            <a:endParaRPr lang="en-IE" dirty="0"/>
          </a:p>
          <a:p>
            <a:r>
              <a:rPr lang="en-IE" dirty="0"/>
              <a:t>Answer</a:t>
            </a:r>
          </a:p>
          <a:p>
            <a:r>
              <a:rPr lang="en-IE" dirty="0"/>
              <a:t> </a:t>
            </a:r>
          </a:p>
          <a:p>
            <a:r>
              <a:rPr lang="en-IE" dirty="0"/>
              <a:t>10 T0 10 = 9.50</a:t>
            </a:r>
          </a:p>
          <a:p>
            <a:endParaRPr lang="en-IE"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2304453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92</TotalTime>
  <Words>848</Words>
  <Application>Microsoft Office PowerPoint</Application>
  <PresentationFormat>On-screen Show (4:3)</PresentationFormat>
  <Paragraphs>158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Century Gothic</vt:lpstr>
      <vt:lpstr>Wingdings 2</vt:lpstr>
      <vt:lpstr>Austin</vt:lpstr>
      <vt:lpstr>More Lateral Thinking</vt:lpstr>
      <vt:lpstr>Lateral Thinking</vt:lpstr>
      <vt:lpstr>Left brain functions</vt:lpstr>
      <vt:lpstr>Right brain functions</vt:lpstr>
      <vt:lpstr>Creativity &amp; Lateral Thinking</vt:lpstr>
      <vt:lpstr>Problem 1</vt:lpstr>
      <vt:lpstr>Problem 2</vt:lpstr>
      <vt:lpstr>Problem 3</vt:lpstr>
      <vt:lpstr>Problem 3</vt:lpstr>
      <vt:lpstr>Problem 4</vt:lpstr>
      <vt:lpstr>Problem 5</vt:lpstr>
      <vt:lpstr>Problem 6</vt:lpstr>
      <vt:lpstr>Problem 7</vt:lpstr>
      <vt:lpstr>Problem 7</vt:lpstr>
      <vt:lpstr>Problem 8</vt:lpstr>
      <vt:lpstr>Problem 9</vt:lpstr>
      <vt:lpstr>Problem 10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More Lateral Thinking</dc:title>
  <dc:creator>Jennifer Byrne</dc:creator>
  <cp:lastModifiedBy>Jennifer Byrne</cp:lastModifiedBy>
  <cp:revision>13</cp:revision>
  <dcterms:created xsi:type="dcterms:W3CDTF">2006-08-16T00:00:00Z</dcterms:created>
  <dcterms:modified xsi:type="dcterms:W3CDTF">2020-10-13T09:19:49Z</dcterms:modified>
</cp:coreProperties>
</file>