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4" r:id="rId1"/>
  </p:sldMasterIdLst>
  <p:notesMasterIdLst>
    <p:notesMasterId r:id="rId11"/>
  </p:notesMasterIdLst>
  <p:handoutMasterIdLst>
    <p:handoutMasterId r:id="rId12"/>
  </p:handoutMasterIdLst>
  <p:sldIdLst>
    <p:sldId id="256" r:id="rId2"/>
    <p:sldId id="295" r:id="rId3"/>
    <p:sldId id="299" r:id="rId4"/>
    <p:sldId id="298" r:id="rId5"/>
    <p:sldId id="267" r:id="rId6"/>
    <p:sldId id="268" r:id="rId7"/>
    <p:sldId id="297" r:id="rId8"/>
    <p:sldId id="296" r:id="rId9"/>
    <p:sldId id="294" r:id="rId10"/>
  </p:sldIdLst>
  <p:sldSz cx="6858000" cy="9144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660066"/>
    <a:srgbClr val="000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1944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544149C-8F9F-4473-A10B-AAC1F3A1C2E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36116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554B60-0EB9-4C96-883C-AEF9EFC74A3C}" type="datetimeFigureOut">
              <a:rPr lang="en-IE" smtClean="0"/>
              <a:pPr/>
              <a:t>25/01/2021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6AD959-AC21-4640-9CDF-BF92EFF59C90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87124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49213" y="93663"/>
            <a:ext cx="6759575" cy="892175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7625" y="1931988"/>
            <a:ext cx="6765925" cy="203676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7625" y="1862138"/>
            <a:ext cx="6765925" cy="1603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7625" y="3968750"/>
            <a:ext cx="6765925" cy="147638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71550" y="4267200"/>
            <a:ext cx="4800600" cy="21336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42900" y="2007908"/>
            <a:ext cx="6172200" cy="1960033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D5EAB0D8-B6E2-4E78-889B-3CD7E2F9DC5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BEB2A-A7E1-46BC-9158-3E5A7E03C48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9"/>
            <a:ext cx="150876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66188"/>
            <a:ext cx="41719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94F33-0D40-4239-B015-33583DAD5F8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342900" y="366713"/>
            <a:ext cx="6172200" cy="1524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42900" y="2133600"/>
            <a:ext cx="3009900" cy="2940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505200" y="2133600"/>
            <a:ext cx="3009900" cy="2940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342900" y="5226050"/>
            <a:ext cx="3009900" cy="29416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05200" y="5226050"/>
            <a:ext cx="3009900" cy="29416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C44CB7-57B2-4D2F-AD9F-35CC84E398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85800" y="1930400"/>
            <a:ext cx="5829300" cy="609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3E1F83-4923-4E7A-89BA-05A814DC8E7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48985" y="93007"/>
            <a:ext cx="6760029" cy="8922935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52388" y="3168650"/>
            <a:ext cx="6759575" cy="12223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2388" y="3122613"/>
            <a:ext cx="6759575" cy="6032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0800" y="3292475"/>
            <a:ext cx="6761163" cy="603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1270001"/>
            <a:ext cx="5829300" cy="1816100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397251"/>
            <a:ext cx="5829300" cy="178434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0075" y="8229600"/>
            <a:ext cx="3000375" cy="609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38" y="8278813"/>
            <a:ext cx="342900" cy="609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11CD97-3FA5-44D4-AF42-08BFF0EBF61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85800" y="1930400"/>
            <a:ext cx="2811780" cy="609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3700463" y="1930400"/>
            <a:ext cx="2811780" cy="609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9A4608-C25A-48FD-8329-63FED21D741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64067"/>
            <a:ext cx="58293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930400"/>
            <a:ext cx="2800350" cy="1016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4750" y="1930400"/>
            <a:ext cx="2800350" cy="1016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685800" y="2997200"/>
            <a:ext cx="280035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3714750" y="2997200"/>
            <a:ext cx="280035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E05EDA-AEF8-49AA-B4AE-379E041EA17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9E254A-5C3A-47E3-99AC-3C50F5B86AB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E0653A-4A13-4D2A-A280-3FD2EA7D039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47625" y="93663"/>
            <a:ext cx="6761163" cy="8923337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64067"/>
            <a:ext cx="5829300" cy="1524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2133600"/>
            <a:ext cx="1428750" cy="59944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228850" y="2133600"/>
            <a:ext cx="4286250" cy="5994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A1A255-E085-4EB8-9F32-F8A826B97AB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50800" y="6245225"/>
            <a:ext cx="6754813" cy="1206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0800" y="6200775"/>
            <a:ext cx="6754813" cy="6032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0800" y="6364288"/>
            <a:ext cx="6754813" cy="6508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534067"/>
            <a:ext cx="5486400" cy="696384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7261100"/>
            <a:ext cx="5486400" cy="9144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231" y="88901"/>
            <a:ext cx="6751405" cy="6108700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8229600"/>
            <a:ext cx="2914650" cy="609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538" y="8278813"/>
            <a:ext cx="342900" cy="609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99942F-F4F8-4B88-8F89-4BF87FC0924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47625" y="93663"/>
            <a:ext cx="6761163" cy="8923337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 bwMode="auto">
          <a:xfrm>
            <a:off x="685800" y="366713"/>
            <a:ext cx="58293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85800" y="1930400"/>
            <a:ext cx="5829300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629150" y="8255000"/>
            <a:ext cx="1857375" cy="63500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85800" y="8229600"/>
            <a:ext cx="2971800" cy="6096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9538" y="8280400"/>
            <a:ext cx="342900" cy="6096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F7F8D4BE-1AE2-4F61-95DC-28E6BBAAC3E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  <p:sldLayoutId id="2147483792" r:id="rId2"/>
    <p:sldLayoutId id="2147483802" r:id="rId3"/>
    <p:sldLayoutId id="2147483793" r:id="rId4"/>
    <p:sldLayoutId id="2147483794" r:id="rId5"/>
    <p:sldLayoutId id="2147483795" r:id="rId6"/>
    <p:sldLayoutId id="2147483796" r:id="rId7"/>
    <p:sldLayoutId id="2147483803" r:id="rId8"/>
    <p:sldLayoutId id="2147483804" r:id="rId9"/>
    <p:sldLayoutId id="2147483797" r:id="rId10"/>
    <p:sldLayoutId id="2147483798" r:id="rId11"/>
    <p:sldLayoutId id="2147483799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13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furniturestyles.net/european/english/george-hepplewhite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www.1stdibs.com/creators/george-hepplewhite/" TargetMode="Externa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ncyclopedia.com/people/literature-and-arts/interior-design-and-home-furnishings-biographies/george-hepplewhite" TargetMode="External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ncyclopedia.com/people/literature-and-arts/interior-design-and-home-furnishings-biographies/george-hepplewhite" TargetMode="External"/><Relationship Id="rId2" Type="http://schemas.openxmlformats.org/officeDocument/2006/relationships/hyperlink" Target="http://www.museumfurniture.com/hepplewhite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doucetteandwolfefurniture.com/Portfolio.html" TargetMode="External"/><Relationship Id="rId4" Type="http://schemas.openxmlformats.org/officeDocument/2006/relationships/hyperlink" Target="https://www.1stdibs.com/creators/george-hepplewhit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4"/>
          <p:cNvSpPr>
            <a:spLocks noChangeArrowheads="1" noChangeShapeType="1" noTextEdit="1"/>
          </p:cNvSpPr>
          <p:nvPr/>
        </p:nvSpPr>
        <p:spPr bwMode="auto">
          <a:xfrm>
            <a:off x="1052513" y="4859338"/>
            <a:ext cx="4824412" cy="20161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IE" sz="3600" kern="10" spc="720" dirty="0">
                <a:ln w="9525">
                  <a:noFill/>
                  <a:round/>
                  <a:headEnd/>
                  <a:tailEnd/>
                </a:ln>
                <a:solidFill>
                  <a:srgbClr val="333399"/>
                </a:soli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 Black"/>
              </a:rPr>
              <a:t>George</a:t>
            </a:r>
          </a:p>
          <a:p>
            <a:pPr algn="ctr"/>
            <a:r>
              <a:rPr lang="en-IE" sz="3600" kern="10" spc="720" dirty="0">
                <a:ln w="9525">
                  <a:noFill/>
                  <a:round/>
                  <a:headEnd/>
                  <a:tailEnd/>
                </a:ln>
                <a:solidFill>
                  <a:srgbClr val="333399"/>
                </a:soli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 Black"/>
              </a:rPr>
              <a:t> Hepplewhite </a:t>
            </a:r>
          </a:p>
        </p:txBody>
      </p:sp>
      <p:sp>
        <p:nvSpPr>
          <p:cNvPr id="6147" name="WordArt 4"/>
          <p:cNvSpPr>
            <a:spLocks noChangeArrowheads="1" noChangeShapeType="1" noTextEdit="1"/>
          </p:cNvSpPr>
          <p:nvPr/>
        </p:nvSpPr>
        <p:spPr bwMode="auto">
          <a:xfrm>
            <a:off x="1204913" y="1835150"/>
            <a:ext cx="4824412" cy="20161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IE" sz="3600" kern="10" spc="720" dirty="0">
                <a:ln w="9525">
                  <a:noFill/>
                  <a:round/>
                  <a:headEnd/>
                  <a:tailEnd/>
                </a:ln>
                <a:solidFill>
                  <a:srgbClr val="333399"/>
                </a:soli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 Black"/>
              </a:rPr>
              <a:t>Georgian </a:t>
            </a:r>
          </a:p>
          <a:p>
            <a:pPr algn="ctr"/>
            <a:r>
              <a:rPr lang="en-IE" sz="3600" kern="10" spc="720" dirty="0">
                <a:ln w="9525">
                  <a:noFill/>
                  <a:round/>
                  <a:headEnd/>
                  <a:tailEnd/>
                </a:ln>
                <a:solidFill>
                  <a:srgbClr val="333399"/>
                </a:soli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 Black"/>
              </a:rPr>
              <a:t>Furniture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EAB0D8-B6E2-4E78-889B-3CD7E2F9DC57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342900" y="366713"/>
            <a:ext cx="6172200" cy="965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2800">
                <a:solidFill>
                  <a:srgbClr val="009900"/>
                </a:solidFill>
              </a:rPr>
              <a:t>George Hepplewhite</a:t>
            </a:r>
            <a:br>
              <a:rPr lang="en-GB" sz="2800">
                <a:solidFill>
                  <a:srgbClr val="009900"/>
                </a:solidFill>
              </a:rPr>
            </a:br>
            <a:r>
              <a:rPr lang="en-GB" sz="2800">
                <a:solidFill>
                  <a:srgbClr val="009900"/>
                </a:solidFill>
              </a:rPr>
              <a:t>1760 -  1790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42900" y="1476375"/>
            <a:ext cx="6172200" cy="66913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400" dirty="0"/>
              <a:t>Very little is know about Hepplewhite apart that he ran his own furniture factory and made furniture for Robert Adam.</a:t>
            </a:r>
            <a:r>
              <a:rPr lang="en-IE" sz="2400" dirty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IE" sz="2400" dirty="0"/>
              <a:t>He was an apprentice with the firm of </a:t>
            </a:r>
            <a:r>
              <a:rPr lang="en-IE" sz="2400" dirty="0" err="1"/>
              <a:t>Gillow</a:t>
            </a:r>
            <a:r>
              <a:rPr lang="en-IE" sz="2400" dirty="0"/>
              <a:t> in Lancaster and then moved to London, where by 1760 he was established in </a:t>
            </a:r>
            <a:r>
              <a:rPr lang="en-IE" sz="2400" dirty="0" err="1"/>
              <a:t>Redcross</a:t>
            </a:r>
            <a:r>
              <a:rPr lang="en-IE" sz="2400" dirty="0"/>
              <a:t> Street, St. Giles', </a:t>
            </a:r>
            <a:r>
              <a:rPr lang="en-IE" sz="2400" dirty="0" err="1"/>
              <a:t>Cripplegate</a:t>
            </a:r>
            <a:r>
              <a:rPr lang="en-IE" sz="2400" dirty="0"/>
              <a:t>. </a:t>
            </a:r>
          </a:p>
          <a:p>
            <a:pPr eaLnBrk="1" hangingPunct="1">
              <a:lnSpc>
                <a:spcPct val="90000"/>
              </a:lnSpc>
            </a:pPr>
            <a:r>
              <a:rPr lang="en-IE" sz="2400" dirty="0"/>
              <a:t>Hepplewhite died in 1786, and his widow, Alice, carried on the business as A. Hepplewhite and Company. </a:t>
            </a:r>
          </a:p>
          <a:p>
            <a:pPr eaLnBrk="1" hangingPunct="1">
              <a:lnSpc>
                <a:spcPct val="90000"/>
              </a:lnSpc>
            </a:pPr>
            <a:r>
              <a:rPr lang="en-IE" sz="2400" dirty="0"/>
              <a:t>It is thought that very little practical pieces were made and that the company thrived on selling the books with drawings on how to make furniture. </a:t>
            </a:r>
            <a:endParaRPr lang="en-GB" sz="2400" dirty="0"/>
          </a:p>
          <a:p>
            <a:pPr eaLnBrk="1" hangingPunct="1">
              <a:lnSpc>
                <a:spcPct val="90000"/>
              </a:lnSpc>
            </a:pPr>
            <a:r>
              <a:rPr lang="en-GB" sz="2400" dirty="0"/>
              <a:t>Alice published Hepplewhite’s first book 2 years after he had died. Hepplewhite became famous after publishing this design book in 1788 “The Cabinet Maker &amp; Upholsterer’s Guide.</a:t>
            </a:r>
          </a:p>
          <a:p>
            <a:pPr eaLnBrk="1" hangingPunct="1">
              <a:lnSpc>
                <a:spcPct val="90000"/>
              </a:lnSpc>
            </a:pPr>
            <a:endParaRPr lang="en-GB" sz="2800" dirty="0"/>
          </a:p>
          <a:p>
            <a:pPr eaLnBrk="1" hangingPunct="1">
              <a:lnSpc>
                <a:spcPct val="90000"/>
              </a:lnSpc>
            </a:pPr>
            <a:endParaRPr lang="en-GB" sz="2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3E1F83-4923-4E7A-89BA-05A814DC8E7E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92A5810-0A40-42EF-A743-2BFF777A3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3174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342900" y="366713"/>
            <a:ext cx="6172200" cy="965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2800">
                <a:solidFill>
                  <a:srgbClr val="009900"/>
                </a:solidFill>
              </a:rPr>
              <a:t>George Hepplewhite</a:t>
            </a:r>
            <a:br>
              <a:rPr lang="en-GB" sz="2800">
                <a:solidFill>
                  <a:srgbClr val="009900"/>
                </a:solidFill>
              </a:rPr>
            </a:br>
            <a:r>
              <a:rPr lang="en-GB" sz="2800">
                <a:solidFill>
                  <a:srgbClr val="009900"/>
                </a:solidFill>
              </a:rPr>
              <a:t>1760 -  1790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47410" y="1353204"/>
            <a:ext cx="6172200" cy="66913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400" dirty="0"/>
              <a:t>The book was published after his death in 1786       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GB" sz="2400" dirty="0"/>
              <a:t>     by his wife Alice.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dirty="0"/>
              <a:t>The Hepplewhite Style became popular again            towards the end of the 19</a:t>
            </a:r>
            <a:r>
              <a:rPr lang="en-GB" sz="2400" baseline="30000" dirty="0"/>
              <a:t>th</a:t>
            </a:r>
            <a:r>
              <a:rPr lang="en-GB" sz="2400" dirty="0"/>
              <a:t> century.</a:t>
            </a:r>
          </a:p>
          <a:p>
            <a:pPr eaLnBrk="1" hangingPunct="1">
              <a:lnSpc>
                <a:spcPct val="90000"/>
              </a:lnSpc>
            </a:pPr>
            <a:endParaRPr lang="en-GB" sz="2800" dirty="0"/>
          </a:p>
          <a:p>
            <a:pPr eaLnBrk="1" hangingPunct="1">
              <a:lnSpc>
                <a:spcPct val="90000"/>
              </a:lnSpc>
            </a:pPr>
            <a:endParaRPr lang="en-GB" sz="2800" dirty="0"/>
          </a:p>
          <a:p>
            <a:pPr eaLnBrk="1" hangingPunct="1">
              <a:lnSpc>
                <a:spcPct val="90000"/>
              </a:lnSpc>
            </a:pPr>
            <a:endParaRPr lang="en-GB" sz="2800" dirty="0"/>
          </a:p>
          <a:p>
            <a:pPr eaLnBrk="1" hangingPunct="1">
              <a:lnSpc>
                <a:spcPct val="90000"/>
              </a:lnSpc>
            </a:pPr>
            <a:endParaRPr lang="en-GB" sz="2800" dirty="0"/>
          </a:p>
          <a:p>
            <a:pPr eaLnBrk="1" hangingPunct="1">
              <a:lnSpc>
                <a:spcPct val="90000"/>
              </a:lnSpc>
            </a:pPr>
            <a:endParaRPr lang="en-GB" sz="2800" dirty="0"/>
          </a:p>
          <a:p>
            <a:pPr eaLnBrk="1" hangingPunct="1">
              <a:lnSpc>
                <a:spcPct val="90000"/>
              </a:lnSpc>
            </a:pPr>
            <a:endParaRPr lang="en-GB" sz="2800" dirty="0"/>
          </a:p>
          <a:p>
            <a:pPr eaLnBrk="1" hangingPunct="1">
              <a:lnSpc>
                <a:spcPct val="90000"/>
              </a:lnSpc>
            </a:pPr>
            <a:endParaRPr lang="en-GB" sz="2800" dirty="0"/>
          </a:p>
          <a:p>
            <a:pPr eaLnBrk="1" hangingPunct="1">
              <a:lnSpc>
                <a:spcPct val="90000"/>
              </a:lnSpc>
            </a:pPr>
            <a:endParaRPr lang="en-GB" sz="2800" dirty="0"/>
          </a:p>
          <a:p>
            <a:pPr eaLnBrk="1" hangingPunct="1">
              <a:lnSpc>
                <a:spcPct val="90000"/>
              </a:lnSpc>
            </a:pPr>
            <a:endParaRPr lang="en-GB" sz="2800" dirty="0"/>
          </a:p>
          <a:p>
            <a:pPr marL="0" indent="0" eaLnBrk="1" hangingPunct="1">
              <a:lnSpc>
                <a:spcPct val="90000"/>
              </a:lnSpc>
              <a:buNone/>
            </a:pPr>
            <a:endParaRPr lang="en-GB" sz="2800" dirty="0"/>
          </a:p>
          <a:p>
            <a:pPr eaLnBrk="1" hangingPunct="1">
              <a:lnSpc>
                <a:spcPct val="90000"/>
              </a:lnSpc>
            </a:pPr>
            <a:r>
              <a:rPr lang="en-GB" sz="1800" dirty="0">
                <a:hlinkClick r:id="rId2"/>
              </a:rPr>
              <a:t>http://www.furniturestyles.net/european/english/george-hepplewhite.html</a:t>
            </a:r>
            <a:endParaRPr lang="en-GB" sz="1800" dirty="0"/>
          </a:p>
          <a:p>
            <a:pPr eaLnBrk="1" hangingPunct="1">
              <a:lnSpc>
                <a:spcPct val="90000"/>
              </a:lnSpc>
            </a:pPr>
            <a:endParaRPr lang="en-GB" sz="28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004486" y="3122548"/>
            <a:ext cx="2792665" cy="3771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663406" y="6969052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dirty="0"/>
              <a:t>Amazon.com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3E1F83-4923-4E7A-89BA-05A814DC8E7E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2FA72C8-6E31-4965-A2E7-0886AC07D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</p:spTree>
    <p:extLst>
      <p:ext uri="{BB962C8B-B14F-4D97-AF65-F5344CB8AC3E}">
        <p14:creationId xmlns:p14="http://schemas.microsoft.com/office/powerpoint/2010/main" val="2923041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31747" grpId="0" build="p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342900" y="366713"/>
            <a:ext cx="6172200" cy="748903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2800" dirty="0">
                <a:solidFill>
                  <a:srgbClr val="009900"/>
                </a:solidFill>
              </a:rPr>
              <a:t>George Hepplewhite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42900" y="1259633"/>
            <a:ext cx="6172200" cy="6908056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800" dirty="0"/>
              <a:t>He moved away from the rich carvings of Chippendale and went for sleeker designs. 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dirty="0"/>
              <a:t>Wood : Mahogany and Satinwood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dirty="0"/>
              <a:t>Chairs : Shield &amp; Oval and heart shaped backs. Decoration was usually put on afterwards.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dirty="0"/>
              <a:t>Favourite motif was ears of wheat</a:t>
            </a:r>
            <a:r>
              <a:rPr lang="en-IE" sz="2800" dirty="0"/>
              <a:t>, swags &amp; Prince of Wales feathers</a:t>
            </a:r>
            <a:r>
              <a:rPr lang="en-GB" sz="2800" dirty="0"/>
              <a:t>. </a:t>
            </a:r>
          </a:p>
        </p:txBody>
      </p:sp>
      <p:pic>
        <p:nvPicPr>
          <p:cNvPr id="4" name="Picture 9" descr="prince of wales feathers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64704" y="5076056"/>
            <a:ext cx="2592288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0" descr="prince of wales feathers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4221088" y="5076056"/>
            <a:ext cx="1573212" cy="1573212"/>
          </a:xfrm>
          <a:prstGeom prst="rect">
            <a:avLst/>
          </a:prstGeom>
        </p:spPr>
      </p:pic>
      <p:sp>
        <p:nvSpPr>
          <p:cNvPr id="6" name="Text Box 13"/>
          <p:cNvSpPr txBox="1">
            <a:spLocks noChangeArrowheads="1"/>
          </p:cNvSpPr>
          <p:nvPr/>
        </p:nvSpPr>
        <p:spPr bwMode="auto">
          <a:xfrm>
            <a:off x="1093694" y="7657219"/>
            <a:ext cx="496855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IE" sz="2800" dirty="0"/>
              <a:t>Prince of Wales feathers</a:t>
            </a:r>
            <a:endParaRPr lang="en-GB" sz="28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3E1F83-4923-4E7A-89BA-05A814DC8E7E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706942" y="8262815"/>
            <a:ext cx="2971800" cy="609600"/>
          </a:xfrm>
        </p:spPr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31747" grpId="0" build="p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342900" y="366713"/>
            <a:ext cx="6172200" cy="965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2800" dirty="0">
                <a:solidFill>
                  <a:srgbClr val="009900"/>
                </a:solidFill>
              </a:rPr>
              <a:t>George Hepplewhite</a:t>
            </a:r>
            <a:br>
              <a:rPr lang="en-GB" sz="2800" dirty="0">
                <a:solidFill>
                  <a:srgbClr val="009900"/>
                </a:solidFill>
              </a:rPr>
            </a:br>
            <a:endParaRPr lang="en-GB" sz="2800" dirty="0">
              <a:solidFill>
                <a:srgbClr val="009900"/>
              </a:solidFill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42900" y="1476375"/>
            <a:ext cx="6172200" cy="66913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800" dirty="0"/>
              <a:t>Elegant pieces with delicate tracery, carved fretwork &amp; square, tapering legs.</a:t>
            </a:r>
            <a:r>
              <a:rPr lang="en-IE" sz="2800" dirty="0"/>
              <a:t>Sometimes round with </a:t>
            </a:r>
            <a:r>
              <a:rPr lang="en-IE" sz="2800" dirty="0" err="1"/>
              <a:t>reeding</a:t>
            </a:r>
            <a:r>
              <a:rPr lang="en-IE" sz="2800" dirty="0"/>
              <a:t> or fluting 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dirty="0"/>
              <a:t>Side boards with cupboards, with apron pieces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dirty="0"/>
              <a:t>Mahogany &amp; Satinwood often with marquetry &amp; inlay, painting, lacquering &amp; gilding.</a:t>
            </a:r>
          </a:p>
        </p:txBody>
      </p:sp>
      <p:pic>
        <p:nvPicPr>
          <p:cNvPr id="4" name="Picture 11" descr="swags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371500" y="5792267"/>
            <a:ext cx="2906713" cy="1298575"/>
          </a:xfrm>
          <a:prstGeom prst="rect">
            <a:avLst/>
          </a:prstGeom>
        </p:spPr>
      </p:pic>
      <p:pic>
        <p:nvPicPr>
          <p:cNvPr id="5" name="Picture 12" descr="swags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3500438" y="5284788"/>
            <a:ext cx="2952750" cy="2887662"/>
          </a:xfrm>
          <a:prstGeom prst="rect">
            <a:avLst/>
          </a:prstGeom>
        </p:spPr>
      </p:pic>
      <p:sp>
        <p:nvSpPr>
          <p:cNvPr id="6" name="Text Box 14"/>
          <p:cNvSpPr txBox="1">
            <a:spLocks noChangeArrowheads="1"/>
          </p:cNvSpPr>
          <p:nvPr/>
        </p:nvSpPr>
        <p:spPr bwMode="auto">
          <a:xfrm>
            <a:off x="1068772" y="7235304"/>
            <a:ext cx="151216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IE" sz="2800" dirty="0"/>
              <a:t>Swags</a:t>
            </a:r>
            <a:endParaRPr lang="en-GB" sz="28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3E1F83-4923-4E7A-89BA-05A814DC8E7E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3174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4"/>
          <p:cNvSpPr>
            <a:spLocks noGrp="1" noChangeArrowheads="1"/>
          </p:cNvSpPr>
          <p:nvPr>
            <p:ph type="title" sz="quarter"/>
          </p:nvPr>
        </p:nvSpPr>
        <p:spPr>
          <a:xfrm>
            <a:off x="342900" y="366713"/>
            <a:ext cx="6172200" cy="892175"/>
          </a:xfrm>
        </p:spPr>
        <p:txBody>
          <a:bodyPr/>
          <a:lstStyle/>
          <a:p>
            <a:pPr eaLnBrk="1" hangingPunct="1"/>
            <a:r>
              <a:rPr lang="en-GB" sz="2800" dirty="0">
                <a:solidFill>
                  <a:srgbClr val="009900"/>
                </a:solidFill>
              </a:rPr>
              <a:t>Hepplewhite Chairs</a:t>
            </a:r>
            <a:endParaRPr lang="en-US" sz="2800" dirty="0">
              <a:solidFill>
                <a:srgbClr val="009900"/>
              </a:solidFill>
            </a:endParaRPr>
          </a:p>
        </p:txBody>
      </p:sp>
      <p:pic>
        <p:nvPicPr>
          <p:cNvPr id="32772" name="Picture 10" descr="10-09-2007 12;57;21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149725" y="1187624"/>
            <a:ext cx="1784350" cy="2736850"/>
          </a:xfrm>
          <a:noFill/>
        </p:spPr>
      </p:pic>
      <p:pic>
        <p:nvPicPr>
          <p:cNvPr id="32773" name="Picture 14" descr="10-09-2007 12;52;29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 cstate="email"/>
          <a:srcRect l="-4260"/>
          <a:stretch>
            <a:fillRect/>
          </a:stretch>
        </p:blipFill>
        <p:spPr>
          <a:xfrm>
            <a:off x="908050" y="4572000"/>
            <a:ext cx="1792288" cy="2665413"/>
          </a:xfrm>
          <a:noFill/>
        </p:spPr>
      </p:pic>
      <p:pic>
        <p:nvPicPr>
          <p:cNvPr id="32774" name="Picture 12" descr="10-09-2007 12;53;21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4" cstate="email"/>
          <a:srcRect/>
          <a:stretch>
            <a:fillRect/>
          </a:stretch>
        </p:blipFill>
        <p:spPr>
          <a:xfrm>
            <a:off x="4005263" y="4572000"/>
            <a:ext cx="1812925" cy="2665413"/>
          </a:xfrm>
          <a:noFill/>
        </p:spPr>
      </p:pic>
      <p:sp>
        <p:nvSpPr>
          <p:cNvPr id="32775" name="Text Box 15"/>
          <p:cNvSpPr txBox="1">
            <a:spLocks noChangeArrowheads="1"/>
          </p:cNvSpPr>
          <p:nvPr/>
        </p:nvSpPr>
        <p:spPr bwMode="auto">
          <a:xfrm>
            <a:off x="3861048" y="3923928"/>
            <a:ext cx="25314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IE" sz="2400" dirty="0"/>
              <a:t>Shield back chair</a:t>
            </a:r>
            <a:endParaRPr lang="en-US" sz="2400" dirty="0"/>
          </a:p>
        </p:txBody>
      </p:sp>
      <p:sp>
        <p:nvSpPr>
          <p:cNvPr id="32776" name="Text Box 16"/>
          <p:cNvSpPr txBox="1">
            <a:spLocks noChangeArrowheads="1"/>
          </p:cNvSpPr>
          <p:nvPr/>
        </p:nvSpPr>
        <p:spPr bwMode="auto">
          <a:xfrm>
            <a:off x="2420938" y="7164288"/>
            <a:ext cx="246093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IE" sz="2400" dirty="0"/>
              <a:t>Oval back chairs</a:t>
            </a:r>
            <a:endParaRPr lang="en-US" sz="24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100247" y="1331640"/>
            <a:ext cx="1761905" cy="24476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 Box 15"/>
          <p:cNvSpPr txBox="1">
            <a:spLocks noChangeArrowheads="1"/>
          </p:cNvSpPr>
          <p:nvPr/>
        </p:nvSpPr>
        <p:spPr bwMode="auto">
          <a:xfrm>
            <a:off x="836712" y="3923928"/>
            <a:ext cx="242726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IE" sz="2400" dirty="0"/>
              <a:t>Heart back chair</a:t>
            </a:r>
            <a:endParaRPr lang="en-US" sz="2400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C44CB7-57B2-4D2F-AD9F-35CC84E398E2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06695" y="7741069"/>
            <a:ext cx="57118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dirty="0">
                <a:hlinkClick r:id="rId6"/>
              </a:rPr>
              <a:t>https://www.1stdibs.com/creators/george-hepplewhite/</a:t>
            </a:r>
            <a:endParaRPr lang="en-IE" dirty="0"/>
          </a:p>
          <a:p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27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27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27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  <p:bldP spid="32775" grpId="0"/>
      <p:bldP spid="32776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342900" y="366713"/>
            <a:ext cx="6172200" cy="1108943"/>
          </a:xfrm>
        </p:spPr>
        <p:txBody>
          <a:bodyPr/>
          <a:lstStyle/>
          <a:p>
            <a:r>
              <a:rPr lang="en-IE" sz="3200" dirty="0">
                <a:solidFill>
                  <a:srgbClr val="009900"/>
                </a:solidFill>
              </a:rPr>
              <a:t>Hepplewhite style furniture from museumfurniture.com</a:t>
            </a:r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42900" y="5004048"/>
            <a:ext cx="3009900" cy="2541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476672" y="7596336"/>
            <a:ext cx="2592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dirty="0"/>
              <a:t>Side Cabinet </a:t>
            </a:r>
          </a:p>
        </p:txBody>
      </p:sp>
      <p:pic>
        <p:nvPicPr>
          <p:cNvPr id="2052" name="Picture 4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356992" y="1835696"/>
            <a:ext cx="3009900" cy="2169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789040" y="5004048"/>
            <a:ext cx="2539004" cy="2491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20689" y="1403649"/>
            <a:ext cx="1765485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Box 14"/>
          <p:cNvSpPr txBox="1"/>
          <p:nvPr/>
        </p:nvSpPr>
        <p:spPr>
          <a:xfrm>
            <a:off x="4005064" y="7596336"/>
            <a:ext cx="2016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dirty="0"/>
              <a:t>Side Table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717032" y="4355976"/>
            <a:ext cx="2592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dirty="0"/>
              <a:t>Side Board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29072" y="4355976"/>
            <a:ext cx="2871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dirty="0"/>
              <a:t>Shield back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C44CB7-57B2-4D2F-AD9F-35CC84E398E2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15" grpId="0"/>
      <p:bldP spid="16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85800" y="366713"/>
            <a:ext cx="5829300" cy="892919"/>
          </a:xfrm>
        </p:spPr>
        <p:txBody>
          <a:bodyPr/>
          <a:lstStyle/>
          <a:p>
            <a:r>
              <a:rPr lang="en-GB" sz="3200" dirty="0">
                <a:solidFill>
                  <a:srgbClr val="009900"/>
                </a:solidFill>
              </a:rPr>
              <a:t>Hepplewhite page from his book </a:t>
            </a:r>
            <a:endParaRPr lang="en-IE" sz="32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60453" y="1979712"/>
            <a:ext cx="6364891" cy="5184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3E1F83-4923-4E7A-89BA-05A814DC8E7E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79429" y="7328438"/>
            <a:ext cx="573746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dirty="0">
                <a:hlinkClick r:id="rId3"/>
              </a:rPr>
              <a:t>http://www.encyclopedia.com/people/literature-and-</a:t>
            </a:r>
          </a:p>
          <a:p>
            <a:r>
              <a:rPr lang="en-IE" dirty="0">
                <a:hlinkClick r:id="rId3"/>
              </a:rPr>
              <a:t>arts/interior-design-and-home-furnishings-biographies/</a:t>
            </a:r>
          </a:p>
          <a:p>
            <a:r>
              <a:rPr lang="en-IE" dirty="0" err="1">
                <a:hlinkClick r:id="rId3"/>
              </a:rPr>
              <a:t>george-hepplewhite</a:t>
            </a:r>
            <a:endParaRPr lang="en-IE" dirty="0"/>
          </a:p>
          <a:p>
            <a:endParaRPr lang="en-IE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IE" dirty="0"/>
              <a:t>References </a:t>
            </a:r>
          </a:p>
        </p:txBody>
      </p:sp>
      <p:sp>
        <p:nvSpPr>
          <p:cNvPr id="43011" name="Content Placeholder 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IE" sz="2800" dirty="0">
                <a:solidFill>
                  <a:srgbClr val="009900"/>
                </a:solidFill>
                <a:hlinkClick r:id="rId2"/>
              </a:rPr>
              <a:t>museumfurniture.com</a:t>
            </a:r>
            <a:endParaRPr lang="en-IE" sz="2800" dirty="0">
              <a:solidFill>
                <a:srgbClr val="009900"/>
              </a:solidFill>
            </a:endParaRPr>
          </a:p>
          <a:p>
            <a:pPr eaLnBrk="1" hangingPunct="1">
              <a:buNone/>
            </a:pPr>
            <a:r>
              <a:rPr lang="en-IE" sz="2800" dirty="0">
                <a:solidFill>
                  <a:srgbClr val="009900"/>
                </a:solidFill>
                <a:hlinkClick r:id="rId3"/>
              </a:rPr>
              <a:t>http://www.encyclopedia.com/people/literature-and-arts/interior-design-and-home-furnishings-biographies/george-hepplewhite</a:t>
            </a:r>
            <a:endParaRPr lang="en-IE" sz="2800" dirty="0">
              <a:solidFill>
                <a:srgbClr val="009900"/>
              </a:solidFill>
            </a:endParaRPr>
          </a:p>
          <a:p>
            <a:pPr eaLnBrk="1" hangingPunct="1">
              <a:buNone/>
            </a:pPr>
            <a:r>
              <a:rPr lang="en-IE" sz="2800" dirty="0">
                <a:solidFill>
                  <a:srgbClr val="009900"/>
                </a:solidFill>
                <a:hlinkClick r:id="rId4"/>
              </a:rPr>
              <a:t>https://www.1stdibs.com/creators/george-hepplewhite/</a:t>
            </a:r>
            <a:endParaRPr lang="en-IE" sz="2800" dirty="0">
              <a:solidFill>
                <a:srgbClr val="009900"/>
              </a:solidFill>
            </a:endParaRPr>
          </a:p>
          <a:p>
            <a:pPr eaLnBrk="1" hangingPunct="1">
              <a:buNone/>
            </a:pPr>
            <a:endParaRPr lang="en-IE" sz="2800" dirty="0">
              <a:solidFill>
                <a:srgbClr val="009900"/>
              </a:solidFill>
            </a:endParaRPr>
          </a:p>
          <a:p>
            <a:pPr eaLnBrk="1" hangingPunct="1">
              <a:buNone/>
            </a:pPr>
            <a:endParaRPr lang="en-IE" sz="2800" dirty="0">
              <a:solidFill>
                <a:srgbClr val="009900"/>
              </a:solidFill>
            </a:endParaRPr>
          </a:p>
          <a:p>
            <a:pPr eaLnBrk="1" hangingPunct="1">
              <a:buNone/>
            </a:pPr>
            <a:endParaRPr lang="en-US" u="sng" dirty="0">
              <a:hlinkClick r:id="rId5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3E1F83-4923-4E7A-89BA-05A814DC8E7E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1175</TotalTime>
  <Words>427</Words>
  <Application>Microsoft Office PowerPoint</Application>
  <PresentationFormat>On-screen Show (4:3)</PresentationFormat>
  <Paragraphs>74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Arial Black</vt:lpstr>
      <vt:lpstr>Calibri</vt:lpstr>
      <vt:lpstr>Franklin Gothic Book</vt:lpstr>
      <vt:lpstr>Perpetua</vt:lpstr>
      <vt:lpstr>Wingdings 2</vt:lpstr>
      <vt:lpstr>Equity</vt:lpstr>
      <vt:lpstr>PowerPoint Presentation</vt:lpstr>
      <vt:lpstr>George Hepplewhite 1760 -  1790</vt:lpstr>
      <vt:lpstr>George Hepplewhite 1760 -  1790</vt:lpstr>
      <vt:lpstr>George Hepplewhite</vt:lpstr>
      <vt:lpstr>George Hepplewhite </vt:lpstr>
      <vt:lpstr>Hepplewhite Chairs</vt:lpstr>
      <vt:lpstr>Hepplewhite style furniture from museumfurniture.com</vt:lpstr>
      <vt:lpstr>Hepplewhite page from his book </vt:lpstr>
      <vt:lpstr>References </vt:lpstr>
    </vt:vector>
  </TitlesOfParts>
  <Company>DIT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Georgian Furniture</dc:title>
  <dc:creator>Jennifer Byrne</dc:creator>
  <cp:lastModifiedBy>Jennifer</cp:lastModifiedBy>
  <cp:revision>71</cp:revision>
  <dcterms:created xsi:type="dcterms:W3CDTF">2007-11-06T17:04:25Z</dcterms:created>
  <dcterms:modified xsi:type="dcterms:W3CDTF">2021-01-25T12:01:36Z</dcterms:modified>
</cp:coreProperties>
</file>