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0" r:id="rId2"/>
    <p:sldId id="271" r:id="rId3"/>
    <p:sldId id="259" r:id="rId4"/>
    <p:sldId id="268" r:id="rId5"/>
    <p:sldId id="269" r:id="rId6"/>
    <p:sldId id="263" r:id="rId7"/>
    <p:sldId id="270" r:id="rId8"/>
    <p:sldId id="264" r:id="rId9"/>
  </p:sldIdLst>
  <p:sldSz cx="6858000" cy="9144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58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D9EB7-F7B3-42A5-89E9-0479E2BE8589}" type="datetimeFigureOut">
              <a:rPr lang="en-IE" smtClean="0"/>
              <a:t>24/11/2020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A4FA9-AA69-47C7-A464-77DA3A77FDF3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dirty="0"/>
              <a:t>3-D wood block with texture and engraved text</a:t>
            </a:r>
          </a:p>
          <a:p>
            <a:r>
              <a:rPr lang="en-US" sz="1400" dirty="0"/>
              <a:t>(Advanced)</a:t>
            </a:r>
          </a:p>
          <a:p>
            <a:endParaRPr lang="en-US" sz="1400" dirty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To</a:t>
            </a:r>
            <a:r>
              <a:rPr lang="en-US" sz="1200" baseline="0" dirty="0"/>
              <a:t> reproduce the shape effects on this slide, do the following:</a:t>
            </a:r>
            <a:endParaRPr lang="en-US" sz="120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/>
              <a:t>On the </a:t>
            </a:r>
            <a:r>
              <a:rPr lang="en-US" sz="1200" b="1" i="0" dirty="0"/>
              <a:t>Home</a:t>
            </a:r>
            <a:r>
              <a:rPr lang="en-US" sz="1200" i="0" dirty="0"/>
              <a:t> tab, in the</a:t>
            </a:r>
            <a:r>
              <a:rPr lang="en-US" sz="1200" i="0" baseline="0" dirty="0"/>
              <a:t> </a:t>
            </a:r>
            <a:r>
              <a:rPr lang="en-US" sz="1200" b="1" i="0" baseline="0" dirty="0"/>
              <a:t>Slides</a:t>
            </a:r>
            <a:r>
              <a:rPr lang="en-US" sz="1200" i="0" baseline="0" dirty="0"/>
              <a:t> group, click </a:t>
            </a:r>
            <a:r>
              <a:rPr lang="en-US" sz="1200" b="1" i="0" baseline="0" dirty="0"/>
              <a:t>Layout</a:t>
            </a:r>
            <a:r>
              <a:rPr lang="en-US" sz="1200" i="0" baseline="0" dirty="0"/>
              <a:t>, and then click </a:t>
            </a:r>
            <a:r>
              <a:rPr lang="en-US" sz="1200" b="1" i="0" baseline="0" dirty="0"/>
              <a:t>Blank</a:t>
            </a:r>
            <a:r>
              <a:rPr lang="en-US" sz="1200" i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/>
              <a:t>On</a:t>
            </a:r>
            <a:r>
              <a:rPr lang="en-US" sz="1200" i="0" baseline="0" dirty="0"/>
              <a:t> the </a:t>
            </a:r>
            <a:r>
              <a:rPr lang="en-US" sz="1200" b="1" i="0" baseline="0" dirty="0"/>
              <a:t>Home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Drawing</a:t>
            </a:r>
            <a:r>
              <a:rPr lang="en-US" sz="1200" i="0" baseline="0" dirty="0"/>
              <a:t> group, click </a:t>
            </a:r>
            <a:r>
              <a:rPr lang="en-US" sz="1200" b="1" i="0" baseline="0" dirty="0"/>
              <a:t>Shapes</a:t>
            </a:r>
            <a:r>
              <a:rPr lang="en-US" sz="1200" i="0" baseline="0" dirty="0"/>
              <a:t>, and then under </a:t>
            </a:r>
            <a:r>
              <a:rPr lang="en-US" sz="1200" b="1" i="0" baseline="0" dirty="0"/>
              <a:t>Rectangles</a:t>
            </a:r>
            <a:r>
              <a:rPr lang="en-US" sz="1200" i="0" baseline="0" dirty="0"/>
              <a:t>, click </a:t>
            </a:r>
            <a:r>
              <a:rPr lang="en-US" sz="1200" b="1" baseline="0" dirty="0"/>
              <a:t>Rectangle </a:t>
            </a:r>
            <a:r>
              <a:rPr lang="en-US" sz="1200" b="0" i="0" baseline="0" dirty="0"/>
              <a:t>(first option from the left). On the slide, drag to draw a rectangle.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Under </a:t>
            </a:r>
            <a:r>
              <a:rPr lang="en-US" sz="1200" b="1" i="0" baseline="0" dirty="0"/>
              <a:t>Drawing Tools</a:t>
            </a:r>
            <a:r>
              <a:rPr lang="en-US" sz="1200" i="0" baseline="0" dirty="0"/>
              <a:t>, on the </a:t>
            </a:r>
            <a:r>
              <a:rPr lang="en-US" sz="1200" b="1" i="0" baseline="0" dirty="0"/>
              <a:t>Format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Size</a:t>
            </a:r>
            <a:r>
              <a:rPr lang="en-US" sz="1200" i="0" baseline="0" dirty="0"/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In the </a:t>
            </a:r>
            <a:r>
              <a:rPr lang="en-US" sz="1200" b="1" i="0" baseline="0" dirty="0"/>
              <a:t>Shape Height</a:t>
            </a:r>
            <a:r>
              <a:rPr lang="en-US" sz="1200" i="0" baseline="0" dirty="0"/>
              <a:t> box, enter </a:t>
            </a:r>
            <a:r>
              <a:rPr lang="en-US" sz="1200" b="1" i="0" baseline="0" dirty="0"/>
              <a:t>3”</a:t>
            </a:r>
            <a:r>
              <a:rPr lang="en-US" sz="1200" i="0" baseline="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In the </a:t>
            </a:r>
            <a:r>
              <a:rPr lang="en-US" sz="1200" b="1" i="0" baseline="0" dirty="0"/>
              <a:t>Shape Width</a:t>
            </a:r>
            <a:r>
              <a:rPr lang="en-US" sz="1200" i="0" baseline="0" dirty="0"/>
              <a:t> box, enter </a:t>
            </a:r>
            <a:r>
              <a:rPr lang="en-US" sz="1200" b="1" i="0" baseline="0" dirty="0"/>
              <a:t>3”</a:t>
            </a:r>
            <a:r>
              <a:rPr lang="en-US" sz="1200" i="0" baseline="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i="0" baseline="0" dirty="0"/>
              <a:t> tab, in the bottom right corner of the </a:t>
            </a:r>
            <a:r>
              <a:rPr lang="en-US" sz="1200" b="1" i="0" baseline="0" dirty="0"/>
              <a:t>Drawing </a:t>
            </a:r>
            <a:r>
              <a:rPr lang="en-US" sz="1200" i="0" baseline="0" dirty="0"/>
              <a:t>group, click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 launcher.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Fill </a:t>
            </a:r>
            <a:r>
              <a:rPr lang="en-US" sz="1200" b="0" i="0" baseline="0" dirty="0"/>
              <a:t>in the left pane</a:t>
            </a:r>
            <a:r>
              <a:rPr lang="en-US" sz="1200" i="0" baseline="0" dirty="0"/>
              <a:t>, and then in the </a:t>
            </a:r>
            <a:r>
              <a:rPr lang="en-US" sz="1200" b="1" i="0" baseline="0" dirty="0"/>
              <a:t>Fill</a:t>
            </a:r>
            <a:r>
              <a:rPr lang="en-US" sz="1200" i="0" baseline="0" dirty="0"/>
              <a:t> pane, select </a:t>
            </a:r>
            <a:r>
              <a:rPr lang="en-US" sz="1200" b="1" dirty="0"/>
              <a:t>Picture or texture fill</a:t>
            </a:r>
            <a:r>
              <a:rPr lang="en-US" sz="1200" dirty="0"/>
              <a:t>.  Click the button next to </a:t>
            </a:r>
            <a:r>
              <a:rPr lang="en-US" sz="1200" b="1" dirty="0"/>
              <a:t>Texture</a:t>
            </a:r>
            <a:r>
              <a:rPr lang="en-US" sz="120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Oak</a:t>
            </a:r>
            <a:r>
              <a:rPr lang="en-US" sz="1200" baseline="0" dirty="0"/>
              <a:t> </a:t>
            </a:r>
            <a:r>
              <a:rPr lang="en-US" sz="1200" dirty="0"/>
              <a:t>(fifth row, third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Also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Line Color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Line Color</a:t>
            </a:r>
            <a:r>
              <a:rPr lang="en-US" sz="1200" b="0" i="0" baseline="0" dirty="0"/>
              <a:t> pane, then select </a:t>
            </a:r>
            <a:r>
              <a:rPr lang="en-US" sz="1200" b="1" i="0" baseline="0" dirty="0"/>
              <a:t>No line</a:t>
            </a:r>
            <a:r>
              <a:rPr lang="en-US" sz="1200" b="0" i="0" baseline="0" dirty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Also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dirty="0"/>
              <a:t>3-D Rotation </a:t>
            </a:r>
            <a:r>
              <a:rPr lang="en-US" sz="1200" b="0" dirty="0"/>
              <a:t>in the left pane,</a:t>
            </a:r>
            <a:r>
              <a:rPr lang="en-US" sz="1200" b="0" baseline="0" dirty="0"/>
              <a:t> and then in the </a:t>
            </a:r>
            <a:r>
              <a:rPr lang="en-US" sz="1200" b="1" baseline="0" dirty="0"/>
              <a:t>3-D Rotation</a:t>
            </a:r>
            <a:r>
              <a:rPr lang="en-US" sz="1200" b="0" baseline="0" dirty="0"/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/>
              <a:t>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Perspective</a:t>
            </a:r>
            <a:r>
              <a:rPr lang="en-US" sz="1200" b="0" baseline="0" dirty="0"/>
              <a:t> click </a:t>
            </a:r>
            <a:r>
              <a:rPr lang="en-US" sz="1200" b="1" dirty="0"/>
              <a:t>Perspective Left </a:t>
            </a:r>
            <a:r>
              <a:rPr lang="en-US" sz="1200" b="0" dirty="0"/>
              <a:t>(first row, second option from the left)</a:t>
            </a:r>
            <a:r>
              <a:rPr lang="en-US" sz="120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/>
              <a:t>In the </a:t>
            </a:r>
            <a:r>
              <a:rPr lang="en-US" sz="1200" b="1" dirty="0"/>
              <a:t>X</a:t>
            </a:r>
            <a:r>
              <a:rPr lang="en-US" sz="1200" dirty="0"/>
              <a:t> box, enter </a:t>
            </a:r>
            <a:r>
              <a:rPr lang="en-US" sz="1200" b="1" dirty="0"/>
              <a:t>40°</a:t>
            </a:r>
            <a:r>
              <a:rPr lang="en-US" sz="120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/>
              <a:t>In the </a:t>
            </a:r>
            <a:r>
              <a:rPr lang="en-US" sz="1200" b="1" dirty="0"/>
              <a:t>Y</a:t>
            </a:r>
            <a:r>
              <a:rPr lang="en-US" sz="1200" dirty="0"/>
              <a:t> box, enter </a:t>
            </a:r>
            <a:r>
              <a:rPr lang="en-US" sz="1200" b="1" dirty="0"/>
              <a:t>10°</a:t>
            </a:r>
            <a:r>
              <a:rPr lang="en-US" sz="1200" dirty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/>
              <a:t>In the </a:t>
            </a:r>
            <a:r>
              <a:rPr lang="en-US" sz="1200" b="1" dirty="0"/>
              <a:t>Perspective</a:t>
            </a:r>
            <a:r>
              <a:rPr lang="en-US" sz="1200" dirty="0"/>
              <a:t> box, enter </a:t>
            </a:r>
            <a:r>
              <a:rPr lang="en-US" sz="1200" b="1" dirty="0"/>
              <a:t>20°</a:t>
            </a:r>
            <a:r>
              <a:rPr lang="en-US" sz="1200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Also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dirty="0"/>
              <a:t>3-D Format </a:t>
            </a:r>
            <a:r>
              <a:rPr lang="en-US" sz="1200" b="0" dirty="0"/>
              <a:t> in the left pane, and</a:t>
            </a:r>
            <a:r>
              <a:rPr lang="en-US" sz="1200" b="0" baseline="0" dirty="0"/>
              <a:t> then in the </a:t>
            </a:r>
            <a:r>
              <a:rPr lang="en-US" sz="1200" b="1" baseline="0" dirty="0"/>
              <a:t>3-D Format</a:t>
            </a:r>
            <a:r>
              <a:rPr lang="en-US" sz="1200" b="0" baseline="0" dirty="0"/>
              <a:t> pane,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Under </a:t>
            </a:r>
            <a:r>
              <a:rPr lang="en-US" sz="1200" b="1" i="0" baseline="0" dirty="0"/>
              <a:t>Bevel</a:t>
            </a:r>
            <a:r>
              <a:rPr lang="en-US" sz="1200" i="0" baseline="0" dirty="0"/>
              <a:t>, click the button next to </a:t>
            </a:r>
            <a:r>
              <a:rPr lang="en-US" sz="1200" b="1" i="0" baseline="0" dirty="0"/>
              <a:t>Top</a:t>
            </a:r>
            <a:r>
              <a:rPr lang="en-US" sz="1200" i="0" baseline="0" dirty="0"/>
              <a:t>, and then under </a:t>
            </a:r>
            <a:r>
              <a:rPr lang="en-US" sz="1200" b="1" i="0" baseline="0" dirty="0"/>
              <a:t>Bevel</a:t>
            </a:r>
            <a:r>
              <a:rPr lang="en-US" sz="1200" i="0" baseline="0" dirty="0"/>
              <a:t> click </a:t>
            </a:r>
            <a:r>
              <a:rPr lang="en-US" sz="1200" b="1" i="0" baseline="0" dirty="0"/>
              <a:t>Circle</a:t>
            </a:r>
            <a:r>
              <a:rPr lang="en-US" sz="1200" i="0" baseline="0" dirty="0"/>
              <a:t> (first row, first option from the left). Click the button next to </a:t>
            </a:r>
            <a:r>
              <a:rPr lang="en-US" sz="1200" b="1" i="0" baseline="0" dirty="0"/>
              <a:t>Bottom</a:t>
            </a:r>
            <a:r>
              <a:rPr lang="en-US" sz="1200" i="0" baseline="0" dirty="0"/>
              <a:t>, and then under </a:t>
            </a:r>
            <a:r>
              <a:rPr lang="en-US" sz="1200" b="1" i="0" baseline="0" dirty="0"/>
              <a:t>Bevel</a:t>
            </a:r>
            <a:r>
              <a:rPr lang="en-US" sz="1200" i="0" baseline="0" dirty="0"/>
              <a:t> click </a:t>
            </a:r>
            <a:r>
              <a:rPr lang="en-US" sz="1200" b="1" i="0" baseline="0" dirty="0"/>
              <a:t>Circle</a:t>
            </a:r>
            <a:r>
              <a:rPr lang="en-US" sz="1200" i="0" baseline="0" dirty="0"/>
              <a:t> (first row, first option from the left). </a:t>
            </a: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Under </a:t>
            </a:r>
            <a:r>
              <a:rPr lang="en-US" sz="1200" b="1" i="0" baseline="0" dirty="0"/>
              <a:t>Depth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Depth</a:t>
            </a:r>
            <a:r>
              <a:rPr lang="en-US" sz="1200" b="0" i="0" baseline="0" dirty="0"/>
              <a:t> box, enter </a:t>
            </a:r>
            <a:r>
              <a:rPr lang="en-US" sz="1200" b="1" i="0" baseline="0" dirty="0"/>
              <a:t>200 pt</a:t>
            </a:r>
            <a:r>
              <a:rPr lang="en-US" sz="1200" b="0" i="0" baseline="0" dirty="0"/>
              <a:t>. </a:t>
            </a:r>
          </a:p>
          <a:p>
            <a:pPr marL="6858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Under </a:t>
            </a:r>
            <a:r>
              <a:rPr lang="en-US" sz="1200" b="1" i="0" baseline="0" dirty="0"/>
              <a:t>Surface</a:t>
            </a:r>
            <a:r>
              <a:rPr lang="en-US" sz="1200" b="0" i="0" baseline="0" dirty="0"/>
              <a:t>, click the button next to </a:t>
            </a:r>
            <a:r>
              <a:rPr lang="en-US" sz="1200" b="1" i="0" baseline="0" dirty="0"/>
              <a:t>Material</a:t>
            </a:r>
            <a:r>
              <a:rPr lang="en-US" sz="1200" b="0" i="0" baseline="0" dirty="0"/>
              <a:t>, and then under </a:t>
            </a:r>
            <a:r>
              <a:rPr lang="en-US" sz="1200" b="1" i="0" baseline="0" dirty="0"/>
              <a:t>Standard</a:t>
            </a:r>
            <a:r>
              <a:rPr lang="en-US" sz="1200" b="0" i="0" baseline="0" dirty="0"/>
              <a:t>, click </a:t>
            </a:r>
            <a:r>
              <a:rPr lang="en-US" sz="1200" b="1" i="0" baseline="0" dirty="0"/>
              <a:t>Warm Matte </a:t>
            </a:r>
            <a:r>
              <a:rPr lang="en-US" sz="1200" b="0" i="0" baseline="0" dirty="0"/>
              <a:t>(second option from the left). Click the button next to </a:t>
            </a:r>
            <a:r>
              <a:rPr lang="en-US" sz="1200" b="1" i="0" baseline="0" dirty="0"/>
              <a:t>Lighting</a:t>
            </a:r>
            <a:r>
              <a:rPr lang="en-US" sz="1200" b="0" i="0" baseline="0" dirty="0"/>
              <a:t>, and then under </a:t>
            </a:r>
            <a:r>
              <a:rPr lang="en-US" sz="1200" b="1" i="0" baseline="0" dirty="0"/>
              <a:t>Neutral</a:t>
            </a:r>
            <a:r>
              <a:rPr lang="en-US" sz="1200" b="0" i="0" baseline="0" dirty="0"/>
              <a:t>, click </a:t>
            </a:r>
            <a:r>
              <a:rPr lang="en-US" sz="1200" b="1" i="0" baseline="0" dirty="0"/>
              <a:t>Soft</a:t>
            </a:r>
            <a:r>
              <a:rPr lang="en-US" sz="1200" b="0" i="0" baseline="0" dirty="0"/>
              <a:t> (first row, third option from the left). In the </a:t>
            </a:r>
            <a:r>
              <a:rPr lang="en-US" sz="1200" b="1" i="0" baseline="0" dirty="0"/>
              <a:t>Angle</a:t>
            </a:r>
            <a:r>
              <a:rPr lang="en-US" sz="1200" b="0" i="0" baseline="0" dirty="0"/>
              <a:t> box, enter </a:t>
            </a:r>
            <a:r>
              <a:rPr lang="en-US" sz="1200" b="1" dirty="0"/>
              <a:t>270°</a:t>
            </a:r>
            <a:r>
              <a:rPr lang="en-US" sz="1200" dirty="0"/>
              <a:t>.</a:t>
            </a:r>
            <a:endParaRPr lang="en-US" sz="1200" b="0" baseline="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Also in the </a:t>
            </a:r>
            <a:r>
              <a:rPr lang="en-US" sz="1200" b="1" i="0" baseline="0" dirty="0"/>
              <a:t>Format Shape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Shadow</a:t>
            </a:r>
            <a:r>
              <a:rPr lang="en-US" sz="1200" i="0" baseline="0" dirty="0"/>
              <a:t> in the left pane, and then in the </a:t>
            </a:r>
            <a:r>
              <a:rPr lang="en-US" sz="1200" b="1" i="0" baseline="0" dirty="0"/>
              <a:t>Shadow</a:t>
            </a:r>
            <a:r>
              <a:rPr lang="en-US" sz="1200" i="0" baseline="0" dirty="0"/>
              <a:t> pane, click the button next to </a:t>
            </a:r>
            <a:r>
              <a:rPr lang="en-US" sz="1200" b="1" i="0" baseline="0" dirty="0"/>
              <a:t>Presets</a:t>
            </a:r>
            <a:r>
              <a:rPr lang="en-US" sz="1200" i="0" baseline="0" dirty="0"/>
              <a:t>, and then under </a:t>
            </a:r>
            <a:r>
              <a:rPr lang="en-US" sz="1200" b="1" i="0" baseline="0" dirty="0"/>
              <a:t>Perspective</a:t>
            </a:r>
            <a:r>
              <a:rPr lang="en-US" sz="1200" b="0" i="0" baseline="0" dirty="0"/>
              <a:t>,</a:t>
            </a:r>
            <a:r>
              <a:rPr lang="en-US" sz="1200" i="0" baseline="0" dirty="0"/>
              <a:t> click </a:t>
            </a:r>
            <a:r>
              <a:rPr lang="en-US" sz="1200" b="1" dirty="0"/>
              <a:t>Perspective Diagonal Upper Right </a:t>
            </a:r>
            <a:r>
              <a:rPr lang="en-US" sz="1200" dirty="0"/>
              <a:t>(first row, second option from the left). </a:t>
            </a:r>
            <a:endParaRPr lang="en-US" sz="1200" b="0" baseline="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baseline="0" dirty="0"/>
          </a:p>
          <a:p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To</a:t>
            </a:r>
            <a:r>
              <a:rPr lang="en-US" sz="1200" baseline="0" dirty="0"/>
              <a:t> reproduce the text effects on this slide, do the following:</a:t>
            </a:r>
            <a:endParaRPr lang="en-US" sz="1200" dirty="0"/>
          </a:p>
          <a:p>
            <a:pPr marL="228600" lvl="1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dirty="0"/>
              <a:t>On the slide, right-click the rounded rectangle</a:t>
            </a:r>
            <a:r>
              <a:rPr lang="en-US" sz="1200" baseline="0" dirty="0"/>
              <a:t>, click </a:t>
            </a:r>
            <a:r>
              <a:rPr lang="en-US" sz="1200" b="1" baseline="0" dirty="0"/>
              <a:t>Edit Text</a:t>
            </a:r>
            <a:r>
              <a:rPr lang="en-US" sz="1200" baseline="0" dirty="0"/>
              <a:t>, then enter text. 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Select the text. </a:t>
            </a:r>
            <a:r>
              <a:rPr lang="en-US" sz="1200" i="0" baseline="0" dirty="0"/>
              <a:t>O</a:t>
            </a:r>
            <a:r>
              <a:rPr lang="en-US" sz="1200" i="0" dirty="0"/>
              <a:t>n the </a:t>
            </a:r>
            <a:r>
              <a:rPr lang="en-US" sz="1200" b="1" i="0" dirty="0"/>
              <a:t>Home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Font</a:t>
            </a:r>
            <a:r>
              <a:rPr lang="en-US" sz="1200" i="0" baseline="0" dirty="0"/>
              <a:t> group, select </a:t>
            </a:r>
            <a:r>
              <a:rPr lang="en-US" sz="1200" b="1" dirty="0"/>
              <a:t>Arial Rounded MT Bold </a:t>
            </a:r>
            <a:r>
              <a:rPr lang="en-US" sz="1200" i="0" baseline="0" dirty="0"/>
              <a:t>from the </a:t>
            </a:r>
            <a:r>
              <a:rPr lang="en-US" sz="1200" b="1" i="0" baseline="0" dirty="0"/>
              <a:t>Font</a:t>
            </a:r>
            <a:r>
              <a:rPr lang="en-US" sz="1200" i="0" baseline="0" dirty="0"/>
              <a:t> list, and then select </a:t>
            </a:r>
            <a:r>
              <a:rPr lang="en-US" sz="1200" b="1" dirty="0"/>
              <a:t>36</a:t>
            </a:r>
            <a:r>
              <a:rPr lang="en-US" sz="1200" i="0" baseline="0" dirty="0"/>
              <a:t> from the </a:t>
            </a:r>
            <a:r>
              <a:rPr lang="en-US" sz="1200" b="1" i="0" baseline="0" dirty="0"/>
              <a:t>Font Size </a:t>
            </a:r>
            <a:r>
              <a:rPr lang="en-US" sz="1200" i="0" baseline="0" dirty="0"/>
              <a:t>list.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On the </a:t>
            </a:r>
            <a:r>
              <a:rPr lang="en-US" sz="1200" b="1" i="0" baseline="0" dirty="0"/>
              <a:t>Home</a:t>
            </a:r>
            <a:r>
              <a:rPr lang="en-US" sz="1200" i="0" baseline="0" dirty="0"/>
              <a:t> tab, in the </a:t>
            </a:r>
            <a:r>
              <a:rPr lang="en-US" sz="1200" b="1" i="0" baseline="0" dirty="0"/>
              <a:t>Paragraph</a:t>
            </a:r>
            <a:r>
              <a:rPr lang="en-US" sz="1200" i="0" baseline="0" dirty="0"/>
              <a:t> group, </a:t>
            </a:r>
            <a:r>
              <a:rPr lang="en-US" sz="1200" dirty="0"/>
              <a:t>click </a:t>
            </a:r>
            <a:r>
              <a:rPr lang="en-US" sz="1200" b="1" dirty="0"/>
              <a:t>Center </a:t>
            </a:r>
            <a:r>
              <a:rPr lang="en-US" sz="1200" baseline="0" dirty="0"/>
              <a:t>to center the text within the rectangle</a:t>
            </a:r>
            <a:r>
              <a:rPr lang="en-US" sz="1200" i="0" baseline="0" dirty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/>
              <a:t>Under </a:t>
            </a:r>
            <a:r>
              <a:rPr lang="en-US" sz="1200" b="1" i="0" baseline="0" dirty="0"/>
              <a:t>Drawing Tools</a:t>
            </a:r>
            <a:r>
              <a:rPr lang="en-US" sz="1200" i="0" baseline="0" dirty="0"/>
              <a:t>, on the </a:t>
            </a:r>
            <a:r>
              <a:rPr lang="en-US" sz="1200" b="1" i="0" baseline="0" dirty="0"/>
              <a:t>Format</a:t>
            </a:r>
            <a:r>
              <a:rPr lang="en-US" sz="1200" i="0" baseline="0" dirty="0"/>
              <a:t> tab, in the bottom right corner of the </a:t>
            </a:r>
            <a:r>
              <a:rPr lang="en-US" sz="1200" b="1" i="0" baseline="0" dirty="0"/>
              <a:t>WordArt Styles</a:t>
            </a:r>
            <a:r>
              <a:rPr lang="en-US" sz="1200" i="0" baseline="0" dirty="0"/>
              <a:t> group, click the </a:t>
            </a:r>
            <a:r>
              <a:rPr lang="en-US" sz="1200" b="1" i="0" baseline="0" dirty="0"/>
              <a:t>Format Text Effects </a:t>
            </a:r>
            <a:r>
              <a:rPr lang="en-US" sz="1200" i="0" baseline="0" dirty="0"/>
              <a:t>dialog box launcher. In the </a:t>
            </a:r>
            <a:r>
              <a:rPr lang="en-US" sz="1200" b="1" i="0" baseline="0" dirty="0"/>
              <a:t>Format Text Effects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Text Fill </a:t>
            </a:r>
            <a:r>
              <a:rPr lang="en-US" sz="1200" i="0" baseline="0" dirty="0"/>
              <a:t>in the left pane, and then in the </a:t>
            </a:r>
            <a:r>
              <a:rPr lang="en-US" sz="1200" b="1" i="0" baseline="0" dirty="0"/>
              <a:t>Text Fill</a:t>
            </a:r>
            <a:r>
              <a:rPr lang="en-US" sz="1200" i="0" baseline="0" dirty="0"/>
              <a:t> pane,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Select </a:t>
            </a:r>
            <a:r>
              <a:rPr lang="en-US" sz="1200" b="1" i="0" baseline="0" dirty="0"/>
              <a:t>Solid fill</a:t>
            </a:r>
            <a:r>
              <a:rPr lang="en-US" sz="1200" i="0" baseline="0" dirty="0"/>
              <a:t>. 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/>
              <a:t>Click the button next to </a:t>
            </a:r>
            <a:r>
              <a:rPr lang="en-US" sz="1200" b="1" i="0" baseline="0" dirty="0"/>
              <a:t>Color</a:t>
            </a:r>
            <a:r>
              <a:rPr lang="en-US" sz="1200" i="0" baseline="0" dirty="0"/>
              <a:t>, click </a:t>
            </a:r>
            <a:r>
              <a:rPr lang="en-US" sz="1200" b="1" i="0" baseline="0" dirty="0"/>
              <a:t>More Colors</a:t>
            </a:r>
            <a:r>
              <a:rPr lang="en-US" sz="1200" i="0" baseline="0" dirty="0"/>
              <a:t>, </a:t>
            </a:r>
            <a:r>
              <a:rPr lang="en-US" sz="1200" dirty="0"/>
              <a:t>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130</a:t>
            </a:r>
            <a:r>
              <a:rPr lang="en-US" sz="1200" dirty="0"/>
              <a:t>, Green: </a:t>
            </a:r>
            <a:r>
              <a:rPr lang="en-US" sz="1200" b="1" dirty="0"/>
              <a:t>101</a:t>
            </a:r>
            <a:r>
              <a:rPr lang="en-US" sz="1200" dirty="0"/>
              <a:t>, and Blue: </a:t>
            </a:r>
            <a:r>
              <a:rPr lang="en-US" sz="1200" b="1" dirty="0"/>
              <a:t>58</a:t>
            </a:r>
            <a:r>
              <a:rPr lang="en-US" sz="1200" dirty="0"/>
              <a:t>.</a:t>
            </a:r>
            <a:endParaRPr lang="en-US" sz="1200" i="0" baseline="0" dirty="0"/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Also </a:t>
            </a:r>
            <a:r>
              <a:rPr lang="en-US" sz="1200" i="0" baseline="0" dirty="0"/>
              <a:t>in the </a:t>
            </a:r>
            <a:r>
              <a:rPr lang="en-US" sz="1200" b="1" i="0" baseline="0" dirty="0"/>
              <a:t>Format Text Effects </a:t>
            </a:r>
            <a:r>
              <a:rPr lang="en-US" sz="1200" i="0" baseline="0" dirty="0"/>
              <a:t>dialog box, click </a:t>
            </a:r>
            <a:r>
              <a:rPr lang="en-US" sz="1200" b="1" i="0" baseline="0" dirty="0"/>
              <a:t>Shadow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Shadow</a:t>
            </a:r>
            <a:r>
              <a:rPr lang="en-US" sz="1200" b="0" i="0" baseline="0" dirty="0"/>
              <a:t> pane,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Click the button next to </a:t>
            </a:r>
            <a:r>
              <a:rPr lang="en-US" sz="1200" b="1" i="0" baseline="0" dirty="0"/>
              <a:t>Presets</a:t>
            </a:r>
            <a:r>
              <a:rPr lang="en-US" sz="1200" b="0" i="0" baseline="0" dirty="0"/>
              <a:t>, and then under </a:t>
            </a:r>
            <a:r>
              <a:rPr lang="en-US" sz="1200" b="1" i="0" baseline="0" dirty="0"/>
              <a:t>Inner</a:t>
            </a:r>
            <a:r>
              <a:rPr lang="en-US" sz="1200" b="0" i="0" baseline="0" dirty="0"/>
              <a:t> click </a:t>
            </a:r>
            <a:r>
              <a:rPr lang="en-US" sz="1200" b="1" dirty="0"/>
              <a:t>Inside Diagonal Top Left</a:t>
            </a:r>
            <a:r>
              <a:rPr lang="en-US" sz="1200" dirty="0"/>
              <a:t> (first row, first option from the left).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In the </a:t>
            </a:r>
            <a:r>
              <a:rPr lang="en-US" sz="1200" b="1" i="0" baseline="0" dirty="0"/>
              <a:t>Transparency </a:t>
            </a:r>
            <a:r>
              <a:rPr lang="en-US" sz="1200" b="0" i="0" baseline="0" dirty="0"/>
              <a:t>box, enter </a:t>
            </a:r>
            <a:r>
              <a:rPr lang="en-US" sz="1200" b="1" i="0" baseline="0" dirty="0"/>
              <a:t>25%</a:t>
            </a:r>
            <a:r>
              <a:rPr lang="en-US" sz="1200" b="0" i="0" baseline="0" dirty="0"/>
              <a:t>.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baseline="0" dirty="0"/>
              <a:t>In the </a:t>
            </a:r>
            <a:r>
              <a:rPr lang="en-US" sz="1200" b="1" i="0" baseline="0" dirty="0"/>
              <a:t>Distance</a:t>
            </a:r>
            <a:r>
              <a:rPr lang="en-US" sz="1200" b="0" i="0" baseline="0" dirty="0"/>
              <a:t> box, enter </a:t>
            </a:r>
            <a:r>
              <a:rPr lang="en-US" sz="1200" b="1" i="0" baseline="0" dirty="0"/>
              <a:t>5 pt</a:t>
            </a:r>
            <a:r>
              <a:rPr lang="en-US" sz="1200" b="0" i="0" baseline="0" dirty="0"/>
              <a:t>. 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1" i="0" baseline="0" dirty="0"/>
          </a:p>
          <a:p>
            <a:endParaRPr lang="en-US" sz="1200" dirty="0"/>
          </a:p>
          <a:p>
            <a:r>
              <a:rPr lang="en-US" sz="1200" dirty="0"/>
              <a:t>To</a:t>
            </a:r>
            <a:r>
              <a:rPr lang="en-US" sz="1200" baseline="0" dirty="0"/>
              <a:t> reproduce the background on this slide, do the following:</a:t>
            </a:r>
            <a:endParaRPr lang="en-US" sz="1200" dirty="0"/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 click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Direction</a:t>
            </a:r>
            <a:r>
              <a:rPr lang="en-US" sz="1200" dirty="0"/>
              <a:t>, and then</a:t>
            </a:r>
            <a:r>
              <a:rPr lang="en-US" sz="1200" baseline="0" dirty="0"/>
              <a:t> click</a:t>
            </a:r>
            <a:r>
              <a:rPr lang="en-US" sz="1200" dirty="0"/>
              <a:t>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four stops appear in the slider.</a:t>
            </a:r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/>
              <a:t>Also under </a:t>
            </a:r>
            <a:r>
              <a:rPr lang="en-US" sz="1200" b="1" dirty="0"/>
              <a:t>Gradient stops</a:t>
            </a:r>
            <a:r>
              <a:rPr lang="en-US" sz="1200" dirty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/>
              <a:t>Select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dirty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/>
              <a:t>In</a:t>
            </a:r>
            <a:r>
              <a:rPr lang="en-US" sz="1200" dirty="0"/>
              <a:t> the </a:t>
            </a:r>
            <a:r>
              <a:rPr lang="en-US" sz="1200" b="1" dirty="0"/>
              <a:t>Position </a:t>
            </a:r>
            <a:r>
              <a:rPr lang="en-US" sz="1200" dirty="0"/>
              <a:t>box, enter</a:t>
            </a:r>
            <a:r>
              <a:rPr lang="en-US" sz="1200" baseline="0" dirty="0"/>
              <a:t> </a:t>
            </a:r>
            <a:r>
              <a:rPr lang="en-US" sz="1200" b="1" baseline="0" dirty="0"/>
              <a:t>0</a:t>
            </a:r>
            <a:r>
              <a:rPr lang="en-US" sz="1200" b="1" dirty="0"/>
              <a:t>%</a:t>
            </a:r>
            <a:r>
              <a:rPr lang="en-US" sz="1200" dirty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196</a:t>
            </a:r>
            <a:r>
              <a:rPr lang="en-US" sz="1200" dirty="0"/>
              <a:t>, Green: </a:t>
            </a:r>
            <a:r>
              <a:rPr lang="en-US" sz="1200" b="1" dirty="0"/>
              <a:t>178</a:t>
            </a:r>
            <a:r>
              <a:rPr lang="en-US" sz="1200" dirty="0"/>
              <a:t>, and Blue: </a:t>
            </a:r>
            <a:r>
              <a:rPr lang="en-US" sz="1200" b="1" dirty="0"/>
              <a:t>152</a:t>
            </a:r>
            <a:r>
              <a:rPr lang="en-US" sz="1200" b="0" dirty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/>
              <a:t>Select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dirty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/>
              <a:t>In</a:t>
            </a:r>
            <a:r>
              <a:rPr lang="en-US" sz="1200" dirty="0"/>
              <a:t> the </a:t>
            </a:r>
            <a:r>
              <a:rPr lang="en-US" sz="1200" b="1" dirty="0"/>
              <a:t>Position </a:t>
            </a:r>
            <a:r>
              <a:rPr lang="en-US" sz="1200" dirty="0"/>
              <a:t>box, enter</a:t>
            </a:r>
            <a:r>
              <a:rPr lang="en-US" sz="1200" baseline="0" dirty="0"/>
              <a:t> </a:t>
            </a:r>
            <a:r>
              <a:rPr lang="en-US" sz="1200" b="1" baseline="0" dirty="0"/>
              <a:t>45</a:t>
            </a:r>
            <a:r>
              <a:rPr lang="en-US" sz="1200" b="1" dirty="0"/>
              <a:t>%</a:t>
            </a:r>
            <a:r>
              <a:rPr lang="en-US" sz="1200" dirty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and then </a:t>
            </a:r>
            <a:r>
              <a:rPr lang="en-US" sz="1200" i="0" baseline="0" dirty="0"/>
              <a:t>under </a:t>
            </a:r>
            <a:r>
              <a:rPr lang="en-US" sz="1200" b="1" i="0" baseline="0" dirty="0"/>
              <a:t>Theme Colors</a:t>
            </a:r>
            <a:r>
              <a:rPr lang="en-US" sz="1200" i="0" baseline="0" dirty="0"/>
              <a:t> </a:t>
            </a:r>
            <a:r>
              <a:rPr lang="en-US" sz="1200" dirty="0"/>
              <a:t>click </a:t>
            </a:r>
            <a:r>
              <a:rPr lang="en-US" sz="1200" b="1" dirty="0"/>
              <a:t>Tan, Background 2,</a:t>
            </a:r>
            <a:r>
              <a:rPr lang="en-US" sz="1200" b="1" baseline="0" dirty="0"/>
              <a:t> Darker 90% </a:t>
            </a:r>
            <a:r>
              <a:rPr lang="en-US" sz="1200" b="0" dirty="0"/>
              <a:t>(sixth row, third option from the left</a:t>
            </a:r>
            <a:r>
              <a:rPr lang="en-US" sz="1200" b="0" baseline="0" dirty="0"/>
              <a:t>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/>
              <a:t>Select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dirty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/>
              <a:t>In</a:t>
            </a:r>
            <a:r>
              <a:rPr lang="en-US" sz="1200" dirty="0"/>
              <a:t> the </a:t>
            </a:r>
            <a:r>
              <a:rPr lang="en-US" sz="1200" b="1" dirty="0"/>
              <a:t>Position </a:t>
            </a:r>
            <a:r>
              <a:rPr lang="en-US" sz="1200" dirty="0"/>
              <a:t>box, enter</a:t>
            </a:r>
            <a:r>
              <a:rPr lang="en-US" sz="1200" baseline="0" dirty="0"/>
              <a:t> </a:t>
            </a:r>
            <a:r>
              <a:rPr lang="en-US" sz="1200" b="1" baseline="0" dirty="0"/>
              <a:t>72</a:t>
            </a:r>
            <a:r>
              <a:rPr lang="en-US" sz="1200" b="1" dirty="0"/>
              <a:t>%</a:t>
            </a:r>
            <a:r>
              <a:rPr lang="en-US" sz="1200" dirty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66</a:t>
            </a:r>
            <a:r>
              <a:rPr lang="en-US" sz="1200" dirty="0"/>
              <a:t>, Green: </a:t>
            </a:r>
            <a:r>
              <a:rPr lang="en-US" sz="1200" b="1" dirty="0"/>
              <a:t>62</a:t>
            </a:r>
            <a:r>
              <a:rPr lang="en-US" sz="1200" dirty="0"/>
              <a:t>, and Blue: </a:t>
            </a:r>
            <a:r>
              <a:rPr lang="en-US" sz="1200" b="1" dirty="0"/>
              <a:t>50</a:t>
            </a:r>
            <a:r>
              <a:rPr lang="en-US" sz="1200" b="0" dirty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sz="1200" dirty="0"/>
              <a:t>Select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fourth stop in the slider</a:t>
            </a:r>
            <a:r>
              <a:rPr lang="en-US" sz="1200" dirty="0"/>
              <a:t>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dirty="0"/>
              <a:t>In</a:t>
            </a:r>
            <a:r>
              <a:rPr lang="en-US" sz="1200" dirty="0"/>
              <a:t> the </a:t>
            </a:r>
            <a:r>
              <a:rPr lang="en-US" sz="1200" b="1" dirty="0"/>
              <a:t>Position </a:t>
            </a:r>
            <a:r>
              <a:rPr lang="en-US" sz="1200" dirty="0"/>
              <a:t>box, enter</a:t>
            </a:r>
            <a:r>
              <a:rPr lang="en-US" sz="1200" baseline="0" dirty="0"/>
              <a:t> </a:t>
            </a:r>
            <a:r>
              <a:rPr lang="en-US" sz="1200" b="1" baseline="0" dirty="0"/>
              <a:t>100</a:t>
            </a:r>
            <a:r>
              <a:rPr lang="en-US" sz="1200" b="1" dirty="0"/>
              <a:t>%</a:t>
            </a:r>
            <a:r>
              <a:rPr lang="en-US" sz="1200" dirty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/>
              <a:t>Click the button next to </a:t>
            </a:r>
            <a:r>
              <a:rPr lang="en-US" sz="1200" b="1" dirty="0"/>
              <a:t>Color</a:t>
            </a:r>
            <a:r>
              <a:rPr lang="en-US" sz="1200" dirty="0"/>
              <a:t>, click </a:t>
            </a:r>
            <a:r>
              <a:rPr lang="en-US" sz="1200" b="1" dirty="0"/>
              <a:t>More Colors</a:t>
            </a:r>
            <a:r>
              <a:rPr lang="en-US" sz="1200" dirty="0"/>
              <a:t>, and then in the </a:t>
            </a:r>
            <a:r>
              <a:rPr lang="en-US" sz="1200" b="1" dirty="0"/>
              <a:t>Colors</a:t>
            </a:r>
            <a:r>
              <a:rPr lang="en-US" sz="1200" dirty="0"/>
              <a:t> dialog box, on the </a:t>
            </a:r>
            <a:r>
              <a:rPr lang="en-US" sz="1200" b="1" dirty="0"/>
              <a:t>Custom</a:t>
            </a:r>
            <a:r>
              <a:rPr lang="en-US" sz="1200" dirty="0"/>
              <a:t> tab, enter values for Red: </a:t>
            </a:r>
            <a:r>
              <a:rPr lang="en-US" sz="1200" b="1" dirty="0"/>
              <a:t>149</a:t>
            </a:r>
            <a:r>
              <a:rPr lang="en-US" sz="1200" dirty="0"/>
              <a:t>, Green: </a:t>
            </a:r>
            <a:r>
              <a:rPr lang="en-US" sz="1200" b="1" dirty="0"/>
              <a:t>128</a:t>
            </a:r>
            <a:r>
              <a:rPr lang="en-US" sz="1200" dirty="0"/>
              <a:t>, and Blue: </a:t>
            </a:r>
            <a:r>
              <a:rPr lang="en-US" sz="1200" b="1" dirty="0"/>
              <a:t>107</a:t>
            </a:r>
            <a:r>
              <a:rPr lang="en-US" sz="1200" b="0" dirty="0"/>
              <a:t>.</a:t>
            </a:r>
            <a:endParaRPr lang="en-US" sz="1400" b="0" baseline="0" dirty="0"/>
          </a:p>
          <a:p>
            <a:pPr marL="1143000" lvl="2" indent="-228600">
              <a:buFont typeface="Arial" pitchFamily="34" charset="0"/>
              <a:buNone/>
              <a:defRPr/>
            </a:pPr>
            <a:endParaRPr lang="en-US" sz="1200" b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220788" y="460375"/>
            <a:ext cx="1770062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8FC9-7A07-4157-B5BF-99A3149CF3A3}" type="datetime1">
              <a:rPr lang="en-US" smtClean="0"/>
              <a:t>11/24/2020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199" y="1932405"/>
            <a:ext cx="6766153" cy="203646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7199" y="1862294"/>
            <a:ext cx="6766153" cy="16077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7199" y="3968865"/>
            <a:ext cx="6766153" cy="1473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2552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6531-858B-4978-8CEB-999CE9A9B6C0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4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39D4-06D5-4DF6-8807-32FEEF4939A9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3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3E0B-B6A1-4C9E-884D-73095D707958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230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4F0DB-3A7F-4CB6-95A3-8988F23D552E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52060" y="3169107"/>
            <a:ext cx="6760136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51860" y="3121967"/>
            <a:ext cx="6760336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1230" y="3291840"/>
            <a:ext cx="6760966" cy="6096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11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8886-7296-4E98-8400-24437387206A}" type="datetime1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554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530A-AC22-48C1-B303-2150B54F9334}" type="datetime1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8167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1D9F-3EEF-4649-AA5A-43323E7BE7D3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2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39A4A-BE3D-428B-8BF0-9EC02F51F639}" type="datetime1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9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6BC2-D889-4E1E-986D-9A1EEA09957A}" type="datetime1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583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4E04-E9B2-44B6-B30F-7F3EED71F1D9}" type="datetime1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/>
          <a:p>
            <a:r>
              <a:rPr lang="en-US"/>
              <a:t>Jennifer Byrne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51230" y="6244740"/>
            <a:ext cx="6755130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51382" y="6200633"/>
            <a:ext cx="6754979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51383" y="6364299"/>
            <a:ext cx="6754978" cy="650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4249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1524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5829300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55941BB-D7C2-4889-BE6A-7D3174070E30}" type="datetime1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Jennifer Byrne 2020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972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6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alnutwoods.net/Merchant2/merchant.mvc?Screen=PROD&amp;Store_Code=NW&amp;Product_Code=21-15&amp;Category_Code=BWBV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1524000"/>
            <a:ext cx="4343400" cy="40386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1200000">
              <a:rot lat="600000" lon="2400000" rev="0"/>
            </a:camera>
            <a:lightRig rig="soft" dir="t">
              <a:rot lat="0" lon="0" rev="16200000"/>
            </a:lightRig>
          </a:scene3d>
          <a:sp3d extrusionH="2540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2653A"/>
                </a:solidFill>
                <a:effectLst>
                  <a:innerShdw blurRad="63500" dist="88900" dir="13500000">
                    <a:prstClr val="black">
                      <a:alpha val="75000"/>
                    </a:prstClr>
                  </a:inn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Veneer Patterns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5791200"/>
            <a:ext cx="5829300" cy="2819400"/>
          </a:xfrm>
        </p:spPr>
        <p:txBody>
          <a:bodyPr/>
          <a:lstStyle/>
          <a:p>
            <a:pPr>
              <a:buNone/>
            </a:pPr>
            <a:r>
              <a:rPr lang="en-IE" dirty="0"/>
              <a:t>Beautiful patterns can be achieved by cutting veneers with different grain directions or grain patterns or mixing colours and species of wood.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Jennifer Byrne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5041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6048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sz="3200"/>
              <a:t>Veneer Patterns</a:t>
            </a:r>
            <a:r>
              <a:rPr lang="en-IE" sz="4000"/>
              <a:t> </a:t>
            </a:r>
            <a:endParaRPr lang="en-GB" sz="400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J. Byrne 2009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03539-D62B-449F-8E7B-E370A4301F2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38" y="3708400"/>
            <a:ext cx="16557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5400" y="3708400"/>
            <a:ext cx="1689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187450"/>
            <a:ext cx="16033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" y="6372225"/>
            <a:ext cx="17160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2238" y="6372225"/>
            <a:ext cx="16240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6372225"/>
            <a:ext cx="1644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815975" y="2790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333375" y="2916238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1 Book matched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2512938" y="2916238"/>
            <a:ext cx="170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2 Running</a:t>
            </a: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4221163" y="2916238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3 Diamond Quartered</a:t>
            </a:r>
          </a:p>
        </p:txBody>
      </p:sp>
      <p:sp>
        <p:nvSpPr>
          <p:cNvPr id="10253" name="Text Box 16"/>
          <p:cNvSpPr txBox="1">
            <a:spLocks noChangeArrowheads="1"/>
          </p:cNvSpPr>
          <p:nvPr/>
        </p:nvSpPr>
        <p:spPr bwMode="auto">
          <a:xfrm>
            <a:off x="476250" y="5651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0254" name="Text Box 17"/>
          <p:cNvSpPr txBox="1">
            <a:spLocks noChangeArrowheads="1"/>
          </p:cNvSpPr>
          <p:nvPr/>
        </p:nvSpPr>
        <p:spPr bwMode="auto">
          <a:xfrm>
            <a:off x="260350" y="5651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4 Ramdom</a:t>
            </a:r>
          </a:p>
        </p:txBody>
      </p:sp>
      <p:sp>
        <p:nvSpPr>
          <p:cNvPr id="10255" name="Text Box 18"/>
          <p:cNvSpPr txBox="1">
            <a:spLocks noChangeArrowheads="1"/>
          </p:cNvSpPr>
          <p:nvPr/>
        </p:nvSpPr>
        <p:spPr bwMode="auto">
          <a:xfrm>
            <a:off x="2546970" y="565150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5 Butt matched</a:t>
            </a:r>
          </a:p>
        </p:txBody>
      </p:sp>
      <p:sp>
        <p:nvSpPr>
          <p:cNvPr id="10256" name="Text Box 19"/>
          <p:cNvSpPr txBox="1">
            <a:spLocks noChangeArrowheads="1"/>
          </p:cNvSpPr>
          <p:nvPr/>
        </p:nvSpPr>
        <p:spPr bwMode="auto">
          <a:xfrm>
            <a:off x="4652963" y="5651500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6 Herringbone</a:t>
            </a:r>
          </a:p>
        </p:txBody>
      </p:sp>
      <p:sp>
        <p:nvSpPr>
          <p:cNvPr id="10257" name="Text Box 20"/>
          <p:cNvSpPr txBox="1">
            <a:spLocks noChangeArrowheads="1"/>
          </p:cNvSpPr>
          <p:nvPr/>
        </p:nvSpPr>
        <p:spPr bwMode="auto">
          <a:xfrm>
            <a:off x="260350" y="8388350"/>
            <a:ext cx="126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7 Inverted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  diamond</a:t>
            </a:r>
          </a:p>
        </p:txBody>
      </p:sp>
      <p:sp>
        <p:nvSpPr>
          <p:cNvPr id="10258" name="Text Box 21"/>
          <p:cNvSpPr txBox="1">
            <a:spLocks noChangeArrowheads="1"/>
          </p:cNvSpPr>
          <p:nvPr/>
        </p:nvSpPr>
        <p:spPr bwMode="auto">
          <a:xfrm>
            <a:off x="2492375" y="8388350"/>
            <a:ext cx="163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8 Inverted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   Herringbone</a:t>
            </a:r>
          </a:p>
        </p:txBody>
      </p:sp>
      <p:sp>
        <p:nvSpPr>
          <p:cNvPr id="10259" name="Text Box 22"/>
          <p:cNvSpPr txBox="1">
            <a:spLocks noChangeArrowheads="1"/>
          </p:cNvSpPr>
          <p:nvPr/>
        </p:nvSpPr>
        <p:spPr bwMode="auto">
          <a:xfrm>
            <a:off x="4581525" y="838835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9 Quartered</a:t>
            </a:r>
          </a:p>
        </p:txBody>
      </p:sp>
      <p:pic>
        <p:nvPicPr>
          <p:cNvPr id="10260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0938" y="1187450"/>
            <a:ext cx="18716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81525" y="3708400"/>
            <a:ext cx="17272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6250" y="1187450"/>
            <a:ext cx="15843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604837"/>
          </a:xfrm>
        </p:spPr>
        <p:txBody>
          <a:bodyPr/>
          <a:lstStyle/>
          <a:p>
            <a:r>
              <a:rPr lang="en-GB" sz="2800"/>
              <a:t>Veneering Patterns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116013"/>
            <a:ext cx="6172200" cy="7704137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sz="2400" dirty="0"/>
          </a:p>
          <a:p>
            <a:endParaRPr lang="en-GB" sz="2000" dirty="0"/>
          </a:p>
          <a:p>
            <a:endParaRPr lang="en-GB" sz="2000" dirty="0"/>
          </a:p>
          <a:p>
            <a:pPr>
              <a:buNone/>
            </a:pPr>
            <a:r>
              <a:rPr lang="en-GB" sz="2000" dirty="0"/>
              <a:t>	Herringbone     Diamond                Reverse      		                                   Diamond </a:t>
            </a:r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r>
              <a:rPr lang="en-GB" sz="2000" dirty="0"/>
              <a:t>        Burr                                Random                </a:t>
            </a:r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r>
              <a:rPr lang="en-GB" sz="2400"/>
              <a:t>   </a:t>
            </a:r>
            <a:r>
              <a:rPr lang="en-GB" sz="2000"/>
              <a:t>Inverted                Running           Book matched          Slip </a:t>
            </a:r>
            <a:r>
              <a:rPr lang="en-GB" sz="2000" dirty="0"/>
              <a:t>matched</a:t>
            </a:r>
          </a:p>
        </p:txBody>
      </p:sp>
      <p:pic>
        <p:nvPicPr>
          <p:cNvPr id="5124" name="Picture 4" descr="vm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75" y="1116013"/>
            <a:ext cx="12811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diamo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6838" y="1116013"/>
            <a:ext cx="12795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revdi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963" y="1116013"/>
            <a:ext cx="12795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DSCN0126lwbth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175" y="3492500"/>
            <a:ext cx="1871663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rand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3463" y="3563938"/>
            <a:ext cx="17430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revsmt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5175" y="5724525"/>
            <a:ext cx="1384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slipmtc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65400" y="5724525"/>
            <a:ext cx="14049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bookmtc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37063" y="5724525"/>
            <a:ext cx="1387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J.Byrne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CE0-0669-41FB-8846-F546C5051D4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250825"/>
            <a:ext cx="6172200" cy="865188"/>
          </a:xfrm>
        </p:spPr>
        <p:txBody>
          <a:bodyPr/>
          <a:lstStyle/>
          <a:p>
            <a:pPr eaLnBrk="1" hangingPunct="1"/>
            <a:r>
              <a:rPr lang="en-GB" sz="3200"/>
              <a:t>Parquetry 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J. Byrne 2009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03539-D62B-449F-8E7B-E370A4301F2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900" y="6300788"/>
            <a:ext cx="288131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3851275"/>
            <a:ext cx="26924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4900" y="3851275"/>
            <a:ext cx="290988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275" y="6300788"/>
            <a:ext cx="269557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3463" y="1187450"/>
            <a:ext cx="2735262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600075" y="3295650"/>
            <a:ext cx="177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Chequer board </a:t>
            </a:r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3624263" y="3224213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Lozenge pattern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549275" y="565150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Diamond Tile pattern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4107" name="Text Box 14"/>
          <p:cNvSpPr txBox="1">
            <a:spLocks noChangeArrowheads="1"/>
          </p:cNvSpPr>
          <p:nvPr/>
        </p:nvSpPr>
        <p:spPr bwMode="auto">
          <a:xfrm>
            <a:off x="3716338" y="5651500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Diamond pattern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4108" name="Text Box 15"/>
          <p:cNvSpPr txBox="1">
            <a:spLocks noChangeArrowheads="1"/>
          </p:cNvSpPr>
          <p:nvPr/>
        </p:nvSpPr>
        <p:spPr bwMode="auto">
          <a:xfrm>
            <a:off x="744538" y="8335963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Circle pattern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4109" name="Text Box 16"/>
          <p:cNvSpPr txBox="1">
            <a:spLocks noChangeArrowheads="1"/>
          </p:cNvSpPr>
          <p:nvPr/>
        </p:nvSpPr>
        <p:spPr bwMode="auto">
          <a:xfrm>
            <a:off x="3644900" y="8388350"/>
            <a:ext cx="267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Quarter diamond pattern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pic>
        <p:nvPicPr>
          <p:cNvPr id="411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267" y="1258888"/>
            <a:ext cx="2879725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749300"/>
          </a:xfrm>
        </p:spPr>
        <p:txBody>
          <a:bodyPr/>
          <a:lstStyle/>
          <a:p>
            <a:pPr eaLnBrk="1" hangingPunct="1"/>
            <a:r>
              <a:rPr lang="en-GB" sz="3200"/>
              <a:t>Types of Veneer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J. Byrne 2009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03539-D62B-449F-8E7B-E370A4301F2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263" y="1403350"/>
            <a:ext cx="2309812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232" y="1403350"/>
            <a:ext cx="19446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150" y="3708400"/>
            <a:ext cx="208915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3575" y="3635375"/>
            <a:ext cx="14239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944" y="6516688"/>
            <a:ext cx="2159000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9725" y="6443663"/>
            <a:ext cx="180022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2420938" y="2987675"/>
            <a:ext cx="179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Butt Veneer</a:t>
            </a:r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2492375" y="5651500"/>
            <a:ext cx="181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Curl Veneer</a:t>
            </a:r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2492375" y="8243888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Burr Veneer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820737"/>
          </a:xfrm>
        </p:spPr>
        <p:txBody>
          <a:bodyPr/>
          <a:lstStyle/>
          <a:p>
            <a:r>
              <a:rPr lang="en-GB" sz="3600"/>
              <a:t>Burrs / Burls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403350"/>
            <a:ext cx="6172200" cy="6764338"/>
          </a:xfrm>
        </p:spPr>
        <p:txBody>
          <a:bodyPr/>
          <a:lstStyle/>
          <a:p>
            <a:r>
              <a:rPr lang="en-GB" sz="2400" dirty="0"/>
              <a:t>Burrs are growths on 				   the sides of trees.                                                  Veneers are obtained                                                            by slicing through  			            them.</a:t>
            </a:r>
          </a:p>
        </p:txBody>
      </p:sp>
      <p:pic>
        <p:nvPicPr>
          <p:cNvPr id="11268" name="Picture 4" descr="DSCN12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006" y="1403350"/>
            <a:ext cx="3205516" cy="20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toyota-solara-2001-mustard-birds-eye-ma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74306"/>
            <a:ext cx="242093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burr-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2891" y="3965069"/>
            <a:ext cx="25209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chad-taylor-birds-eye-mapl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619" y="5867400"/>
            <a:ext cx="27813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jewellery_mahah_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083" y="5994842"/>
            <a:ext cx="251936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J.Byrne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CE0-0669-41FB-8846-F546C5051D4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965200"/>
          </a:xfrm>
        </p:spPr>
        <p:txBody>
          <a:bodyPr/>
          <a:lstStyle/>
          <a:p>
            <a:pPr eaLnBrk="1" hangingPunct="1"/>
            <a:r>
              <a:rPr lang="en-GB" sz="3200"/>
              <a:t>Types of Veneer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J. Byrne 2009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03539-D62B-449F-8E7B-E370A4301F2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1547813"/>
            <a:ext cx="22320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0800" y="1547813"/>
            <a:ext cx="2160588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713" y="3851275"/>
            <a:ext cx="2303462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6700" y="3708400"/>
            <a:ext cx="1873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565400" y="5580063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Flat slicing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492375" y="3203575"/>
            <a:ext cx="203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Oysters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300" y="6300788"/>
            <a:ext cx="237490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9725" y="6300788"/>
            <a:ext cx="19431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041525" y="8191500"/>
            <a:ext cx="2151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Quarter slicing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713"/>
            <a:ext cx="6172200" cy="892175"/>
          </a:xfrm>
        </p:spPr>
        <p:txBody>
          <a:bodyPr/>
          <a:lstStyle/>
          <a:p>
            <a:r>
              <a:rPr lang="en-GB" sz="3200"/>
              <a:t>Oyster Shell Veneers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258888"/>
            <a:ext cx="6172200" cy="7273925"/>
          </a:xfrm>
        </p:spPr>
        <p:txBody>
          <a:bodyPr>
            <a:normAutofit/>
          </a:bodyPr>
          <a:lstStyle/>
          <a:p>
            <a:r>
              <a:rPr lang="en-GB" sz="2400" dirty="0"/>
              <a:t>Thin Slices of veneer about 1.5mm are cut across the branch of Trees such as Lignum Vitae, Olive, Laburnum, Yew and Walnut.</a:t>
            </a:r>
          </a:p>
          <a:p>
            <a:endParaRPr lang="en-GB" sz="2400" dirty="0"/>
          </a:p>
          <a:p>
            <a:r>
              <a:rPr lang="en-GB" sz="2400" dirty="0"/>
              <a:t>The result is an Oyster – shell effect. The Oysters are stacked with wooden spacers between and weighted down or the short lengths of branches are buried in dry sand. </a:t>
            </a:r>
          </a:p>
          <a:p>
            <a:endParaRPr lang="en-GB" sz="2400" dirty="0"/>
          </a:p>
          <a:p>
            <a:r>
              <a:rPr lang="en-GB" sz="2400" dirty="0"/>
              <a:t>The Seasoning must be very gradual to avoid splitting. Oysters can be either trimmed Square and matched or laid at random.</a:t>
            </a:r>
          </a:p>
          <a:p>
            <a:endParaRPr lang="en-GB" sz="2400" dirty="0"/>
          </a:p>
          <a:p>
            <a:r>
              <a:rPr lang="en-GB" sz="2400" dirty="0"/>
              <a:t>This Table Top                                            has American                                         Burr Walnut inlaid                                  with Sycamore                                       inlay &amp; Yew Oysters</a:t>
            </a:r>
          </a:p>
        </p:txBody>
      </p:sp>
      <p:pic>
        <p:nvPicPr>
          <p:cNvPr id="13316" name="Picture 4" descr="aut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900" y="6227763"/>
            <a:ext cx="28098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J.Byrne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CE0-0669-41FB-8846-F546C5051D46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330</TotalTime>
  <Words>1368</Words>
  <Application>Microsoft Office PowerPoint</Application>
  <PresentationFormat>On-screen Show (4:3)</PresentationFormat>
  <Paragraphs>128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Rounded MT Bold</vt:lpstr>
      <vt:lpstr>Calibri</vt:lpstr>
      <vt:lpstr>Franklin Gothic Book</vt:lpstr>
      <vt:lpstr>Perpetua</vt:lpstr>
      <vt:lpstr>Wingdings 2</vt:lpstr>
      <vt:lpstr>Equity</vt:lpstr>
      <vt:lpstr>PowerPoint Presentation</vt:lpstr>
      <vt:lpstr>Veneer Patterns </vt:lpstr>
      <vt:lpstr>Veneering Patterns</vt:lpstr>
      <vt:lpstr>Parquetry </vt:lpstr>
      <vt:lpstr>Types of Veneer</vt:lpstr>
      <vt:lpstr>Burrs / Burls</vt:lpstr>
      <vt:lpstr>Types of Veneer</vt:lpstr>
      <vt:lpstr>Oyster Shell Veneers</vt:lpstr>
    </vt:vector>
  </TitlesOfParts>
  <Company>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Byrne</dc:creator>
  <cp:lastModifiedBy>Jennifer</cp:lastModifiedBy>
  <cp:revision>19</cp:revision>
  <dcterms:created xsi:type="dcterms:W3CDTF">2008-04-13T15:29:40Z</dcterms:created>
  <dcterms:modified xsi:type="dcterms:W3CDTF">2020-11-24T12:50:39Z</dcterms:modified>
</cp:coreProperties>
</file>