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0" r:id="rId3"/>
    <p:sldId id="298" r:id="rId4"/>
    <p:sldId id="295" r:id="rId5"/>
    <p:sldId id="296" r:id="rId6"/>
    <p:sldId id="271" r:id="rId7"/>
    <p:sldId id="272" r:id="rId8"/>
    <p:sldId id="280" r:id="rId9"/>
    <p:sldId id="299" r:id="rId10"/>
    <p:sldId id="293" r:id="rId11"/>
    <p:sldId id="294" r:id="rId12"/>
  </p:sldIdLst>
  <p:sldSz cx="6858000" cy="9144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00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72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44149C-8F9F-4473-A10B-AAC1F3A1C2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75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CCF17-A5A7-4F38-AFAD-D76A11B90218}" type="datetimeFigureOut">
              <a:rPr lang="en-IE" smtClean="0"/>
              <a:pPr/>
              <a:t>22/01/2021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5EDE1-89E9-469B-9875-3F2D2A33A8BD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4410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49213" y="93663"/>
            <a:ext cx="6759575" cy="892175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625" y="1931988"/>
            <a:ext cx="6765925" cy="203676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625" y="1862138"/>
            <a:ext cx="6765925" cy="1603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625" y="3968750"/>
            <a:ext cx="6765925" cy="147638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71550" y="4267200"/>
            <a:ext cx="4800600" cy="21336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42900" y="2007908"/>
            <a:ext cx="6172200" cy="1960033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5EAB0D8-B6E2-4E78-889B-3CD7E2F9DC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BEB2A-A7E1-46BC-9158-3E5A7E03C4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9"/>
            <a:ext cx="150876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6188"/>
            <a:ext cx="41719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94F33-0D40-4239-B015-33583DAD5F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42900" y="366713"/>
            <a:ext cx="6172200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2900" y="2133600"/>
            <a:ext cx="3009900" cy="2940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505200" y="2133600"/>
            <a:ext cx="3009900" cy="2940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42900" y="5226050"/>
            <a:ext cx="3009900" cy="2941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05200" y="5226050"/>
            <a:ext cx="3009900" cy="2941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44CB7-57B2-4D2F-AD9F-35CC84E398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85800" y="1930400"/>
            <a:ext cx="5829300" cy="60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E1F83-4923-4E7A-89BA-05A814DC8E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48985" y="93007"/>
            <a:ext cx="6760029" cy="892293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2388" y="3168650"/>
            <a:ext cx="6759575" cy="12223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388" y="3122613"/>
            <a:ext cx="6759575" cy="6032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800" y="3292475"/>
            <a:ext cx="6761163" cy="603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1270001"/>
            <a:ext cx="5829300" cy="1816100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397251"/>
            <a:ext cx="5829300" cy="17843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075" y="8229600"/>
            <a:ext cx="3000375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38" y="8278813"/>
            <a:ext cx="3429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1CD97-3FA5-44D4-AF42-08BFF0EBF6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85800" y="1930400"/>
            <a:ext cx="2811780" cy="60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3700463" y="1930400"/>
            <a:ext cx="2811780" cy="60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A4608-C25A-48FD-8329-63FED21D74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58293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30400"/>
            <a:ext cx="2800350" cy="1016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4750" y="1930400"/>
            <a:ext cx="2800350" cy="1016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85800" y="2997200"/>
            <a:ext cx="28003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3714750" y="2997200"/>
            <a:ext cx="28003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05EDA-AEF8-49AA-B4AE-379E041EA1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E254A-5C3A-47E3-99AC-3C50F5B86A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0653A-4A13-4D2A-A280-3FD2EA7D03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47625" y="93663"/>
            <a:ext cx="6761163" cy="8923337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5829300" cy="1524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2133600"/>
            <a:ext cx="1428750" cy="59944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228850" y="2133600"/>
            <a:ext cx="4286250" cy="599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1A255-E085-4EB8-9F32-F8A826B97A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50800" y="6245225"/>
            <a:ext cx="6754813" cy="1206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800" y="6200775"/>
            <a:ext cx="6754813" cy="6032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800" y="6364288"/>
            <a:ext cx="6754813" cy="6508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534067"/>
            <a:ext cx="5486400" cy="696384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7261100"/>
            <a:ext cx="5486400" cy="9144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231" y="88901"/>
            <a:ext cx="6751405" cy="6108700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8229600"/>
            <a:ext cx="291465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38" y="8278813"/>
            <a:ext cx="3429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9942F-F4F8-4B88-8F89-4BF87FC092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47625" y="93663"/>
            <a:ext cx="6761163" cy="8923337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 bwMode="auto">
          <a:xfrm>
            <a:off x="685800" y="366713"/>
            <a:ext cx="5829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85800" y="1930400"/>
            <a:ext cx="58293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629150" y="8255000"/>
            <a:ext cx="1857375" cy="63500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85800" y="8229600"/>
            <a:ext cx="2971800" cy="6096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9538" y="8280400"/>
            <a:ext cx="342900" cy="6096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F7F8D4BE-1AE2-4F61-95DC-28E6BBAAC3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792" r:id="rId2"/>
    <p:sldLayoutId id="2147483802" r:id="rId3"/>
    <p:sldLayoutId id="2147483793" r:id="rId4"/>
    <p:sldLayoutId id="2147483794" r:id="rId5"/>
    <p:sldLayoutId id="2147483795" r:id="rId6"/>
    <p:sldLayoutId id="2147483796" r:id="rId7"/>
    <p:sldLayoutId id="2147483803" r:id="rId8"/>
    <p:sldLayoutId id="2147483804" r:id="rId9"/>
    <p:sldLayoutId id="2147483797" r:id="rId10"/>
    <p:sldLayoutId id="2147483798" r:id="rId11"/>
    <p:sldLayoutId id="2147483799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ntiques.about.com/od/furniture/a/SheratonStyle010710.htm" TargetMode="External"/><Relationship Id="rId2" Type="http://schemas.openxmlformats.org/officeDocument/2006/relationships/hyperlink" Target="http://www.doucetteandwolfefurniture.com/Portfolio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.britishmuseum.org/how-to-explore-the-british-museum-from-home/?gclid=Cj0KCQiAjKqABhDLARIsABbJrGk8UdqZYRQyJU2MFMpdP1u9Hqeok9MrBy-_JRhSqd4WzMj6aPe8CtsaAt3ZEALw_wcB" TargetMode="External"/><Relationship Id="rId5" Type="http://schemas.openxmlformats.org/officeDocument/2006/relationships/hyperlink" Target="https://metmuseum.org/art/collection/search/700232" TargetMode="External"/><Relationship Id="rId4" Type="http://schemas.openxmlformats.org/officeDocument/2006/relationships/hyperlink" Target="http://www.buffaloah.com/f/fdesigners/sher/sher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tmuseum.org/art/collection/search/700232" TargetMode="External"/><Relationship Id="rId2" Type="http://schemas.openxmlformats.org/officeDocument/2006/relationships/hyperlink" Target="http://archive.org/details/cabinetmakerupho00sh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itannica.com/biography/Thomas-Sherato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source.org/wiki/Sheraton,_Thomas_(DNB00)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/>
          <p:cNvSpPr>
            <a:spLocks noChangeArrowheads="1" noChangeShapeType="1" noTextEdit="1"/>
          </p:cNvSpPr>
          <p:nvPr/>
        </p:nvSpPr>
        <p:spPr bwMode="auto">
          <a:xfrm>
            <a:off x="1052513" y="4859338"/>
            <a:ext cx="4824412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3600" kern="10" spc="720" dirty="0">
                <a:ln w="9525">
                  <a:noFill/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Thomas </a:t>
            </a:r>
          </a:p>
          <a:p>
            <a:pPr algn="ctr"/>
            <a:r>
              <a:rPr lang="en-IE" sz="3600" kern="10" spc="720" dirty="0">
                <a:ln w="9525">
                  <a:noFill/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Sheraton</a:t>
            </a:r>
          </a:p>
        </p:txBody>
      </p:sp>
      <p:sp>
        <p:nvSpPr>
          <p:cNvPr id="6147" name="WordArt 4"/>
          <p:cNvSpPr>
            <a:spLocks noChangeArrowheads="1" noChangeShapeType="1" noTextEdit="1"/>
          </p:cNvSpPr>
          <p:nvPr/>
        </p:nvSpPr>
        <p:spPr bwMode="auto">
          <a:xfrm>
            <a:off x="1204913" y="1835150"/>
            <a:ext cx="4824412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3600" kern="10" spc="720" dirty="0">
                <a:ln w="9525">
                  <a:noFill/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Georgian </a:t>
            </a:r>
          </a:p>
          <a:p>
            <a:pPr algn="ctr"/>
            <a:r>
              <a:rPr lang="en-IE" sz="3600" kern="10" spc="720" dirty="0">
                <a:ln w="9525">
                  <a:noFill/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Furniture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AB0D8-B6E2-4E78-889B-3CD7E2F9DC57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366713"/>
            <a:ext cx="5829300" cy="892919"/>
          </a:xfrm>
        </p:spPr>
        <p:txBody>
          <a:bodyPr/>
          <a:lstStyle/>
          <a:p>
            <a:r>
              <a:rPr lang="en-IE" sz="3200" dirty="0"/>
              <a:t>Ronald Phillip’s Antiques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9040" y="1475656"/>
            <a:ext cx="2699660" cy="345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4664" y="5292080"/>
            <a:ext cx="2952328" cy="245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2656" y="1475656"/>
            <a:ext cx="332535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01008" y="5436096"/>
            <a:ext cx="302810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980728" y="7956376"/>
            <a:ext cx="5000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dirty="0">
                <a:latin typeface="+mn-lt"/>
              </a:rPr>
              <a:t>Sheraton style Furniture 1750- 1806 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E1F83-4923-4E7A-89BA-05A814DC8E7E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/>
              <a:t>Useful Sites </a:t>
            </a:r>
          </a:p>
        </p:txBody>
      </p:sp>
      <p:sp>
        <p:nvSpPr>
          <p:cNvPr id="43011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u="sng" dirty="0">
              <a:hlinkClick r:id="rId2"/>
            </a:endParaRPr>
          </a:p>
          <a:p>
            <a:pPr eaLnBrk="1" hangingPunct="1"/>
            <a:r>
              <a:rPr lang="en-IE" sz="2800" dirty="0">
                <a:hlinkClick r:id="rId3"/>
              </a:rPr>
              <a:t>http://www.ronaldphillipsantiques.com/DesktopDefault.aspx?tabid=5&amp;categoryID=7778</a:t>
            </a:r>
          </a:p>
          <a:p>
            <a:pPr eaLnBrk="1" hangingPunct="1"/>
            <a:r>
              <a:rPr lang="en-IE" sz="2800" dirty="0">
                <a:hlinkClick r:id="rId3"/>
              </a:rPr>
              <a:t>http://antiques.about.com/od/furniture/a/SheratonStyle010710.htm</a:t>
            </a:r>
            <a:endParaRPr lang="en-IE" sz="2800" dirty="0"/>
          </a:p>
          <a:p>
            <a:pPr eaLnBrk="1" hangingPunct="1"/>
            <a:r>
              <a:rPr lang="en-IE" sz="2800" dirty="0">
                <a:hlinkClick r:id="rId4"/>
              </a:rPr>
              <a:t>http://www.buffaloah.com/f/fdesigners/sher/sher.html</a:t>
            </a:r>
            <a:endParaRPr lang="en-IE" sz="2800" dirty="0"/>
          </a:p>
          <a:p>
            <a:pPr eaLnBrk="1" hangingPunct="1"/>
            <a:r>
              <a:rPr lang="en-IE" dirty="0">
                <a:hlinkClick r:id="rId5"/>
              </a:rPr>
              <a:t>https://metmuseum.org/art/collection/search/700232</a:t>
            </a:r>
            <a:endParaRPr lang="en-IE" dirty="0"/>
          </a:p>
          <a:p>
            <a:pPr eaLnBrk="1" hangingPunct="1"/>
            <a:r>
              <a:rPr lang="en-IE" dirty="0">
                <a:hlinkClick r:id="rId6"/>
              </a:rPr>
              <a:t>Online British Museum </a:t>
            </a:r>
            <a:endParaRPr lang="en-IE" dirty="0"/>
          </a:p>
          <a:p>
            <a:pPr eaLnBrk="1" hangingPunct="1"/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E1F83-4923-4E7A-89BA-05A814DC8E7E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323850"/>
            <a:ext cx="6172200" cy="1258888"/>
          </a:xfrm>
        </p:spPr>
        <p:txBody>
          <a:bodyPr/>
          <a:lstStyle/>
          <a:p>
            <a:pPr eaLnBrk="1" hangingPunct="1"/>
            <a:r>
              <a:rPr lang="en-GB" sz="3600" dirty="0">
                <a:solidFill>
                  <a:srgbClr val="660066"/>
                </a:solidFill>
              </a:rPr>
              <a:t>Thomas Sheraton</a:t>
            </a:r>
            <a:br>
              <a:rPr lang="en-GB" sz="3600" dirty="0">
                <a:solidFill>
                  <a:srgbClr val="660066"/>
                </a:solidFill>
              </a:rPr>
            </a:br>
            <a:r>
              <a:rPr lang="en-GB" sz="3600" dirty="0">
                <a:solidFill>
                  <a:srgbClr val="660066"/>
                </a:solidFill>
              </a:rPr>
              <a:t>1790 - 1806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42900" y="1619250"/>
            <a:ext cx="6172200" cy="65484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IE" sz="2800" dirty="0">
                <a:solidFill>
                  <a:prstClr val="black"/>
                </a:solidFill>
              </a:rPr>
              <a:t>Thomas Sheraton (1751-1806) died fairly young at the age of 55. 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/>
              <a:t>Sheraton born in Durham trained as a Cabinetmaker he later he moved to London when he was 40.</a:t>
            </a:r>
            <a:r>
              <a:rPr lang="en-IE" sz="2800" dirty="0"/>
              <a:t> </a:t>
            </a:r>
          </a:p>
          <a:p>
            <a:pPr lvl="0" eaLnBrk="1" hangingPunct="1">
              <a:lnSpc>
                <a:spcPct val="90000"/>
              </a:lnSpc>
              <a:buClr>
                <a:srgbClr val="94B6D2"/>
              </a:buClr>
            </a:pPr>
            <a:r>
              <a:rPr lang="en-IE" sz="2800" dirty="0">
                <a:solidFill>
                  <a:prstClr val="black"/>
                </a:solidFill>
              </a:rPr>
              <a:t>In London he set up as a professional consultant and teacher, teaching perspective, architecture, and cabinet design for craftsmen. </a:t>
            </a:r>
            <a:endParaRPr lang="en-GB" sz="2800" dirty="0">
              <a:solidFill>
                <a:prstClr val="blac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IE" sz="2800" dirty="0"/>
              <a:t>He produced “The Drawing Book” between 1791 and 1794 interpreting the neoclassical styles of Adam, which Hepplewhite had also done.</a:t>
            </a:r>
          </a:p>
          <a:p>
            <a:pPr lvl="0" eaLnBrk="1" hangingPunct="1">
              <a:lnSpc>
                <a:spcPct val="90000"/>
              </a:lnSpc>
              <a:buClr>
                <a:srgbClr val="94B6D2"/>
              </a:buClr>
            </a:pPr>
            <a:r>
              <a:rPr lang="en-IE" sz="2800" dirty="0">
                <a:solidFill>
                  <a:prstClr val="black"/>
                </a:solidFill>
              </a:rPr>
              <a:t>He published 4 volumes of this book it was thought to have being used by many cabinetmakers.</a:t>
            </a:r>
          </a:p>
          <a:p>
            <a:pPr eaLnBrk="1" hangingPunct="1">
              <a:lnSpc>
                <a:spcPct val="90000"/>
              </a:lnSpc>
            </a:pPr>
            <a:endParaRPr lang="en-IE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E1F83-4923-4E7A-89BA-05A814DC8E7E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7175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6713"/>
            <a:ext cx="5829300" cy="676895"/>
          </a:xfrm>
        </p:spPr>
        <p:txBody>
          <a:bodyPr/>
          <a:lstStyle/>
          <a:p>
            <a:r>
              <a:rPr lang="en-IE" sz="3600" dirty="0">
                <a:solidFill>
                  <a:srgbClr val="660066"/>
                </a:solidFill>
              </a:rPr>
              <a:t>The Drawing 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92696" y="6516216"/>
            <a:ext cx="5829300" cy="1656184"/>
          </a:xfrm>
        </p:spPr>
        <p:txBody>
          <a:bodyPr/>
          <a:lstStyle/>
          <a:p>
            <a:r>
              <a:rPr lang="en-IE" sz="2800" u="sng" dirty="0">
                <a:hlinkClick r:id="rId2"/>
              </a:rPr>
              <a:t>http://archive.org/details/cabinetmakerupho00sher</a:t>
            </a:r>
            <a:endParaRPr lang="en-IE" sz="2800" dirty="0"/>
          </a:p>
          <a:p>
            <a:r>
              <a:rPr lang="en-IE" dirty="0">
                <a:hlinkClick r:id="rId3"/>
              </a:rPr>
              <a:t>https://metmuseum.org/art/collection/search/700232</a:t>
            </a:r>
            <a:endParaRPr lang="en-IE" dirty="0"/>
          </a:p>
          <a:p>
            <a:endParaRPr lang="en-IE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84" y="1403648"/>
            <a:ext cx="3629532" cy="477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E1F83-4923-4E7A-89BA-05A814DC8E7E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323850"/>
            <a:ext cx="6172200" cy="1258888"/>
          </a:xfrm>
        </p:spPr>
        <p:txBody>
          <a:bodyPr/>
          <a:lstStyle/>
          <a:p>
            <a:pPr eaLnBrk="1" hangingPunct="1"/>
            <a:r>
              <a:rPr lang="en-GB" sz="3600" dirty="0">
                <a:solidFill>
                  <a:srgbClr val="660066"/>
                </a:solidFill>
              </a:rPr>
              <a:t>Thomas Sheraton</a:t>
            </a:r>
            <a:br>
              <a:rPr lang="en-GB" sz="2800" dirty="0">
                <a:solidFill>
                  <a:srgbClr val="660066"/>
                </a:solidFill>
              </a:rPr>
            </a:br>
            <a:endParaRPr lang="en-GB" sz="2800" dirty="0">
              <a:solidFill>
                <a:srgbClr val="660066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42900" y="1619250"/>
            <a:ext cx="6172200" cy="65484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IE" sz="2800" dirty="0"/>
              <a:t>In 1803 he published “The Cabinet Dictionary”, a compendium of instructions on the techniques of cabinet and chair making. </a:t>
            </a:r>
          </a:p>
          <a:p>
            <a:pPr eaLnBrk="1" hangingPunct="1">
              <a:lnSpc>
                <a:spcPct val="90000"/>
              </a:lnSpc>
            </a:pPr>
            <a:r>
              <a:rPr lang="en-IE" sz="2800" dirty="0"/>
              <a:t>In 1805 he published the first volume of  “The Cabinet Maker, Upholsterer and General Artist's Encyclopaedia” a year before he died.</a:t>
            </a:r>
          </a:p>
          <a:p>
            <a:pPr eaLnBrk="1" hangingPunct="1">
              <a:lnSpc>
                <a:spcPct val="90000"/>
              </a:lnSpc>
            </a:pPr>
            <a:r>
              <a:rPr lang="en-IE" sz="2800" dirty="0"/>
              <a:t>No pieces of furniture have been thought to have been made by Sheraton himself, therefore all Sheraton furniture refer to being made from his designs.</a:t>
            </a:r>
          </a:p>
          <a:p>
            <a:pPr eaLnBrk="1" hangingPunct="1">
              <a:lnSpc>
                <a:spcPct val="90000"/>
              </a:lnSpc>
            </a:pPr>
            <a:r>
              <a:rPr lang="en-IE" sz="2800" dirty="0">
                <a:hlinkClick r:id="rId2"/>
              </a:rPr>
              <a:t>https://www.britannica.com/biography/Thomas-Sheraton</a:t>
            </a:r>
            <a:endParaRPr lang="en-IE" sz="2800" dirty="0"/>
          </a:p>
          <a:p>
            <a:pPr eaLnBrk="1" hangingPunct="1">
              <a:lnSpc>
                <a:spcPct val="90000"/>
              </a:lnSpc>
            </a:pPr>
            <a:endParaRPr lang="en-IE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E1F83-4923-4E7A-89BA-05A814DC8E7E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323850"/>
            <a:ext cx="6172200" cy="1258888"/>
          </a:xfrm>
        </p:spPr>
        <p:txBody>
          <a:bodyPr/>
          <a:lstStyle/>
          <a:p>
            <a:pPr eaLnBrk="1" hangingPunct="1"/>
            <a:r>
              <a:rPr lang="en-GB" sz="3600" dirty="0">
                <a:solidFill>
                  <a:srgbClr val="660066"/>
                </a:solidFill>
              </a:rPr>
              <a:t>Thomas Sheraton</a:t>
            </a:r>
            <a:br>
              <a:rPr lang="en-GB" sz="2800" dirty="0">
                <a:solidFill>
                  <a:srgbClr val="660066"/>
                </a:solidFill>
              </a:rPr>
            </a:br>
            <a:endParaRPr lang="en-GB" sz="2800" dirty="0">
              <a:solidFill>
                <a:srgbClr val="660066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42900" y="1619250"/>
            <a:ext cx="6172200" cy="65484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IE" sz="2800" dirty="0"/>
              <a:t>Sheraton furniture was of light proportions with much use of cross bandings and fine inlay.</a:t>
            </a:r>
          </a:p>
          <a:p>
            <a:pPr eaLnBrk="1" hangingPunct="1">
              <a:lnSpc>
                <a:spcPct val="90000"/>
              </a:lnSpc>
            </a:pPr>
            <a:r>
              <a:rPr lang="en-IE" sz="2800" dirty="0"/>
              <a:t>Narrow tapered legs, slight splay at the bottom, square tapered legs with spade toes. Seldom used stretchers.</a:t>
            </a:r>
          </a:p>
          <a:p>
            <a:pPr eaLnBrk="1" hangingPunct="1">
              <a:lnSpc>
                <a:spcPct val="90000"/>
              </a:lnSpc>
            </a:pPr>
            <a:r>
              <a:rPr lang="en-IE" sz="2800" dirty="0"/>
              <a:t>Chairs: Lyre &amp; lattice backs.</a:t>
            </a:r>
          </a:p>
          <a:p>
            <a:pPr eaLnBrk="1" hangingPunct="1">
              <a:lnSpc>
                <a:spcPct val="90000"/>
              </a:lnSpc>
            </a:pPr>
            <a:r>
              <a:rPr lang="en-IE" sz="2800" dirty="0"/>
              <a:t>Often using the lyre and other musical instruments to paint or veneer on his work.</a:t>
            </a:r>
            <a:endParaRPr lang="en-GB" sz="2800" dirty="0"/>
          </a:p>
          <a:p>
            <a:pPr eaLnBrk="1" hangingPunct="1">
              <a:lnSpc>
                <a:spcPct val="90000"/>
              </a:lnSpc>
            </a:pPr>
            <a:r>
              <a:rPr lang="en-GB" sz="2800" dirty="0"/>
              <a:t>The late Victorian &amp; Edwardian periods saw lots of furniture being made in the “Sheraton Revival” style 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dirty="0">
                <a:hlinkClick r:id="rId2"/>
              </a:rPr>
              <a:t>https://en.wikisource.org/wiki/Sheraton,_Thomas_(DNB00)</a:t>
            </a:r>
            <a:endParaRPr lang="en-GB" sz="1800" dirty="0"/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E1F83-4923-4E7A-89BA-05A814DC8E7E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342900" y="366713"/>
            <a:ext cx="6172200" cy="965200"/>
          </a:xfrm>
        </p:spPr>
        <p:txBody>
          <a:bodyPr/>
          <a:lstStyle/>
          <a:p>
            <a:pPr eaLnBrk="1" hangingPunct="1"/>
            <a:r>
              <a:rPr lang="en-GB" sz="3600" dirty="0">
                <a:solidFill>
                  <a:srgbClr val="660066"/>
                </a:solidFill>
              </a:rPr>
              <a:t>Sheraton </a:t>
            </a:r>
          </a:p>
        </p:txBody>
      </p:sp>
      <p:pic>
        <p:nvPicPr>
          <p:cNvPr id="36867" name="Picture 14" descr="10-09-2007 12;42;3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81075" y="1187624"/>
            <a:ext cx="2033588" cy="2940050"/>
          </a:xfrm>
          <a:noFill/>
        </p:spPr>
      </p:pic>
      <p:pic>
        <p:nvPicPr>
          <p:cNvPr id="36868" name="Picture 10" descr="06-11-2007 11;53;0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005263" y="1187624"/>
            <a:ext cx="1936750" cy="2940050"/>
          </a:xfrm>
          <a:noFill/>
        </p:spPr>
      </p:pic>
      <p:pic>
        <p:nvPicPr>
          <p:cNvPr id="36869" name="Picture 11" descr="06-11-2007 11;54;4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981075" y="4644008"/>
            <a:ext cx="1668463" cy="2941638"/>
          </a:xfrm>
          <a:noFill/>
        </p:spPr>
      </p:pic>
      <p:pic>
        <p:nvPicPr>
          <p:cNvPr id="36870" name="Picture 12" descr="06-11-2007 12;00;3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4076700" y="4644008"/>
            <a:ext cx="1822450" cy="2941638"/>
          </a:xfrm>
          <a:noFill/>
        </p:spPr>
      </p:pic>
      <p:sp>
        <p:nvSpPr>
          <p:cNvPr id="36871" name="Text Box 15"/>
          <p:cNvSpPr txBox="1">
            <a:spLocks noChangeArrowheads="1"/>
          </p:cNvSpPr>
          <p:nvPr/>
        </p:nvSpPr>
        <p:spPr bwMode="auto">
          <a:xfrm>
            <a:off x="815975" y="4211960"/>
            <a:ext cx="25811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>
                <a:latin typeface="+mn-lt"/>
              </a:rPr>
              <a:t>Lattice back chair</a:t>
            </a:r>
            <a:endParaRPr lang="en-US" sz="2400" dirty="0">
              <a:latin typeface="+mn-lt"/>
            </a:endParaRPr>
          </a:p>
        </p:txBody>
      </p:sp>
      <p:sp>
        <p:nvSpPr>
          <p:cNvPr id="36872" name="Text Box 17"/>
          <p:cNvSpPr txBox="1">
            <a:spLocks noChangeArrowheads="1"/>
          </p:cNvSpPr>
          <p:nvPr/>
        </p:nvSpPr>
        <p:spPr bwMode="auto">
          <a:xfrm>
            <a:off x="3860800" y="4211960"/>
            <a:ext cx="2664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E" sz="2400" dirty="0">
                <a:latin typeface="+mn-lt"/>
              </a:rPr>
              <a:t>Lattice back chair</a:t>
            </a:r>
            <a:endParaRPr lang="en-US" sz="2400" dirty="0">
              <a:latin typeface="+mn-lt"/>
            </a:endParaRPr>
          </a:p>
        </p:txBody>
      </p:sp>
      <p:sp>
        <p:nvSpPr>
          <p:cNvPr id="36873" name="Text Box 18"/>
          <p:cNvSpPr txBox="1">
            <a:spLocks noChangeArrowheads="1"/>
          </p:cNvSpPr>
          <p:nvPr/>
        </p:nvSpPr>
        <p:spPr bwMode="auto">
          <a:xfrm>
            <a:off x="692150" y="7452320"/>
            <a:ext cx="28232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>
                <a:latin typeface="+mn-lt"/>
              </a:rPr>
              <a:t>Bonheur –Du Jour </a:t>
            </a:r>
          </a:p>
          <a:p>
            <a:r>
              <a:rPr lang="en-IE" sz="2400" dirty="0">
                <a:latin typeface="+mn-lt"/>
              </a:rPr>
              <a:t>Ladies writing table</a:t>
            </a:r>
            <a:endParaRPr lang="en-US" sz="2400" dirty="0">
              <a:latin typeface="+mn-lt"/>
            </a:endParaRPr>
          </a:p>
        </p:txBody>
      </p:sp>
      <p:sp>
        <p:nvSpPr>
          <p:cNvPr id="36874" name="Text Box 19"/>
          <p:cNvSpPr txBox="1">
            <a:spLocks noChangeArrowheads="1"/>
          </p:cNvSpPr>
          <p:nvPr/>
        </p:nvSpPr>
        <p:spPr bwMode="auto">
          <a:xfrm>
            <a:off x="4221163" y="7452320"/>
            <a:ext cx="17427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>
                <a:latin typeface="+mn-lt"/>
              </a:rPr>
              <a:t>Cutlery box</a:t>
            </a:r>
            <a:endParaRPr lang="en-US" sz="2400" dirty="0">
              <a:latin typeface="+mn-lt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44CB7-57B2-4D2F-AD9F-35CC84E398E2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342900" y="366713"/>
            <a:ext cx="6172200" cy="965200"/>
          </a:xfrm>
        </p:spPr>
        <p:txBody>
          <a:bodyPr/>
          <a:lstStyle/>
          <a:p>
            <a:pPr eaLnBrk="1" hangingPunct="1"/>
            <a:r>
              <a:rPr lang="en-GB" sz="3200"/>
              <a:t>Sheraton </a:t>
            </a:r>
          </a:p>
        </p:txBody>
      </p:sp>
      <p:pic>
        <p:nvPicPr>
          <p:cNvPr id="39939" name="Picture 9" descr="lyre-back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36613" y="1331913"/>
            <a:ext cx="2587625" cy="3744912"/>
          </a:xfrm>
          <a:noFill/>
        </p:spPr>
      </p:pic>
      <p:pic>
        <p:nvPicPr>
          <p:cNvPr id="39940" name="Picture 10" descr="Lyre-back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196975" y="5148263"/>
            <a:ext cx="2373313" cy="3457575"/>
          </a:xfrm>
          <a:noFill/>
        </p:spPr>
      </p:pic>
      <p:sp>
        <p:nvSpPr>
          <p:cNvPr id="39941" name="Text Box 17"/>
          <p:cNvSpPr txBox="1">
            <a:spLocks noChangeArrowheads="1"/>
          </p:cNvSpPr>
          <p:nvPr/>
        </p:nvSpPr>
        <p:spPr bwMode="auto">
          <a:xfrm>
            <a:off x="3955612" y="4393797"/>
            <a:ext cx="16030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800" dirty="0">
                <a:latin typeface="+mn-lt"/>
              </a:rPr>
              <a:t>Lyre chairs</a:t>
            </a:r>
            <a:endParaRPr lang="en-US" sz="28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44CB7-57B2-4D2F-AD9F-35CC84E398E2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032" y="683568"/>
            <a:ext cx="28575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286" y="5364088"/>
            <a:ext cx="2435321" cy="319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42900" y="366713"/>
            <a:ext cx="6172200" cy="965200"/>
          </a:xfrm>
        </p:spPr>
        <p:txBody>
          <a:bodyPr/>
          <a:lstStyle/>
          <a:p>
            <a:pPr eaLnBrk="1" hangingPunct="1"/>
            <a:r>
              <a:rPr lang="en-GB" sz="3200"/>
              <a:t>Sheraton </a:t>
            </a:r>
          </a:p>
        </p:txBody>
      </p:sp>
      <p:pic>
        <p:nvPicPr>
          <p:cNvPr id="40963" name="Picture 5" descr="03-11-2007 14;06;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 r="2647"/>
          <a:stretch>
            <a:fillRect/>
          </a:stretch>
        </p:blipFill>
        <p:spPr>
          <a:xfrm>
            <a:off x="2276475" y="1258888"/>
            <a:ext cx="2520677" cy="4105275"/>
          </a:xfrm>
          <a:noFill/>
        </p:spPr>
      </p:pic>
      <p:pic>
        <p:nvPicPr>
          <p:cNvPr id="40964" name="Picture 6" descr="03-11-2007 14;05;2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908050" y="5724525"/>
            <a:ext cx="5400675" cy="2644775"/>
          </a:xfrm>
          <a:noFill/>
        </p:spPr>
      </p:pic>
      <p:sp>
        <p:nvSpPr>
          <p:cNvPr id="40965" name="Text Box 9"/>
          <p:cNvSpPr txBox="1">
            <a:spLocks noChangeArrowheads="1"/>
          </p:cNvSpPr>
          <p:nvPr/>
        </p:nvSpPr>
        <p:spPr bwMode="auto">
          <a:xfrm>
            <a:off x="2276475" y="5292725"/>
            <a:ext cx="27351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800" dirty="0">
                <a:latin typeface="+mn-lt"/>
              </a:rPr>
              <a:t>Ladies writing table</a:t>
            </a:r>
            <a:endParaRPr lang="en-US" sz="2800" dirty="0">
              <a:latin typeface="+mn-lt"/>
            </a:endParaRPr>
          </a:p>
        </p:txBody>
      </p:sp>
      <p:sp>
        <p:nvSpPr>
          <p:cNvPr id="40966" name="Text Box 10"/>
          <p:cNvSpPr txBox="1">
            <a:spLocks noChangeArrowheads="1"/>
          </p:cNvSpPr>
          <p:nvPr/>
        </p:nvSpPr>
        <p:spPr bwMode="auto">
          <a:xfrm>
            <a:off x="2565400" y="8316913"/>
            <a:ext cx="19829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800" dirty="0">
                <a:latin typeface="+mn-lt"/>
              </a:rPr>
              <a:t>Sheraton desk</a:t>
            </a:r>
            <a:endParaRPr lang="en-US" sz="2800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44CB7-57B2-4D2F-AD9F-35CC84E398E2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5" grpId="0"/>
      <p:bldP spid="409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366713"/>
            <a:ext cx="5829300" cy="892919"/>
          </a:xfrm>
        </p:spPr>
        <p:txBody>
          <a:bodyPr/>
          <a:lstStyle/>
          <a:p>
            <a:r>
              <a:rPr lang="en-IE" dirty="0"/>
              <a:t>A Library Case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85800" y="6588224"/>
            <a:ext cx="5829300" cy="1438176"/>
          </a:xfrm>
        </p:spPr>
        <p:txBody>
          <a:bodyPr/>
          <a:lstStyle/>
          <a:p>
            <a:r>
              <a:rPr lang="en-IE" sz="2800" dirty="0"/>
              <a:t>Image Courtesy of  www.esty.com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2656" y="1403648"/>
            <a:ext cx="6272866" cy="479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E1F83-4923-4E7A-89BA-05A814DC8E7E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937</TotalTime>
  <Words>478</Words>
  <Application>Microsoft Office PowerPoint</Application>
  <PresentationFormat>On-screen Show (4:3)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Franklin Gothic Book</vt:lpstr>
      <vt:lpstr>Perpetua</vt:lpstr>
      <vt:lpstr>Wingdings 2</vt:lpstr>
      <vt:lpstr>Equity</vt:lpstr>
      <vt:lpstr>PowerPoint Presentation</vt:lpstr>
      <vt:lpstr>Thomas Sheraton 1790 - 1806</vt:lpstr>
      <vt:lpstr>The Drawing Book</vt:lpstr>
      <vt:lpstr>Thomas Sheraton </vt:lpstr>
      <vt:lpstr>Thomas Sheraton </vt:lpstr>
      <vt:lpstr>Sheraton </vt:lpstr>
      <vt:lpstr>Sheraton </vt:lpstr>
      <vt:lpstr>Sheraton </vt:lpstr>
      <vt:lpstr>A Library Case</vt:lpstr>
      <vt:lpstr>Ronald Phillip’s Antiques</vt:lpstr>
      <vt:lpstr>Useful Sites </vt:lpstr>
    </vt:vector>
  </TitlesOfParts>
  <Company>DIT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Georgian Furniture</dc:title>
  <dc:creator>Jennifer Byrne</dc:creator>
  <cp:lastModifiedBy>Jennifer</cp:lastModifiedBy>
  <cp:revision>69</cp:revision>
  <dcterms:created xsi:type="dcterms:W3CDTF">2007-11-06T17:04:25Z</dcterms:created>
  <dcterms:modified xsi:type="dcterms:W3CDTF">2021-01-22T18:13:41Z</dcterms:modified>
</cp:coreProperties>
</file>