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61" r:id="rId3"/>
    <p:sldId id="270" r:id="rId4"/>
    <p:sldId id="273" r:id="rId5"/>
    <p:sldId id="275" r:id="rId6"/>
    <p:sldId id="290" r:id="rId7"/>
    <p:sldId id="291" r:id="rId8"/>
    <p:sldId id="292" r:id="rId9"/>
    <p:sldId id="300" r:id="rId10"/>
    <p:sldId id="296" r:id="rId11"/>
    <p:sldId id="297" r:id="rId12"/>
    <p:sldId id="302" r:id="rId13"/>
    <p:sldId id="289" r:id="rId14"/>
    <p:sldId id="299" r:id="rId15"/>
    <p:sldId id="298" r:id="rId16"/>
    <p:sldId id="276" r:id="rId17"/>
    <p:sldId id="301" r:id="rId18"/>
    <p:sldId id="305" r:id="rId19"/>
    <p:sldId id="274" r:id="rId20"/>
    <p:sldId id="306" r:id="rId21"/>
    <p:sldId id="284" r:id="rId22"/>
    <p:sldId id="277" r:id="rId23"/>
    <p:sldId id="271" r:id="rId24"/>
    <p:sldId id="287" r:id="rId25"/>
    <p:sldId id="285" r:id="rId26"/>
    <p:sldId id="286" r:id="rId27"/>
    <p:sldId id="278" r:id="rId28"/>
    <p:sldId id="294" r:id="rId29"/>
    <p:sldId id="293" r:id="rId30"/>
    <p:sldId id="295" r:id="rId31"/>
    <p:sldId id="282" r:id="rId32"/>
    <p:sldId id="283" r:id="rId33"/>
    <p:sldId id="281" r:id="rId34"/>
    <p:sldId id="303" r:id="rId35"/>
    <p:sldId id="304" r:id="rId36"/>
    <p:sldId id="28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87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95774-682E-411D-9F46-C25C65FEFF9F}" type="datetimeFigureOut">
              <a:rPr lang="en-IE" smtClean="0"/>
              <a:pPr/>
              <a:t>01/12/2020</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095DC9-17F9-409E-9C61-1BEE8D234529}"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screen">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4D48A064-30EE-4089-9F5C-00A931E0FF6D}" type="datetime1">
              <a:rPr lang="en-US" smtClean="0"/>
              <a:t>12/1/2020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r>
              <a:rPr lang="en-US"/>
              <a:t>Jennifer Byrne 2020</a:t>
            </a: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A2101C-8F20-4778-9672-F6C646CF386B}" type="datetime1">
              <a:rPr lang="en-US" smtClean="0"/>
              <a:t>12/1/2020</a:t>
            </a:fld>
            <a:endParaRPr lang="en-US"/>
          </a:p>
        </p:txBody>
      </p:sp>
      <p:sp>
        <p:nvSpPr>
          <p:cNvPr id="5" name="Footer Placeholder 4"/>
          <p:cNvSpPr>
            <a:spLocks noGrp="1"/>
          </p:cNvSpPr>
          <p:nvPr>
            <p:ph type="ftr" sz="quarter" idx="11"/>
          </p:nvPr>
        </p:nvSpPr>
        <p:spPr/>
        <p:txBody>
          <a:bodyPr/>
          <a:lstStyle/>
          <a:p>
            <a:r>
              <a:rPr lang="en-US"/>
              <a:t>Jennifer Byrne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BA481B0A-459E-4B6B-A056-50DA4097486A}" type="datetime1">
              <a:rPr lang="en-US" smtClean="0"/>
              <a:t>12/1/2020</a:t>
            </a:fld>
            <a:endParaRPr lang="en-US"/>
          </a:p>
        </p:txBody>
      </p:sp>
      <p:sp>
        <p:nvSpPr>
          <p:cNvPr id="5" name="Footer Placeholder 4"/>
          <p:cNvSpPr>
            <a:spLocks noGrp="1"/>
          </p:cNvSpPr>
          <p:nvPr>
            <p:ph type="ftr" sz="quarter" idx="11"/>
          </p:nvPr>
        </p:nvSpPr>
        <p:spPr>
          <a:xfrm>
            <a:off x="457200" y="6556248"/>
            <a:ext cx="3657600" cy="228600"/>
          </a:xfrm>
        </p:spPr>
        <p:txBody>
          <a:bodyPr/>
          <a:lstStyle/>
          <a:p>
            <a:r>
              <a:rPr lang="en-US"/>
              <a:t>Jennifer Byrne 2020</a:t>
            </a: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F0267-835D-4D54-8F9A-1EEAB5774A63}" type="datetime1">
              <a:rPr lang="en-US" smtClean="0"/>
              <a:t>12/1/2020</a:t>
            </a:fld>
            <a:endParaRPr lang="en-US"/>
          </a:p>
        </p:txBody>
      </p:sp>
      <p:sp>
        <p:nvSpPr>
          <p:cNvPr id="5" name="Footer Placeholder 4"/>
          <p:cNvSpPr>
            <a:spLocks noGrp="1"/>
          </p:cNvSpPr>
          <p:nvPr>
            <p:ph type="ftr" sz="quarter" idx="11"/>
          </p:nvPr>
        </p:nvSpPr>
        <p:spPr/>
        <p:txBody>
          <a:bodyPr/>
          <a:lstStyle/>
          <a:p>
            <a:r>
              <a:rPr lang="en-US"/>
              <a:t>Jennifer Byrne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A857701-5D99-41DC-8C6E-680780076AE8}" type="datetime1">
              <a:rPr lang="en-US" smtClean="0"/>
              <a:t>12/1/2020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r>
              <a:rPr lang="en-US"/>
              <a:t>Jennifer Byrne 2020</a:t>
            </a:r>
          </a:p>
        </p:txBody>
      </p:sp>
      <p:sp>
        <p:nvSpPr>
          <p:cNvPr id="6" name="Slide Number Placeholder 5"/>
          <p:cNvSpPr>
            <a:spLocks noGrp="1"/>
          </p:cNvSpPr>
          <p:nvPr>
            <p:ph type="sldNum" sz="quarter" idx="12"/>
          </p:nvPr>
        </p:nvSpPr>
        <p:spPr>
          <a:xfrm>
            <a:off x="6733952" y="6555112"/>
            <a:ext cx="588336" cy="2286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7F6941F-0EAC-4A0C-B79D-9D72DE405CE3}" type="datetime1">
              <a:rPr lang="en-US" smtClean="0"/>
              <a:t>12/1/2020</a:t>
            </a:fld>
            <a:endParaRPr lang="en-US"/>
          </a:p>
        </p:txBody>
      </p:sp>
      <p:sp>
        <p:nvSpPr>
          <p:cNvPr id="6" name="Footer Placeholder 5"/>
          <p:cNvSpPr>
            <a:spLocks noGrp="1"/>
          </p:cNvSpPr>
          <p:nvPr>
            <p:ph type="ftr" sz="quarter" idx="11"/>
          </p:nvPr>
        </p:nvSpPr>
        <p:spPr/>
        <p:txBody>
          <a:bodyPr/>
          <a:lstStyle/>
          <a:p>
            <a:r>
              <a:rPr lang="en-US"/>
              <a:t>Jennifer Byrne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1FBDEC3-2CF6-4481-925F-FAC5B9573A8D}" type="datetime1">
              <a:rPr lang="en-US" smtClean="0"/>
              <a:t>12/1/2020</a:t>
            </a:fld>
            <a:endParaRPr lang="en-US"/>
          </a:p>
        </p:txBody>
      </p:sp>
      <p:sp>
        <p:nvSpPr>
          <p:cNvPr id="8" name="Footer Placeholder 7"/>
          <p:cNvSpPr>
            <a:spLocks noGrp="1"/>
          </p:cNvSpPr>
          <p:nvPr>
            <p:ph type="ftr" sz="quarter" idx="11"/>
          </p:nvPr>
        </p:nvSpPr>
        <p:spPr/>
        <p:txBody>
          <a:bodyPr/>
          <a:lstStyle/>
          <a:p>
            <a:r>
              <a:rPr lang="en-US"/>
              <a:t>Jennifer Byrne 2020</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FAF2B88C-05CF-4B83-9E6B-588D06D36591}" type="datetime1">
              <a:rPr lang="en-US" smtClean="0"/>
              <a:t>12/1/2020</a:t>
            </a:fld>
            <a:endParaRPr lang="en-US"/>
          </a:p>
        </p:txBody>
      </p:sp>
      <p:sp>
        <p:nvSpPr>
          <p:cNvPr id="4" name="Footer Placeholder 3"/>
          <p:cNvSpPr>
            <a:spLocks noGrp="1"/>
          </p:cNvSpPr>
          <p:nvPr>
            <p:ph type="ftr" sz="quarter" idx="11"/>
          </p:nvPr>
        </p:nvSpPr>
        <p:spPr/>
        <p:txBody>
          <a:bodyPr/>
          <a:lstStyle/>
          <a:p>
            <a:r>
              <a:rPr lang="en-US"/>
              <a:t>Jennifer Byrne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CD750E90-061E-4396-AB6F-21445D0CAC92}" type="datetime1">
              <a:rPr lang="en-US" smtClean="0"/>
              <a:t>12/1/2020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r>
              <a:rPr lang="en-US"/>
              <a:t>Jennifer Byrne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DBC5B23-D183-4F60-817D-8763D9557CE8}" type="datetime1">
              <a:rPr lang="en-US" smtClean="0"/>
              <a:t>12/1/2020</a:t>
            </a:fld>
            <a:endParaRPr lang="en-US"/>
          </a:p>
        </p:txBody>
      </p:sp>
      <p:sp>
        <p:nvSpPr>
          <p:cNvPr id="6" name="Footer Placeholder 5"/>
          <p:cNvSpPr>
            <a:spLocks noGrp="1"/>
          </p:cNvSpPr>
          <p:nvPr>
            <p:ph type="ftr" sz="quarter" idx="11"/>
          </p:nvPr>
        </p:nvSpPr>
        <p:spPr/>
        <p:txBody>
          <a:bodyPr/>
          <a:lstStyle/>
          <a:p>
            <a:r>
              <a:rPr lang="en-US"/>
              <a:t>Jennifer Byrne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569172DE-D1AA-4B4E-953A-6CCC36CCA08F}" type="datetime1">
              <a:rPr lang="en-US" smtClean="0"/>
              <a:t>12/1/2020</a:t>
            </a:fld>
            <a:endParaRPr lang="en-US"/>
          </a:p>
        </p:txBody>
      </p:sp>
      <p:sp>
        <p:nvSpPr>
          <p:cNvPr id="6" name="Footer Placeholder 5"/>
          <p:cNvSpPr>
            <a:spLocks noGrp="1"/>
          </p:cNvSpPr>
          <p:nvPr>
            <p:ph type="ftr" sz="quarter" idx="11"/>
          </p:nvPr>
        </p:nvSpPr>
        <p:spPr/>
        <p:txBody>
          <a:bodyPr/>
          <a:lstStyle/>
          <a:p>
            <a:r>
              <a:rPr lang="en-US"/>
              <a:t>Jennifer Byrne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screen">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4997F8D-3882-4D2C-8640-3504E55C9043}" type="datetime1">
              <a:rPr lang="en-US" smtClean="0"/>
              <a:t>12/1/2020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r>
              <a:rPr lang="en-US"/>
              <a:t>Jennifer Byrne 2020</a:t>
            </a: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vivaglass.ie/index.htm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houzz.com/photos/contemporary/kitchen/p/16" TargetMode="External"/><Relationship Id="rId2" Type="http://schemas.openxmlformats.org/officeDocument/2006/relationships/hyperlink" Target="http://www.pouted.com/breathtaking-and-stunning-italian-kitchen-designs/" TargetMode="External"/><Relationship Id="rId1" Type="http://schemas.openxmlformats.org/officeDocument/2006/relationships/slideLayout" Target="../slideLayouts/slideLayout2.xml"/><Relationship Id="rId6" Type="http://schemas.openxmlformats.org/officeDocument/2006/relationships/hyperlink" Target="http://www.vivaglass.ie/index.html" TargetMode="External"/><Relationship Id="rId5" Type="http://schemas.openxmlformats.org/officeDocument/2006/relationships/hyperlink" Target="http://www.flooredgenius.com/" TargetMode="External"/><Relationship Id="rId4" Type="http://schemas.openxmlformats.org/officeDocument/2006/relationships/hyperlink" Target="http://blog.relishinteriors.com/modern-vs-contemporary-whats-the-differenc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Kitchen Styles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Modern Style </a:t>
            </a:r>
          </a:p>
        </p:txBody>
      </p:sp>
      <p:pic>
        <p:nvPicPr>
          <p:cNvPr id="3074" name="Picture 2"/>
          <p:cNvPicPr>
            <a:picLocks noGrp="1" noChangeAspect="1" noChangeArrowheads="1"/>
          </p:cNvPicPr>
          <p:nvPr>
            <p:ph idx="1"/>
          </p:nvPr>
        </p:nvPicPr>
        <p:blipFill>
          <a:blip r:embed="rId2" cstate="screen"/>
          <a:srcRect/>
          <a:stretch>
            <a:fillRect/>
          </a:stretch>
        </p:blipFill>
        <p:spPr bwMode="auto">
          <a:xfrm>
            <a:off x="609600" y="1066800"/>
            <a:ext cx="6766870" cy="461642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
        <p:nvSpPr>
          <p:cNvPr id="6" name="Footer Placeholder 5"/>
          <p:cNvSpPr>
            <a:spLocks noGrp="1"/>
          </p:cNvSpPr>
          <p:nvPr>
            <p:ph type="ftr" sz="quarter" idx="11"/>
          </p:nvPr>
        </p:nvSpPr>
        <p:spPr/>
        <p:txBody>
          <a:bodyPr/>
          <a:lstStyle/>
          <a:p>
            <a:r>
              <a:rPr lang="en-US"/>
              <a:t>Jennifer Byrne 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533400" y="990600"/>
            <a:ext cx="6634622" cy="4953000"/>
          </a:xfrm>
          <a:prstGeom prst="rect">
            <a:avLst/>
          </a:prstGeom>
          <a:noFill/>
          <a:ln w="9525">
            <a:noFill/>
            <a:miter lim="800000"/>
            <a:headEnd/>
            <a:tailEnd/>
          </a:ln>
        </p:spPr>
      </p:pic>
      <p:sp>
        <p:nvSpPr>
          <p:cNvPr id="6" name="Title 5"/>
          <p:cNvSpPr>
            <a:spLocks noGrp="1"/>
          </p:cNvSpPr>
          <p:nvPr>
            <p:ph type="title"/>
          </p:nvPr>
        </p:nvSpPr>
        <p:spPr>
          <a:xfrm>
            <a:off x="457200" y="320040"/>
            <a:ext cx="7239000" cy="594360"/>
          </a:xfrm>
        </p:spPr>
        <p:txBody>
          <a:bodyPr/>
          <a:lstStyle/>
          <a:p>
            <a:r>
              <a:rPr lang="en-IE" dirty="0"/>
              <a:t>Modern Style</a:t>
            </a:r>
          </a:p>
        </p:txBody>
      </p:sp>
      <p:sp>
        <p:nvSpPr>
          <p:cNvPr id="8" name="TextBox 7"/>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a:p>
        </p:txBody>
      </p:sp>
      <p:sp>
        <p:nvSpPr>
          <p:cNvPr id="10" name="Footer Placeholder 9"/>
          <p:cNvSpPr>
            <a:spLocks noGrp="1"/>
          </p:cNvSpPr>
          <p:nvPr>
            <p:ph type="ftr" sz="quarter" idx="11"/>
          </p:nvPr>
        </p:nvSpPr>
        <p:spPr/>
        <p:txBody>
          <a:bodyPr/>
          <a:lstStyle/>
          <a:p>
            <a:r>
              <a:rPr lang="en-US"/>
              <a:t>Jennifer Byrne 2020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20040"/>
            <a:ext cx="7239000" cy="594360"/>
          </a:xfrm>
        </p:spPr>
        <p:txBody>
          <a:bodyPr/>
          <a:lstStyle/>
          <a:p>
            <a:r>
              <a:rPr lang="en-IE" dirty="0"/>
              <a:t>Modern Style</a:t>
            </a:r>
          </a:p>
        </p:txBody>
      </p:sp>
      <p:sp>
        <p:nvSpPr>
          <p:cNvPr id="8" name="TextBox 7"/>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pic>
        <p:nvPicPr>
          <p:cNvPr id="5" name="Picture 3"/>
          <p:cNvPicPr>
            <a:picLocks noChangeAspect="1" noChangeArrowheads="1"/>
          </p:cNvPicPr>
          <p:nvPr/>
        </p:nvPicPr>
        <p:blipFill>
          <a:blip r:embed="rId2" cstate="screen"/>
          <a:srcRect/>
          <a:stretch>
            <a:fillRect/>
          </a:stretch>
        </p:blipFill>
        <p:spPr bwMode="auto">
          <a:xfrm>
            <a:off x="990600" y="1219200"/>
            <a:ext cx="5992034" cy="4800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12</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screen"/>
          <a:srcRect/>
          <a:stretch>
            <a:fillRect/>
          </a:stretch>
        </p:blipFill>
        <p:spPr bwMode="auto">
          <a:xfrm>
            <a:off x="685800" y="1524000"/>
            <a:ext cx="7285401" cy="3581400"/>
          </a:xfrm>
          <a:prstGeom prst="rect">
            <a:avLst/>
          </a:prstGeom>
          <a:noFill/>
          <a:ln w="9525">
            <a:noFill/>
            <a:miter lim="800000"/>
            <a:headEnd/>
            <a:tailEnd/>
          </a:ln>
        </p:spPr>
      </p:pic>
      <p:sp>
        <p:nvSpPr>
          <p:cNvPr id="6" name="Title 5"/>
          <p:cNvSpPr>
            <a:spLocks noGrp="1"/>
          </p:cNvSpPr>
          <p:nvPr>
            <p:ph type="title"/>
          </p:nvPr>
        </p:nvSpPr>
        <p:spPr>
          <a:xfrm>
            <a:off x="457200" y="320040"/>
            <a:ext cx="7239000" cy="594360"/>
          </a:xfrm>
        </p:spPr>
        <p:txBody>
          <a:bodyPr/>
          <a:lstStyle/>
          <a:p>
            <a:r>
              <a:rPr lang="en-IE" dirty="0"/>
              <a:t>Modern Style</a:t>
            </a:r>
          </a:p>
        </p:txBody>
      </p:sp>
      <p:sp>
        <p:nvSpPr>
          <p:cNvPr id="8" name="TextBox 7"/>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a:p>
        </p:txBody>
      </p:sp>
      <p:sp>
        <p:nvSpPr>
          <p:cNvPr id="10" name="Footer Placeholder 9"/>
          <p:cNvSpPr>
            <a:spLocks noGrp="1"/>
          </p:cNvSpPr>
          <p:nvPr>
            <p:ph type="ftr" sz="quarter" idx="11"/>
          </p:nvPr>
        </p:nvSpPr>
        <p:spPr/>
        <p:txBody>
          <a:bodyPr/>
          <a:lstStyle/>
          <a:p>
            <a:r>
              <a:rPr lang="en-US"/>
              <a:t>Jennifer Byrne 2020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screen"/>
          <a:srcRect/>
          <a:stretch>
            <a:fillRect/>
          </a:stretch>
        </p:blipFill>
        <p:spPr bwMode="auto">
          <a:xfrm>
            <a:off x="685800" y="1371600"/>
            <a:ext cx="6972298" cy="4648200"/>
          </a:xfrm>
          <a:prstGeom prst="rect">
            <a:avLst/>
          </a:prstGeom>
          <a:noFill/>
          <a:ln w="9525">
            <a:noFill/>
            <a:miter lim="800000"/>
            <a:headEnd/>
            <a:tailEnd/>
          </a:ln>
        </p:spPr>
      </p:pic>
      <p:sp>
        <p:nvSpPr>
          <p:cNvPr id="6" name="Title 5"/>
          <p:cNvSpPr>
            <a:spLocks noGrp="1"/>
          </p:cNvSpPr>
          <p:nvPr>
            <p:ph type="title"/>
          </p:nvPr>
        </p:nvSpPr>
        <p:spPr>
          <a:xfrm>
            <a:off x="457200" y="320040"/>
            <a:ext cx="7239000" cy="594360"/>
          </a:xfrm>
        </p:spPr>
        <p:txBody>
          <a:bodyPr/>
          <a:lstStyle/>
          <a:p>
            <a:r>
              <a:rPr lang="en-IE" dirty="0"/>
              <a:t>Modern Style</a:t>
            </a:r>
          </a:p>
        </p:txBody>
      </p:sp>
      <p:sp>
        <p:nvSpPr>
          <p:cNvPr id="8" name="TextBox 7"/>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14</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srcRect/>
          <a:stretch>
            <a:fillRect/>
          </a:stretch>
        </p:blipFill>
        <p:spPr bwMode="auto">
          <a:xfrm>
            <a:off x="609599" y="1295400"/>
            <a:ext cx="6881513" cy="4648200"/>
          </a:xfrm>
          <a:prstGeom prst="rect">
            <a:avLst/>
          </a:prstGeom>
          <a:noFill/>
          <a:ln w="9525">
            <a:noFill/>
            <a:miter lim="800000"/>
            <a:headEnd/>
            <a:tailEnd/>
          </a:ln>
        </p:spPr>
      </p:pic>
      <p:sp>
        <p:nvSpPr>
          <p:cNvPr id="6" name="Title 5"/>
          <p:cNvSpPr>
            <a:spLocks noGrp="1"/>
          </p:cNvSpPr>
          <p:nvPr>
            <p:ph type="title"/>
          </p:nvPr>
        </p:nvSpPr>
        <p:spPr>
          <a:xfrm>
            <a:off x="457200" y="320040"/>
            <a:ext cx="7239000" cy="594360"/>
          </a:xfrm>
        </p:spPr>
        <p:txBody>
          <a:bodyPr/>
          <a:lstStyle/>
          <a:p>
            <a:r>
              <a:rPr lang="en-IE" dirty="0"/>
              <a:t>Modern Style</a:t>
            </a:r>
          </a:p>
        </p:txBody>
      </p:sp>
      <p:sp>
        <p:nvSpPr>
          <p:cNvPr id="8" name="TextBox 7"/>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15</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7239000" cy="5638800"/>
          </a:xfrm>
        </p:spPr>
        <p:txBody>
          <a:bodyPr>
            <a:normAutofit/>
          </a:bodyPr>
          <a:lstStyle/>
          <a:p>
            <a:r>
              <a:rPr lang="en-IE" sz="2400" dirty="0"/>
              <a:t>Contemporary Means "Today" or "Recent"</a:t>
            </a:r>
          </a:p>
          <a:p>
            <a:r>
              <a:rPr lang="en-IE" sz="2400" dirty="0"/>
              <a:t>Contemporary designs or contemporary furniture refers to furniture designs of the 21st century. </a:t>
            </a:r>
          </a:p>
          <a:p>
            <a:r>
              <a:rPr lang="en-IE" sz="2400" dirty="0"/>
              <a:t>In 50 years contemporary will still mean most current or recent but modern will mean over 150 years ago.</a:t>
            </a:r>
          </a:p>
          <a:p>
            <a:r>
              <a:rPr lang="en-IE" sz="2400" dirty="0"/>
              <a:t>The contemporary style kitchen is easy cleaning and low maintenance.</a:t>
            </a:r>
          </a:p>
          <a:p>
            <a:r>
              <a:rPr lang="en-IE" sz="2400" dirty="0"/>
              <a:t>Surfaces are specified for easy cleaning and low maintenance. </a:t>
            </a:r>
          </a:p>
          <a:p>
            <a:r>
              <a:rPr lang="en-IE" sz="2400" dirty="0"/>
              <a:t>Vinyl flooring is popular for it’s easy clean and hygienic properties as well as cost effectiveness</a:t>
            </a:r>
          </a:p>
          <a:p>
            <a:endParaRPr lang="en-IE" sz="2400" dirty="0"/>
          </a:p>
          <a:p>
            <a:endParaRPr lang="en-IE" sz="2400" dirty="0"/>
          </a:p>
        </p:txBody>
      </p:sp>
      <p:sp>
        <p:nvSpPr>
          <p:cNvPr id="4" name="Title 1"/>
          <p:cNvSpPr txBox="1">
            <a:spLocks/>
          </p:cNvSpPr>
          <p:nvPr/>
        </p:nvSpPr>
        <p:spPr>
          <a:xfrm>
            <a:off x="304800" y="381000"/>
            <a:ext cx="7239000" cy="762000"/>
          </a:xfrm>
          <a:prstGeom prst="rect">
            <a:avLst/>
          </a:prstGeom>
        </p:spPr>
        <p:txBody>
          <a:bodyPr vert="horz" lIns="45720" tIns="0" rIns="45720" bIns="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Contemporary Style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sp>
        <p:nvSpPr>
          <p:cNvPr id="6" name="Footer Placeholder 5"/>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7239000" cy="5638800"/>
          </a:xfrm>
        </p:spPr>
        <p:txBody>
          <a:bodyPr>
            <a:normAutofit/>
          </a:bodyPr>
          <a:lstStyle/>
          <a:p>
            <a:r>
              <a:rPr lang="en-IE" sz="2400" dirty="0"/>
              <a:t>Tiles are still poplar with people opting for natural stone or vitrified stone tiles.</a:t>
            </a:r>
          </a:p>
          <a:p>
            <a:r>
              <a:rPr lang="en-IE" sz="2400" dirty="0"/>
              <a:t>Laminate timber flooring made a brief appearance but water and timber don’t go well together.</a:t>
            </a:r>
          </a:p>
          <a:p>
            <a:r>
              <a:rPr lang="en-IE" sz="2400" dirty="0"/>
              <a:t>Some opt for a more expensive solid timber or semi solid flooring but these need regular maintenance. </a:t>
            </a:r>
          </a:p>
          <a:p>
            <a:r>
              <a:rPr lang="en-IE" sz="2400" dirty="0"/>
              <a:t>During boom years poured resin floors were poplar but very expensive.</a:t>
            </a:r>
          </a:p>
          <a:p>
            <a:r>
              <a:rPr lang="en-IE" sz="2400" dirty="0"/>
              <a:t>Normally used in industry became very poplar for open plan houses.</a:t>
            </a:r>
          </a:p>
        </p:txBody>
      </p:sp>
      <p:sp>
        <p:nvSpPr>
          <p:cNvPr id="4" name="Title 1"/>
          <p:cNvSpPr txBox="1">
            <a:spLocks/>
          </p:cNvSpPr>
          <p:nvPr/>
        </p:nvSpPr>
        <p:spPr>
          <a:xfrm>
            <a:off x="304800" y="381000"/>
            <a:ext cx="7239000" cy="762000"/>
          </a:xfrm>
          <a:prstGeom prst="rect">
            <a:avLst/>
          </a:prstGeom>
        </p:spPr>
        <p:txBody>
          <a:bodyPr vert="horz" lIns="45720" tIns="0" rIns="45720" bIns="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Contemporary Style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
        <p:nvSpPr>
          <p:cNvPr id="6" name="Footer Placeholder 5"/>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381000"/>
            <a:ext cx="7239000" cy="762000"/>
          </a:xfrm>
          <a:prstGeom prst="rect">
            <a:avLst/>
          </a:prstGeom>
        </p:spPr>
        <p:txBody>
          <a:bodyPr vert="horz" lIns="45720" tIns="0" rIns="45720" bIns="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E" sz="3800" b="1" i="0" u="none" strike="noStrike" kern="1200" cap="all" spc="0" normalizeH="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Poured resin floors</a:t>
            </a:r>
            <a:endPar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
        <p:nvSpPr>
          <p:cNvPr id="6" name="Footer Placeholder 5"/>
          <p:cNvSpPr>
            <a:spLocks noGrp="1"/>
          </p:cNvSpPr>
          <p:nvPr>
            <p:ph type="ftr" sz="quarter" idx="11"/>
          </p:nvPr>
        </p:nvSpPr>
        <p:spPr/>
        <p:txBody>
          <a:bodyPr/>
          <a:lstStyle/>
          <a:p>
            <a:r>
              <a:rPr lang="en-US"/>
              <a:t>Jennifer Byrne 2020</a:t>
            </a:r>
          </a:p>
        </p:txBody>
      </p:sp>
      <p:sp>
        <p:nvSpPr>
          <p:cNvPr id="8" name="TextBox 7"/>
          <p:cNvSpPr txBox="1"/>
          <p:nvPr/>
        </p:nvSpPr>
        <p:spPr>
          <a:xfrm>
            <a:off x="381000" y="1524000"/>
            <a:ext cx="7239000" cy="830997"/>
          </a:xfrm>
          <a:prstGeom prst="rect">
            <a:avLst/>
          </a:prstGeom>
          <a:noFill/>
        </p:spPr>
        <p:txBody>
          <a:bodyPr wrap="square" rtlCol="0">
            <a:spAutoFit/>
          </a:bodyPr>
          <a:lstStyle/>
          <a:p>
            <a:r>
              <a:rPr lang="en-IE" sz="2400" dirty="0"/>
              <a:t>Virtually maintenance free and extremely hygienic as well as being bullet proof to everyday abuse.</a:t>
            </a:r>
          </a:p>
        </p:txBody>
      </p:sp>
      <p:pic>
        <p:nvPicPr>
          <p:cNvPr id="4098" name="Picture 2"/>
          <p:cNvPicPr>
            <a:picLocks noChangeAspect="1" noChangeArrowheads="1"/>
          </p:cNvPicPr>
          <p:nvPr/>
        </p:nvPicPr>
        <p:blipFill>
          <a:blip r:embed="rId2" cstate="screen"/>
          <a:srcRect/>
          <a:stretch>
            <a:fillRect/>
          </a:stretch>
        </p:blipFill>
        <p:spPr bwMode="auto">
          <a:xfrm>
            <a:off x="609600" y="2514600"/>
            <a:ext cx="3004817" cy="2257425"/>
          </a:xfrm>
          <a:prstGeom prst="rect">
            <a:avLst/>
          </a:prstGeom>
          <a:noFill/>
          <a:ln w="9525">
            <a:noFill/>
            <a:miter lim="800000"/>
            <a:headEnd/>
            <a:tailEnd/>
          </a:ln>
        </p:spPr>
      </p:pic>
      <p:pic>
        <p:nvPicPr>
          <p:cNvPr id="4099" name="Picture 3"/>
          <p:cNvPicPr>
            <a:picLocks noChangeAspect="1" noChangeArrowheads="1"/>
          </p:cNvPicPr>
          <p:nvPr/>
        </p:nvPicPr>
        <p:blipFill>
          <a:blip r:embed="rId3" cstate="screen"/>
          <a:srcRect/>
          <a:stretch>
            <a:fillRect/>
          </a:stretch>
        </p:blipFill>
        <p:spPr bwMode="auto">
          <a:xfrm>
            <a:off x="4038600" y="2438400"/>
            <a:ext cx="3232966" cy="3243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4099"/>
                                        </p:tgtEl>
                                        <p:attrNameLst>
                                          <p:attrName>style.visibility</p:attrName>
                                        </p:attrNameLst>
                                      </p:cBhvr>
                                      <p:to>
                                        <p:strVal val="visible"/>
                                      </p:to>
                                    </p:set>
                                    <p:anim calcmode="lin" valueType="num">
                                      <p:cBhvr>
                                        <p:cTn id="15" dur="1000" fill="hold"/>
                                        <p:tgtEl>
                                          <p:spTgt spid="4099"/>
                                        </p:tgtEl>
                                        <p:attrNameLst>
                                          <p:attrName>ppt_w</p:attrName>
                                        </p:attrNameLst>
                                      </p:cBhvr>
                                      <p:tavLst>
                                        <p:tav tm="0">
                                          <p:val>
                                            <p:fltVal val="0"/>
                                          </p:val>
                                        </p:tav>
                                        <p:tav tm="100000">
                                          <p:val>
                                            <p:strVal val="#ppt_w"/>
                                          </p:val>
                                        </p:tav>
                                      </p:tavLst>
                                    </p:anim>
                                    <p:anim calcmode="lin" valueType="num">
                                      <p:cBhvr>
                                        <p:cTn id="16" dur="1000" fill="hold"/>
                                        <p:tgtEl>
                                          <p:spTgt spid="4099"/>
                                        </p:tgtEl>
                                        <p:attrNameLst>
                                          <p:attrName>ppt_h</p:attrName>
                                        </p:attrNameLst>
                                      </p:cBhvr>
                                      <p:tavLst>
                                        <p:tav tm="0">
                                          <p:val>
                                            <p:fltVal val="0"/>
                                          </p:val>
                                        </p:tav>
                                        <p:tav tm="100000">
                                          <p:val>
                                            <p:strVal val="#ppt_h"/>
                                          </p:val>
                                        </p:tav>
                                      </p:tavLst>
                                    </p:anim>
                                    <p:anim calcmode="lin" valueType="num">
                                      <p:cBhvr>
                                        <p:cTn id="17" dur="1000" fill="hold"/>
                                        <p:tgtEl>
                                          <p:spTgt spid="4099"/>
                                        </p:tgtEl>
                                        <p:attrNameLst>
                                          <p:attrName>style.rotation</p:attrName>
                                        </p:attrNameLst>
                                      </p:cBhvr>
                                      <p:tavLst>
                                        <p:tav tm="0">
                                          <p:val>
                                            <p:fltVal val="90"/>
                                          </p:val>
                                        </p:tav>
                                        <p:tav tm="100000">
                                          <p:val>
                                            <p:fltVal val="0"/>
                                          </p:val>
                                        </p:tav>
                                      </p:tavLst>
                                    </p:anim>
                                    <p:animEffect transition="in" filter="fade">
                                      <p:cBhvr>
                                        <p:cTn id="18"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990600"/>
          </a:xfrm>
        </p:spPr>
        <p:txBody>
          <a:bodyPr>
            <a:normAutofit/>
          </a:bodyPr>
          <a:lstStyle/>
          <a:p>
            <a:r>
              <a:rPr lang="en-IE" dirty="0"/>
              <a:t>Contemporary Style  </a:t>
            </a:r>
          </a:p>
        </p:txBody>
      </p:sp>
      <p:sp>
        <p:nvSpPr>
          <p:cNvPr id="3" name="Content Placeholder 2"/>
          <p:cNvSpPr>
            <a:spLocks noGrp="1"/>
          </p:cNvSpPr>
          <p:nvPr>
            <p:ph idx="1"/>
          </p:nvPr>
        </p:nvSpPr>
        <p:spPr>
          <a:xfrm>
            <a:off x="457200" y="1219200"/>
            <a:ext cx="7239000" cy="5236536"/>
          </a:xfrm>
        </p:spPr>
        <p:txBody>
          <a:bodyPr>
            <a:normAutofit fontScale="92500"/>
          </a:bodyPr>
          <a:lstStyle/>
          <a:p>
            <a:r>
              <a:rPr lang="en-IE" dirty="0"/>
              <a:t> Windows in the kitchen are functional and the only dressing is to control the light in and provide privacy usually in the form of a blind.</a:t>
            </a:r>
          </a:p>
          <a:p>
            <a:r>
              <a:rPr lang="en-IE" dirty="0"/>
              <a:t>Contemporary style kitchens also have bold colours incorporated in their design. Colours such as reds, blues and bright colours. </a:t>
            </a:r>
          </a:p>
          <a:p>
            <a:r>
              <a:rPr lang="en-IE" dirty="0"/>
              <a:t>The colour can be the decoration, appliances or the cabinetry. </a:t>
            </a:r>
          </a:p>
          <a:p>
            <a:r>
              <a:rPr lang="en-IE" dirty="0"/>
              <a:t>The walls are painted, coloured tiles used as a splash back behind the sink or behind the cooker.</a:t>
            </a:r>
          </a:p>
          <a:p>
            <a:r>
              <a:rPr lang="en-IE" dirty="0"/>
              <a:t>During boom years coloured glass splash backs were again very popular but very expensive.  </a:t>
            </a:r>
          </a:p>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94360"/>
          </a:xfrm>
        </p:spPr>
        <p:txBody>
          <a:bodyPr/>
          <a:lstStyle/>
          <a:p>
            <a:r>
              <a:rPr lang="en-IE" dirty="0"/>
              <a:t>Style? </a:t>
            </a:r>
          </a:p>
        </p:txBody>
      </p:sp>
      <p:sp>
        <p:nvSpPr>
          <p:cNvPr id="3" name="Content Placeholder 2"/>
          <p:cNvSpPr>
            <a:spLocks noGrp="1"/>
          </p:cNvSpPr>
          <p:nvPr>
            <p:ph idx="1"/>
          </p:nvPr>
        </p:nvSpPr>
        <p:spPr>
          <a:xfrm>
            <a:off x="457200" y="1219200"/>
            <a:ext cx="7239000" cy="5236536"/>
          </a:xfrm>
        </p:spPr>
        <p:txBody>
          <a:bodyPr>
            <a:noAutofit/>
          </a:bodyPr>
          <a:lstStyle/>
          <a:p>
            <a:r>
              <a:rPr lang="en-GB" sz="2400" dirty="0"/>
              <a:t>What style of kitchen do you want.</a:t>
            </a:r>
          </a:p>
          <a:p>
            <a:r>
              <a:rPr lang="en-GB" sz="2400" dirty="0"/>
              <a:t>1 	Country</a:t>
            </a:r>
            <a:r>
              <a:rPr lang="en-IE" sz="2400" dirty="0"/>
              <a:t>: Rustic and homely</a:t>
            </a:r>
            <a:endParaRPr lang="en-GB" sz="2400" dirty="0"/>
          </a:p>
          <a:p>
            <a:r>
              <a:rPr lang="en-GB" sz="2400" dirty="0"/>
              <a:t>2 	Modern: </a:t>
            </a:r>
            <a:r>
              <a:rPr lang="en-IE" sz="2400" dirty="0"/>
              <a:t>Sleek and industrial</a:t>
            </a:r>
          </a:p>
          <a:p>
            <a:r>
              <a:rPr lang="en-IE" sz="2400" dirty="0"/>
              <a:t>3	</a:t>
            </a:r>
            <a:r>
              <a:rPr lang="en-GB" sz="2400" dirty="0"/>
              <a:t>Contemporary:</a:t>
            </a:r>
            <a:r>
              <a:rPr lang="en-IE" sz="2400" dirty="0"/>
              <a:t> Crisp and clean. </a:t>
            </a:r>
          </a:p>
          <a:p>
            <a:r>
              <a:rPr lang="en-IE" sz="2400" dirty="0"/>
              <a:t>4	Futuristic: Out of this world.</a:t>
            </a:r>
          </a:p>
          <a:p>
            <a:endParaRPr lang="en-IE" sz="1050" dirty="0"/>
          </a:p>
          <a:p>
            <a:r>
              <a:rPr lang="en-IE" sz="2400" dirty="0"/>
              <a:t>They all have one thing in common they all have a cooker sink &amp; fridge and are usually the hub of the house. </a:t>
            </a:r>
          </a:p>
          <a:p>
            <a:r>
              <a:rPr lang="en-IE" sz="2400" dirty="0"/>
              <a:t>They also have a vast array of expensive appliances so careful thought and planning must go into designing what is probably the most expensive room in the house.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990600"/>
          </a:xfrm>
        </p:spPr>
        <p:txBody>
          <a:bodyPr>
            <a:normAutofit/>
          </a:bodyPr>
          <a:lstStyle/>
          <a:p>
            <a:r>
              <a:rPr lang="en-IE" dirty="0"/>
              <a:t>Glass splashbacks  </a:t>
            </a:r>
          </a:p>
        </p:txBody>
      </p:sp>
      <p:sp>
        <p:nvSpPr>
          <p:cNvPr id="3" name="Content Placeholder 2"/>
          <p:cNvSpPr>
            <a:spLocks noGrp="1"/>
          </p:cNvSpPr>
          <p:nvPr>
            <p:ph idx="1"/>
          </p:nvPr>
        </p:nvSpPr>
        <p:spPr>
          <a:xfrm>
            <a:off x="457200" y="1219200"/>
            <a:ext cx="7239000" cy="5236536"/>
          </a:xfrm>
        </p:spPr>
        <p:txBody>
          <a:bodyPr>
            <a:normAutofit/>
          </a:bodyPr>
          <a:lstStyle/>
          <a:p>
            <a:r>
              <a:rPr lang="en-IE" sz="2400" dirty="0"/>
              <a:t>Glass Splashbacks bring light and elegance to any home or bathroom. </a:t>
            </a:r>
          </a:p>
          <a:p>
            <a:r>
              <a:rPr lang="en-IE" sz="2400" dirty="0"/>
              <a:t>Available in any colour they are stunning, hygienic and a cutting edge alternative to traditional wall tiles. </a:t>
            </a:r>
          </a:p>
          <a:p>
            <a:r>
              <a:rPr lang="en-IE" sz="2400" dirty="0"/>
              <a:t>Toughened glass Splashbacks can be made to the exact size and shape you require, including cut outs for sockets and switches</a:t>
            </a:r>
          </a:p>
          <a:p>
            <a:r>
              <a:rPr lang="en-IE" sz="2400" dirty="0">
                <a:hlinkClick r:id="rId2"/>
              </a:rPr>
              <a:t>http://www.vivaglass.ie/index.html</a:t>
            </a:r>
            <a:endParaRPr lang="en-IE" sz="2400" dirty="0"/>
          </a:p>
          <a:p>
            <a:endParaRPr lang="en-IE"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5" name="Footer Placeholder 4"/>
          <p:cNvSpPr>
            <a:spLocks noGrp="1"/>
          </p:cNvSpPr>
          <p:nvPr>
            <p:ph type="ftr" sz="quarter" idx="11"/>
          </p:nvPr>
        </p:nvSpPr>
        <p:spPr/>
        <p:txBody>
          <a:bodyPr/>
          <a:lstStyle/>
          <a:p>
            <a:r>
              <a:rPr lang="en-US"/>
              <a:t>Jennifer Byrne 2020</a:t>
            </a:r>
          </a:p>
        </p:txBody>
      </p:sp>
      <p:pic>
        <p:nvPicPr>
          <p:cNvPr id="5123" name="Picture 3"/>
          <p:cNvPicPr>
            <a:picLocks noChangeAspect="1" noChangeArrowheads="1"/>
          </p:cNvPicPr>
          <p:nvPr/>
        </p:nvPicPr>
        <p:blipFill>
          <a:blip r:embed="rId3" cstate="screen"/>
          <a:srcRect/>
          <a:stretch>
            <a:fillRect/>
          </a:stretch>
        </p:blipFill>
        <p:spPr bwMode="auto">
          <a:xfrm>
            <a:off x="352276" y="4810034"/>
            <a:ext cx="3152924" cy="1590766"/>
          </a:xfrm>
          <a:prstGeom prst="rect">
            <a:avLst/>
          </a:prstGeom>
          <a:noFill/>
          <a:ln w="9525">
            <a:noFill/>
            <a:miter lim="800000"/>
            <a:headEnd/>
            <a:tailEnd/>
          </a:ln>
        </p:spPr>
      </p:pic>
      <p:pic>
        <p:nvPicPr>
          <p:cNvPr id="5124" name="Picture 4"/>
          <p:cNvPicPr>
            <a:picLocks noChangeAspect="1" noChangeArrowheads="1"/>
          </p:cNvPicPr>
          <p:nvPr/>
        </p:nvPicPr>
        <p:blipFill>
          <a:blip r:embed="rId4" cstate="screen"/>
          <a:srcRect/>
          <a:stretch>
            <a:fillRect/>
          </a:stretch>
        </p:blipFill>
        <p:spPr bwMode="auto">
          <a:xfrm>
            <a:off x="4191000" y="4877220"/>
            <a:ext cx="3048000" cy="15156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5123"/>
                                        </p:tgtEl>
                                        <p:attrNameLst>
                                          <p:attrName>style.visibility</p:attrName>
                                        </p:attrNameLst>
                                      </p:cBhvr>
                                      <p:to>
                                        <p:strVal val="visible"/>
                                      </p:to>
                                    </p:set>
                                    <p:anim calcmode="lin" valueType="num">
                                      <p:cBhvr>
                                        <p:cTn id="31" dur="1000" fill="hold"/>
                                        <p:tgtEl>
                                          <p:spTgt spid="5123"/>
                                        </p:tgtEl>
                                        <p:attrNameLst>
                                          <p:attrName>ppt_w</p:attrName>
                                        </p:attrNameLst>
                                      </p:cBhvr>
                                      <p:tavLst>
                                        <p:tav tm="0">
                                          <p:val>
                                            <p:fltVal val="0"/>
                                          </p:val>
                                        </p:tav>
                                        <p:tav tm="100000">
                                          <p:val>
                                            <p:strVal val="#ppt_w"/>
                                          </p:val>
                                        </p:tav>
                                      </p:tavLst>
                                    </p:anim>
                                    <p:anim calcmode="lin" valueType="num">
                                      <p:cBhvr>
                                        <p:cTn id="32" dur="1000" fill="hold"/>
                                        <p:tgtEl>
                                          <p:spTgt spid="5123"/>
                                        </p:tgtEl>
                                        <p:attrNameLst>
                                          <p:attrName>ppt_h</p:attrName>
                                        </p:attrNameLst>
                                      </p:cBhvr>
                                      <p:tavLst>
                                        <p:tav tm="0">
                                          <p:val>
                                            <p:fltVal val="0"/>
                                          </p:val>
                                        </p:tav>
                                        <p:tav tm="100000">
                                          <p:val>
                                            <p:strVal val="#ppt_h"/>
                                          </p:val>
                                        </p:tav>
                                      </p:tavLst>
                                    </p:anim>
                                    <p:anim calcmode="lin" valueType="num">
                                      <p:cBhvr>
                                        <p:cTn id="33" dur="1000" fill="hold"/>
                                        <p:tgtEl>
                                          <p:spTgt spid="5123"/>
                                        </p:tgtEl>
                                        <p:attrNameLst>
                                          <p:attrName>style.rotation</p:attrName>
                                        </p:attrNameLst>
                                      </p:cBhvr>
                                      <p:tavLst>
                                        <p:tav tm="0">
                                          <p:val>
                                            <p:fltVal val="90"/>
                                          </p:val>
                                        </p:tav>
                                        <p:tav tm="100000">
                                          <p:val>
                                            <p:fltVal val="0"/>
                                          </p:val>
                                        </p:tav>
                                      </p:tavLst>
                                    </p:anim>
                                    <p:animEffect transition="in" filter="fade">
                                      <p:cBhvr>
                                        <p:cTn id="34" dur="1000"/>
                                        <p:tgtEl>
                                          <p:spTgt spid="512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5124"/>
                                        </p:tgtEl>
                                        <p:attrNameLst>
                                          <p:attrName>style.visibility</p:attrName>
                                        </p:attrNameLst>
                                      </p:cBhvr>
                                      <p:to>
                                        <p:strVal val="visible"/>
                                      </p:to>
                                    </p:set>
                                    <p:anim calcmode="lin" valueType="num">
                                      <p:cBhvr>
                                        <p:cTn id="39" dur="1000" fill="hold"/>
                                        <p:tgtEl>
                                          <p:spTgt spid="5124"/>
                                        </p:tgtEl>
                                        <p:attrNameLst>
                                          <p:attrName>ppt_w</p:attrName>
                                        </p:attrNameLst>
                                      </p:cBhvr>
                                      <p:tavLst>
                                        <p:tav tm="0">
                                          <p:val>
                                            <p:fltVal val="0"/>
                                          </p:val>
                                        </p:tav>
                                        <p:tav tm="100000">
                                          <p:val>
                                            <p:strVal val="#ppt_w"/>
                                          </p:val>
                                        </p:tav>
                                      </p:tavLst>
                                    </p:anim>
                                    <p:anim calcmode="lin" valueType="num">
                                      <p:cBhvr>
                                        <p:cTn id="40" dur="1000" fill="hold"/>
                                        <p:tgtEl>
                                          <p:spTgt spid="5124"/>
                                        </p:tgtEl>
                                        <p:attrNameLst>
                                          <p:attrName>ppt_h</p:attrName>
                                        </p:attrNameLst>
                                      </p:cBhvr>
                                      <p:tavLst>
                                        <p:tav tm="0">
                                          <p:val>
                                            <p:fltVal val="0"/>
                                          </p:val>
                                        </p:tav>
                                        <p:tav tm="100000">
                                          <p:val>
                                            <p:strVal val="#ppt_h"/>
                                          </p:val>
                                        </p:tav>
                                      </p:tavLst>
                                    </p:anim>
                                    <p:anim calcmode="lin" valueType="num">
                                      <p:cBhvr>
                                        <p:cTn id="41" dur="1000" fill="hold"/>
                                        <p:tgtEl>
                                          <p:spTgt spid="5124"/>
                                        </p:tgtEl>
                                        <p:attrNameLst>
                                          <p:attrName>style.rotation</p:attrName>
                                        </p:attrNameLst>
                                      </p:cBhvr>
                                      <p:tavLst>
                                        <p:tav tm="0">
                                          <p:val>
                                            <p:fltVal val="90"/>
                                          </p:val>
                                        </p:tav>
                                        <p:tav tm="100000">
                                          <p:val>
                                            <p:fltVal val="0"/>
                                          </p:val>
                                        </p:tav>
                                      </p:tavLst>
                                    </p:anim>
                                    <p:animEffect transition="in" filter="fade">
                                      <p:cBhvr>
                                        <p:cTn id="42"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066800"/>
          </a:xfrm>
        </p:spPr>
        <p:txBody>
          <a:bodyPr>
            <a:normAutofit/>
          </a:bodyPr>
          <a:lstStyle/>
          <a:p>
            <a:r>
              <a:rPr lang="en-IE" dirty="0"/>
              <a:t>Contemporary Style </a:t>
            </a:r>
          </a:p>
        </p:txBody>
      </p:sp>
      <p:sp>
        <p:nvSpPr>
          <p:cNvPr id="3" name="Content Placeholder 2"/>
          <p:cNvSpPr>
            <a:spLocks noGrp="1"/>
          </p:cNvSpPr>
          <p:nvPr>
            <p:ph idx="1"/>
          </p:nvPr>
        </p:nvSpPr>
        <p:spPr>
          <a:xfrm>
            <a:off x="457200" y="1219200"/>
            <a:ext cx="7239000" cy="5236536"/>
          </a:xfrm>
        </p:spPr>
        <p:txBody>
          <a:bodyPr>
            <a:normAutofit/>
          </a:bodyPr>
          <a:lstStyle/>
          <a:p>
            <a:r>
              <a:rPr lang="en-IE" sz="2400" dirty="0"/>
              <a:t>Accessories are coloured and can be changed regularly to create a new look.</a:t>
            </a:r>
          </a:p>
          <a:p>
            <a:r>
              <a:rPr lang="en-IE" sz="2400" dirty="0"/>
              <a:t>The contemporary style kitchen is functional and versatile.</a:t>
            </a:r>
          </a:p>
          <a:p>
            <a:r>
              <a:rPr lang="en-IE" sz="2400" dirty="0"/>
              <a:t>The appliance colours can be selected from white the most traditional, to black the most sophisticated or stainless steel for a clean hygienic modern feel.</a:t>
            </a:r>
          </a:p>
          <a:p>
            <a:r>
              <a:rPr lang="en-IE" sz="2400" dirty="0"/>
              <a:t>Trends in colour also go out of fashion very quickly. </a:t>
            </a:r>
          </a:p>
          <a:p>
            <a:r>
              <a:rPr lang="en-IE" sz="2400" dirty="0"/>
              <a:t>Some appliance mainly fridges/freezers come in a range of colours like greens, red, yellow and pink.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Contemporary Style </a:t>
            </a:r>
          </a:p>
        </p:txBody>
      </p:sp>
      <p:sp>
        <p:nvSpPr>
          <p:cNvPr id="3" name="Content Placeholder 2"/>
          <p:cNvSpPr>
            <a:spLocks noGrp="1"/>
          </p:cNvSpPr>
          <p:nvPr>
            <p:ph idx="1"/>
          </p:nvPr>
        </p:nvSpPr>
        <p:spPr>
          <a:xfrm>
            <a:off x="457200" y="1066800"/>
            <a:ext cx="7239000" cy="5236536"/>
          </a:xfrm>
        </p:spPr>
        <p:txBody>
          <a:bodyPr>
            <a:normAutofit/>
          </a:bodyPr>
          <a:lstStyle/>
          <a:p>
            <a:endParaRPr lang="en-IE" dirty="0"/>
          </a:p>
          <a:p>
            <a:r>
              <a:rPr lang="en-IE" sz="2400" dirty="0"/>
              <a:t>Contemporary styled kitchens cover a vast array of looks.</a:t>
            </a:r>
          </a:p>
          <a:p>
            <a:r>
              <a:rPr lang="en-IE" sz="2400" dirty="0"/>
              <a:t> They fit in well in most modern homes today and are an ideal style for remodelling and renovating your kitchen.</a:t>
            </a:r>
          </a:p>
          <a:p>
            <a:r>
              <a:rPr lang="en-IE" sz="2400" dirty="0"/>
              <a:t>This style of kitchen can be changed to create different looks with a minimum expense through coloured accessories.</a:t>
            </a:r>
          </a:p>
          <a:p>
            <a:r>
              <a:rPr lang="en-IE" sz="2400" dirty="0"/>
              <a:t>Replacing or painting cabinet doors. </a:t>
            </a:r>
          </a:p>
          <a:p>
            <a:r>
              <a:rPr lang="en-IE" sz="2400" dirty="0"/>
              <a:t>Changing worktops.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1169138" y="1524000"/>
            <a:ext cx="5536462" cy="4419600"/>
          </a:xfrm>
          <a:prstGeom prst="rect">
            <a:avLst/>
          </a:prstGeom>
          <a:noFill/>
          <a:ln w="9525">
            <a:noFill/>
            <a:miter lim="800000"/>
            <a:headEnd/>
            <a:tailEnd/>
          </a:ln>
        </p:spPr>
      </p:pic>
      <p:sp>
        <p:nvSpPr>
          <p:cNvPr id="5" name="TextBox 4"/>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7" name="Title 6"/>
          <p:cNvSpPr>
            <a:spLocks noGrp="1"/>
          </p:cNvSpPr>
          <p:nvPr>
            <p:ph type="title"/>
          </p:nvPr>
        </p:nvSpPr>
        <p:spPr>
          <a:xfrm>
            <a:off x="457200" y="320040"/>
            <a:ext cx="7239000" cy="822960"/>
          </a:xfrm>
        </p:spPr>
        <p:txBody>
          <a:bodyPr/>
          <a:lstStyle/>
          <a:p>
            <a:r>
              <a:rPr lang="en-IE" dirty="0"/>
              <a:t>Contemporary 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sp>
        <p:nvSpPr>
          <p:cNvPr id="8" name="Footer Placeholder 7"/>
          <p:cNvSpPr>
            <a:spLocks noGrp="1"/>
          </p:cNvSpPr>
          <p:nvPr>
            <p:ph type="ftr" sz="quarter" idx="11"/>
          </p:nvPr>
        </p:nvSpPr>
        <p:spPr/>
        <p:txBody>
          <a:bodyPr/>
          <a:lstStyle/>
          <a:p>
            <a:r>
              <a:rPr lang="en-US"/>
              <a:t>Jennifer Byrne 2020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screen"/>
          <a:srcRect/>
          <a:stretch>
            <a:fillRect/>
          </a:stretch>
        </p:blipFill>
        <p:spPr bwMode="auto">
          <a:xfrm>
            <a:off x="1371600" y="1371600"/>
            <a:ext cx="5782010" cy="4613363"/>
          </a:xfrm>
          <a:prstGeom prst="rect">
            <a:avLst/>
          </a:prstGeom>
          <a:noFill/>
          <a:ln w="9525">
            <a:noFill/>
            <a:miter lim="800000"/>
            <a:headEnd/>
            <a:tailEnd/>
          </a:ln>
        </p:spPr>
      </p:pic>
      <p:sp>
        <p:nvSpPr>
          <p:cNvPr id="5" name="TextBox 4"/>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7" name="Title 6"/>
          <p:cNvSpPr>
            <a:spLocks noGrp="1"/>
          </p:cNvSpPr>
          <p:nvPr>
            <p:ph type="title"/>
          </p:nvPr>
        </p:nvSpPr>
        <p:spPr>
          <a:xfrm>
            <a:off x="457200" y="320040"/>
            <a:ext cx="7239000" cy="822960"/>
          </a:xfrm>
        </p:spPr>
        <p:txBody>
          <a:bodyPr/>
          <a:lstStyle/>
          <a:p>
            <a:r>
              <a:rPr lang="en-IE" dirty="0"/>
              <a:t>Contemporary 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sp>
        <p:nvSpPr>
          <p:cNvPr id="8" name="Footer Placeholder 7"/>
          <p:cNvSpPr>
            <a:spLocks noGrp="1"/>
          </p:cNvSpPr>
          <p:nvPr>
            <p:ph type="ftr" sz="quarter" idx="11"/>
          </p:nvPr>
        </p:nvSpPr>
        <p:spPr/>
        <p:txBody>
          <a:bodyPr/>
          <a:lstStyle/>
          <a:p>
            <a:r>
              <a:rPr lang="en-US"/>
              <a:t>Jennifer Byrne 2020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screen"/>
          <a:srcRect/>
          <a:stretch>
            <a:fillRect/>
          </a:stretch>
        </p:blipFill>
        <p:spPr bwMode="auto">
          <a:xfrm>
            <a:off x="925559" y="1143000"/>
            <a:ext cx="5932441" cy="4724400"/>
          </a:xfrm>
          <a:prstGeom prst="rect">
            <a:avLst/>
          </a:prstGeom>
          <a:noFill/>
          <a:ln w="9525">
            <a:noFill/>
            <a:miter lim="800000"/>
            <a:headEnd/>
            <a:tailEnd/>
          </a:ln>
        </p:spPr>
      </p:pic>
      <p:sp>
        <p:nvSpPr>
          <p:cNvPr id="7" name="Title 6"/>
          <p:cNvSpPr>
            <a:spLocks noGrp="1"/>
          </p:cNvSpPr>
          <p:nvPr>
            <p:ph type="title"/>
          </p:nvPr>
        </p:nvSpPr>
        <p:spPr>
          <a:xfrm>
            <a:off x="457200" y="320040"/>
            <a:ext cx="7239000" cy="594360"/>
          </a:xfrm>
        </p:spPr>
        <p:txBody>
          <a:bodyPr/>
          <a:lstStyle/>
          <a:p>
            <a:r>
              <a:rPr lang="en-IE" dirty="0"/>
              <a:t>Contemporary style</a:t>
            </a:r>
          </a:p>
        </p:txBody>
      </p:sp>
      <p:sp>
        <p:nvSpPr>
          <p:cNvPr id="9" name="TextBox 8"/>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
        <p:nvSpPr>
          <p:cNvPr id="6" name="Footer Placeholder 5"/>
          <p:cNvSpPr>
            <a:spLocks noGrp="1"/>
          </p:cNvSpPr>
          <p:nvPr>
            <p:ph type="ftr" sz="quarter" idx="11"/>
          </p:nvPr>
        </p:nvSpPr>
        <p:spPr/>
        <p:txBody>
          <a:bodyPr/>
          <a:lstStyle/>
          <a:p>
            <a:r>
              <a:rPr lang="en-US"/>
              <a:t>Jennifer Byrne 2020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7200" y="3581400"/>
            <a:ext cx="779381" cy="369332"/>
          </a:xfrm>
          <a:prstGeom prst="rect">
            <a:avLst/>
          </a:prstGeom>
          <a:noFill/>
        </p:spPr>
        <p:txBody>
          <a:bodyPr wrap="none" rtlCol="0">
            <a:spAutoFit/>
          </a:bodyPr>
          <a:lstStyle/>
          <a:p>
            <a:r>
              <a:rPr lang="en-IE" dirty="0" err="1"/>
              <a:t>houzz</a:t>
            </a:r>
            <a:endParaRPr lang="en-IE" dirty="0"/>
          </a:p>
        </p:txBody>
      </p:sp>
      <p:pic>
        <p:nvPicPr>
          <p:cNvPr id="3077" name="Picture 5"/>
          <p:cNvPicPr>
            <a:picLocks noChangeAspect="1" noChangeArrowheads="1"/>
          </p:cNvPicPr>
          <p:nvPr/>
        </p:nvPicPr>
        <p:blipFill>
          <a:blip r:embed="rId2" cstate="screen"/>
          <a:srcRect/>
          <a:stretch>
            <a:fillRect/>
          </a:stretch>
        </p:blipFill>
        <p:spPr bwMode="auto">
          <a:xfrm>
            <a:off x="1905000" y="1142532"/>
            <a:ext cx="4478414" cy="4801068"/>
          </a:xfrm>
          <a:prstGeom prst="rect">
            <a:avLst/>
          </a:prstGeom>
          <a:noFill/>
          <a:ln w="9525">
            <a:noFill/>
            <a:miter lim="800000"/>
            <a:headEnd/>
            <a:tailEnd/>
          </a:ln>
        </p:spPr>
      </p:pic>
      <p:sp>
        <p:nvSpPr>
          <p:cNvPr id="7" name="Title 6"/>
          <p:cNvSpPr>
            <a:spLocks noGrp="1"/>
          </p:cNvSpPr>
          <p:nvPr>
            <p:ph type="title"/>
          </p:nvPr>
        </p:nvSpPr>
        <p:spPr>
          <a:xfrm>
            <a:off x="457200" y="320040"/>
            <a:ext cx="7239000" cy="594360"/>
          </a:xfrm>
        </p:spPr>
        <p:txBody>
          <a:bodyPr/>
          <a:lstStyle/>
          <a:p>
            <a:r>
              <a:rPr lang="en-IE" dirty="0"/>
              <a:t>Contemporary style</a:t>
            </a:r>
          </a:p>
        </p:txBody>
      </p:sp>
      <p:sp>
        <p:nvSpPr>
          <p:cNvPr id="9" name="TextBox 8"/>
          <p:cNvSpPr txBox="1"/>
          <p:nvPr/>
        </p:nvSpPr>
        <p:spPr>
          <a:xfrm>
            <a:off x="4267200" y="6243935"/>
            <a:ext cx="3453189" cy="461665"/>
          </a:xfrm>
          <a:prstGeom prst="rect">
            <a:avLst/>
          </a:prstGeom>
          <a:noFill/>
        </p:spPr>
        <p:txBody>
          <a:bodyPr wrap="none" rtlCol="0">
            <a:spAutoFit/>
          </a:bodyPr>
          <a:lstStyle/>
          <a:p>
            <a:r>
              <a:rPr lang="en-IE" sz="2400" dirty="0"/>
              <a:t>Images from houzz.com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
        <p:nvSpPr>
          <p:cNvPr id="8" name="Footer Placeholder 7"/>
          <p:cNvSpPr>
            <a:spLocks noGrp="1"/>
          </p:cNvSpPr>
          <p:nvPr>
            <p:ph type="ftr" sz="quarter" idx="11"/>
          </p:nvPr>
        </p:nvSpPr>
        <p:spPr/>
        <p:txBody>
          <a:bodyPr/>
          <a:lstStyle/>
          <a:p>
            <a:r>
              <a:rPr lang="en-US"/>
              <a:t>Jennifer Byrne 2020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screen"/>
          <a:srcRect/>
          <a:stretch>
            <a:fillRect/>
          </a:stretch>
        </p:blipFill>
        <p:spPr bwMode="auto">
          <a:xfrm>
            <a:off x="1143000" y="1524000"/>
            <a:ext cx="6163937" cy="4114800"/>
          </a:xfrm>
          <a:prstGeom prst="rect">
            <a:avLst/>
          </a:prstGeom>
          <a:noFill/>
          <a:ln w="9525">
            <a:noFill/>
            <a:miter lim="800000"/>
            <a:headEnd/>
            <a:tailEnd/>
          </a:ln>
        </p:spPr>
      </p:pic>
      <p:sp>
        <p:nvSpPr>
          <p:cNvPr id="7" name="TextBox 6"/>
          <p:cNvSpPr txBox="1"/>
          <p:nvPr/>
        </p:nvSpPr>
        <p:spPr>
          <a:xfrm>
            <a:off x="1066800" y="6248400"/>
            <a:ext cx="3115725" cy="400110"/>
          </a:xfrm>
          <a:prstGeom prst="rect">
            <a:avLst/>
          </a:prstGeom>
          <a:noFill/>
        </p:spPr>
        <p:txBody>
          <a:bodyPr wrap="none" rtlCol="0">
            <a:spAutoFit/>
          </a:bodyPr>
          <a:lstStyle/>
          <a:p>
            <a:r>
              <a:rPr lang="en-IE" sz="2000" dirty="0"/>
              <a:t>Images from Pouted.com </a:t>
            </a:r>
          </a:p>
        </p:txBody>
      </p:sp>
      <p:sp>
        <p:nvSpPr>
          <p:cNvPr id="8" name="Title 6"/>
          <p:cNvSpPr txBox="1">
            <a:spLocks/>
          </p:cNvSpPr>
          <p:nvPr/>
        </p:nvSpPr>
        <p:spPr>
          <a:xfrm>
            <a:off x="457200" y="320040"/>
            <a:ext cx="7239000" cy="59436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E"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Vintage </a:t>
            </a:r>
            <a:r>
              <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style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27</a:t>
            </a:fld>
            <a:endParaRPr lang="en-US"/>
          </a:p>
        </p:txBody>
      </p:sp>
      <p:sp>
        <p:nvSpPr>
          <p:cNvPr id="10" name="Footer Placeholder 9"/>
          <p:cNvSpPr>
            <a:spLocks noGrp="1"/>
          </p:cNvSpPr>
          <p:nvPr>
            <p:ph type="ftr" sz="quarter" idx="11"/>
          </p:nvPr>
        </p:nvSpPr>
        <p:spPr/>
        <p:txBody>
          <a:bodyPr/>
          <a:lstStyle/>
          <a:p>
            <a:r>
              <a:rPr lang="en-US"/>
              <a:t>Jennifer Byrne 2020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srcRect/>
          <a:stretch>
            <a:fillRect/>
          </a:stretch>
        </p:blipFill>
        <p:spPr bwMode="auto">
          <a:xfrm>
            <a:off x="838200" y="1752600"/>
            <a:ext cx="6292372" cy="3276600"/>
          </a:xfrm>
          <a:prstGeom prst="rect">
            <a:avLst/>
          </a:prstGeom>
          <a:noFill/>
          <a:ln w="9525">
            <a:noFill/>
            <a:miter lim="800000"/>
            <a:headEnd/>
            <a:tailEnd/>
          </a:ln>
        </p:spPr>
      </p:pic>
      <p:sp>
        <p:nvSpPr>
          <p:cNvPr id="7" name="TextBox 6"/>
          <p:cNvSpPr txBox="1"/>
          <p:nvPr/>
        </p:nvSpPr>
        <p:spPr>
          <a:xfrm>
            <a:off x="1066800" y="6096000"/>
            <a:ext cx="3115725" cy="400110"/>
          </a:xfrm>
          <a:prstGeom prst="rect">
            <a:avLst/>
          </a:prstGeom>
          <a:noFill/>
        </p:spPr>
        <p:txBody>
          <a:bodyPr wrap="none" rtlCol="0">
            <a:spAutoFit/>
          </a:bodyPr>
          <a:lstStyle/>
          <a:p>
            <a:r>
              <a:rPr lang="en-IE" sz="2000" dirty="0"/>
              <a:t>Images from Pouted.com </a:t>
            </a:r>
          </a:p>
        </p:txBody>
      </p:sp>
      <p:sp>
        <p:nvSpPr>
          <p:cNvPr id="8" name="Title 6"/>
          <p:cNvSpPr txBox="1">
            <a:spLocks/>
          </p:cNvSpPr>
          <p:nvPr/>
        </p:nvSpPr>
        <p:spPr>
          <a:xfrm>
            <a:off x="457200" y="320040"/>
            <a:ext cx="7239000" cy="59436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E"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Vintage </a:t>
            </a:r>
            <a:r>
              <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style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28</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screen"/>
          <a:srcRect/>
          <a:stretch>
            <a:fillRect/>
          </a:stretch>
        </p:blipFill>
        <p:spPr bwMode="auto">
          <a:xfrm>
            <a:off x="1219200" y="1143000"/>
            <a:ext cx="6137743" cy="4956353"/>
          </a:xfrm>
          <a:prstGeom prst="rect">
            <a:avLst/>
          </a:prstGeom>
          <a:noFill/>
          <a:ln w="9525">
            <a:noFill/>
            <a:miter lim="800000"/>
            <a:headEnd/>
            <a:tailEnd/>
          </a:ln>
        </p:spPr>
      </p:pic>
      <p:sp>
        <p:nvSpPr>
          <p:cNvPr id="7" name="TextBox 6"/>
          <p:cNvSpPr txBox="1"/>
          <p:nvPr/>
        </p:nvSpPr>
        <p:spPr>
          <a:xfrm>
            <a:off x="1066800" y="6248400"/>
            <a:ext cx="3115725" cy="400110"/>
          </a:xfrm>
          <a:prstGeom prst="rect">
            <a:avLst/>
          </a:prstGeom>
          <a:noFill/>
        </p:spPr>
        <p:txBody>
          <a:bodyPr wrap="none" rtlCol="0">
            <a:spAutoFit/>
          </a:bodyPr>
          <a:lstStyle/>
          <a:p>
            <a:r>
              <a:rPr lang="en-IE" sz="2000" dirty="0"/>
              <a:t>Images from Pouted.com </a:t>
            </a:r>
          </a:p>
        </p:txBody>
      </p:sp>
      <p:sp>
        <p:nvSpPr>
          <p:cNvPr id="8" name="Title 6"/>
          <p:cNvSpPr txBox="1">
            <a:spLocks/>
          </p:cNvSpPr>
          <p:nvPr/>
        </p:nvSpPr>
        <p:spPr>
          <a:xfrm>
            <a:off x="457200" y="320040"/>
            <a:ext cx="7239000" cy="59436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E"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Vintage </a:t>
            </a:r>
            <a:r>
              <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style</a:t>
            </a:r>
          </a:p>
        </p:txBody>
      </p:sp>
      <p:sp>
        <p:nvSpPr>
          <p:cNvPr id="9" name="Slide Number Placeholder 8"/>
          <p:cNvSpPr>
            <a:spLocks noGrp="1"/>
          </p:cNvSpPr>
          <p:nvPr>
            <p:ph type="sldNum" sz="quarter" idx="12"/>
          </p:nvPr>
        </p:nvSpPr>
        <p:spPr/>
        <p:txBody>
          <a:bodyPr/>
          <a:lstStyle/>
          <a:p>
            <a:fld id="{B6F15528-21DE-4FAA-801E-634DDDAF4B2B}" type="slidenum">
              <a:rPr lang="en-US" smtClean="0"/>
              <a:pPr/>
              <a:t>29</a:t>
            </a:fld>
            <a:endParaRPr lang="en-US"/>
          </a:p>
        </p:txBody>
      </p:sp>
      <p:sp>
        <p:nvSpPr>
          <p:cNvPr id="10" name="Footer Placeholder 9"/>
          <p:cNvSpPr>
            <a:spLocks noGrp="1"/>
          </p:cNvSpPr>
          <p:nvPr>
            <p:ph type="ftr" sz="quarter" idx="11"/>
          </p:nvPr>
        </p:nvSpPr>
        <p:spPr/>
        <p:txBody>
          <a:bodyPr/>
          <a:lstStyle/>
          <a:p>
            <a:r>
              <a:rPr lang="en-US"/>
              <a:t>Jennifer Byrne 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Hidden value of a kitchen</a:t>
            </a:r>
          </a:p>
        </p:txBody>
      </p:sp>
      <p:sp>
        <p:nvSpPr>
          <p:cNvPr id="3" name="Content Placeholder 2"/>
          <p:cNvSpPr>
            <a:spLocks noGrp="1"/>
          </p:cNvSpPr>
          <p:nvPr>
            <p:ph idx="1"/>
          </p:nvPr>
        </p:nvSpPr>
        <p:spPr>
          <a:xfrm>
            <a:off x="457200" y="1219200"/>
            <a:ext cx="7239000" cy="4846320"/>
          </a:xfrm>
        </p:spPr>
        <p:txBody>
          <a:bodyPr/>
          <a:lstStyle/>
          <a:p>
            <a:r>
              <a:rPr lang="en-IE" sz="2400" dirty="0"/>
              <a:t>The style and layout of a Kitchen and bathroom can determine whether a house will sell or not.</a:t>
            </a:r>
          </a:p>
          <a:p>
            <a:r>
              <a:rPr lang="en-IE" sz="2400" dirty="0"/>
              <a:t>People when buying a house must like both of these rooms as they can’t afford to be spending more money on redesigning these rooms.</a:t>
            </a:r>
          </a:p>
          <a:p>
            <a:r>
              <a:rPr lang="en-IE" sz="2400" dirty="0"/>
              <a:t>The overall style of the house should continue through the kitchen.</a:t>
            </a:r>
          </a:p>
          <a:p>
            <a:r>
              <a:rPr lang="en-IE" sz="2400" dirty="0"/>
              <a:t>Imagine a country style cottage with stainless steal worktops and glass doors or a sleek shiny open plan apartment with a knotty pine kitchen smack bang in the centre of the room.</a:t>
            </a:r>
          </a:p>
          <a:p>
            <a:r>
              <a:rPr lang="en-IE" sz="2400" dirty="0"/>
              <a:t>Neither would look well!</a:t>
            </a:r>
          </a:p>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screen"/>
          <a:srcRect/>
          <a:stretch>
            <a:fillRect/>
          </a:stretch>
        </p:blipFill>
        <p:spPr bwMode="auto">
          <a:xfrm>
            <a:off x="609600" y="1219200"/>
            <a:ext cx="6781800" cy="4511241"/>
          </a:xfrm>
          <a:prstGeom prst="rect">
            <a:avLst/>
          </a:prstGeom>
          <a:noFill/>
          <a:ln w="9525">
            <a:noFill/>
            <a:miter lim="800000"/>
            <a:headEnd/>
            <a:tailEnd/>
          </a:ln>
        </p:spPr>
      </p:pic>
      <p:sp>
        <p:nvSpPr>
          <p:cNvPr id="7" name="TextBox 6"/>
          <p:cNvSpPr txBox="1"/>
          <p:nvPr/>
        </p:nvSpPr>
        <p:spPr>
          <a:xfrm>
            <a:off x="1066800" y="6248400"/>
            <a:ext cx="3115725" cy="400110"/>
          </a:xfrm>
          <a:prstGeom prst="rect">
            <a:avLst/>
          </a:prstGeom>
          <a:noFill/>
        </p:spPr>
        <p:txBody>
          <a:bodyPr wrap="none" rtlCol="0">
            <a:spAutoFit/>
          </a:bodyPr>
          <a:lstStyle/>
          <a:p>
            <a:r>
              <a:rPr lang="en-IE" sz="2000" dirty="0"/>
              <a:t>Images from Pouted.com </a:t>
            </a:r>
          </a:p>
        </p:txBody>
      </p:sp>
      <p:sp>
        <p:nvSpPr>
          <p:cNvPr id="8" name="Title 6"/>
          <p:cNvSpPr txBox="1">
            <a:spLocks/>
          </p:cNvSpPr>
          <p:nvPr/>
        </p:nvSpPr>
        <p:spPr>
          <a:xfrm>
            <a:off x="457200" y="320040"/>
            <a:ext cx="7239000" cy="59436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E"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Vintage </a:t>
            </a:r>
            <a:r>
              <a:rPr kumimoji="0" lang="en-I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30</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Grp="1" noChangeAspect="1" noChangeArrowheads="1"/>
          </p:cNvPicPr>
          <p:nvPr>
            <p:ph idx="1"/>
          </p:nvPr>
        </p:nvPicPr>
        <p:blipFill>
          <a:blip r:embed="rId2" cstate="screen"/>
          <a:srcRect/>
          <a:stretch>
            <a:fillRect/>
          </a:stretch>
        </p:blipFill>
        <p:spPr bwMode="auto">
          <a:xfrm>
            <a:off x="457200" y="1143000"/>
            <a:ext cx="4218433" cy="3410484"/>
          </a:xfrm>
          <a:prstGeom prst="rect">
            <a:avLst/>
          </a:prstGeom>
          <a:noFill/>
          <a:ln w="9525">
            <a:noFill/>
            <a:miter lim="800000"/>
            <a:headEnd/>
            <a:tailEnd/>
          </a:ln>
        </p:spPr>
      </p:pic>
      <p:sp>
        <p:nvSpPr>
          <p:cNvPr id="2" name="Title 1"/>
          <p:cNvSpPr>
            <a:spLocks noGrp="1"/>
          </p:cNvSpPr>
          <p:nvPr>
            <p:ph type="title"/>
          </p:nvPr>
        </p:nvSpPr>
        <p:spPr>
          <a:xfrm>
            <a:off x="457200" y="320040"/>
            <a:ext cx="7239000" cy="670560"/>
          </a:xfrm>
        </p:spPr>
        <p:txBody>
          <a:bodyPr/>
          <a:lstStyle/>
          <a:p>
            <a:r>
              <a:rPr lang="en-IE" dirty="0"/>
              <a:t>Futuristic style</a:t>
            </a:r>
          </a:p>
        </p:txBody>
      </p:sp>
      <p:pic>
        <p:nvPicPr>
          <p:cNvPr id="6148" name="Picture 4"/>
          <p:cNvPicPr>
            <a:picLocks noChangeAspect="1" noChangeArrowheads="1"/>
          </p:cNvPicPr>
          <p:nvPr/>
        </p:nvPicPr>
        <p:blipFill>
          <a:blip r:embed="rId3" cstate="screen"/>
          <a:srcRect/>
          <a:stretch>
            <a:fillRect/>
          </a:stretch>
        </p:blipFill>
        <p:spPr bwMode="auto">
          <a:xfrm>
            <a:off x="3352800" y="2971800"/>
            <a:ext cx="4523538" cy="36353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sp>
        <p:nvSpPr>
          <p:cNvPr id="6" name="Footer Placeholder 5"/>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Scale>
                                      <p:cBhvr>
                                        <p:cTn id="7" dur="1000" decel="50000" fill="hold">
                                          <p:stCondLst>
                                            <p:cond delay="0"/>
                                          </p:stCondLst>
                                        </p:cTn>
                                        <p:tgtEl>
                                          <p:spTgt spid="61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50"/>
                                        </p:tgtEl>
                                        <p:attrNameLst>
                                          <p:attrName>ppt_x</p:attrName>
                                          <p:attrName>ppt_y</p:attrName>
                                        </p:attrNameLst>
                                      </p:cBhvr>
                                    </p:animMotion>
                                    <p:animEffect transition="in" filter="fade">
                                      <p:cBhvr>
                                        <p:cTn id="9" dur="1000"/>
                                        <p:tgtEl>
                                          <p:spTgt spid="615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Scale>
                                      <p:cBhvr>
                                        <p:cTn id="14" dur="1000" decel="50000" fill="hold">
                                          <p:stCondLst>
                                            <p:cond delay="0"/>
                                          </p:stCondLst>
                                        </p:cTn>
                                        <p:tgtEl>
                                          <p:spTgt spid="61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148"/>
                                        </p:tgtEl>
                                        <p:attrNameLst>
                                          <p:attrName>ppt_x</p:attrName>
                                          <p:attrName>ppt_y</p:attrName>
                                        </p:attrNameLst>
                                      </p:cBhvr>
                                    </p:animMotion>
                                    <p:animEffect transition="in" filter="fade">
                                      <p:cBhvr>
                                        <p:cTn id="16"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lstStyle/>
          <a:p>
            <a:r>
              <a:rPr lang="en-IE" dirty="0"/>
              <a:t>Bad Style </a:t>
            </a:r>
          </a:p>
        </p:txBody>
      </p:sp>
      <p:pic>
        <p:nvPicPr>
          <p:cNvPr id="5122" name="Picture 2"/>
          <p:cNvPicPr>
            <a:picLocks noGrp="1" noChangeAspect="1" noChangeArrowheads="1"/>
          </p:cNvPicPr>
          <p:nvPr>
            <p:ph idx="1"/>
          </p:nvPr>
        </p:nvPicPr>
        <p:blipFill>
          <a:blip r:embed="rId2" cstate="screen"/>
          <a:srcRect/>
          <a:stretch>
            <a:fillRect/>
          </a:stretch>
        </p:blipFill>
        <p:spPr bwMode="auto">
          <a:xfrm>
            <a:off x="1600200" y="1371600"/>
            <a:ext cx="4648200" cy="497529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sp>
        <p:nvSpPr>
          <p:cNvPr id="6" name="Footer Placeholder 5"/>
          <p:cNvSpPr>
            <a:spLocks noGrp="1"/>
          </p:cNvSpPr>
          <p:nvPr>
            <p:ph type="ftr" sz="quarter" idx="11"/>
          </p:nvPr>
        </p:nvSpPr>
        <p:spPr/>
        <p:txBody>
          <a:bodyPr/>
          <a:lstStyle/>
          <a:p>
            <a:r>
              <a:rPr lang="en-US"/>
              <a:t>Jennifer Byrne 2020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screen"/>
          <a:srcRect/>
          <a:stretch>
            <a:fillRect/>
          </a:stretch>
        </p:blipFill>
        <p:spPr bwMode="auto">
          <a:xfrm>
            <a:off x="2971800" y="990600"/>
            <a:ext cx="4572000" cy="4877965"/>
          </a:xfrm>
          <a:prstGeom prst="rect">
            <a:avLst/>
          </a:prstGeom>
          <a:noFill/>
          <a:ln w="9525">
            <a:noFill/>
            <a:miter lim="800000"/>
            <a:headEnd/>
            <a:tailEnd/>
          </a:ln>
        </p:spPr>
      </p:pic>
      <p:sp>
        <p:nvSpPr>
          <p:cNvPr id="6" name="Title 1"/>
          <p:cNvSpPr>
            <a:spLocks noGrp="1"/>
          </p:cNvSpPr>
          <p:nvPr>
            <p:ph type="title"/>
          </p:nvPr>
        </p:nvSpPr>
        <p:spPr/>
        <p:txBody>
          <a:bodyPr/>
          <a:lstStyle/>
          <a:p>
            <a:r>
              <a:rPr lang="en-IE" dirty="0"/>
              <a:t>Storage </a:t>
            </a:r>
          </a:p>
        </p:txBody>
      </p:sp>
      <p:sp>
        <p:nvSpPr>
          <p:cNvPr id="8" name="TextBox 7"/>
          <p:cNvSpPr txBox="1"/>
          <p:nvPr/>
        </p:nvSpPr>
        <p:spPr>
          <a:xfrm>
            <a:off x="304800" y="2514600"/>
            <a:ext cx="2444900" cy="1200329"/>
          </a:xfrm>
          <a:prstGeom prst="rect">
            <a:avLst/>
          </a:prstGeom>
          <a:noFill/>
        </p:spPr>
        <p:txBody>
          <a:bodyPr wrap="none" rtlCol="0">
            <a:spAutoFit/>
          </a:bodyPr>
          <a:lstStyle/>
          <a:p>
            <a:r>
              <a:rPr lang="en-IE" sz="2400" dirty="0"/>
              <a:t>Storage room </a:t>
            </a:r>
          </a:p>
          <a:p>
            <a:r>
              <a:rPr lang="en-IE" sz="2400" dirty="0"/>
              <a:t>similar to olden </a:t>
            </a:r>
          </a:p>
          <a:p>
            <a:r>
              <a:rPr lang="en-IE" sz="2400" dirty="0"/>
              <a:t>day pantry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33</a:t>
            </a:fld>
            <a:endParaRPr lang="en-US"/>
          </a:p>
        </p:txBody>
      </p:sp>
      <p:sp>
        <p:nvSpPr>
          <p:cNvPr id="10" name="Footer Placeholder 9"/>
          <p:cNvSpPr>
            <a:spLocks noGrp="1"/>
          </p:cNvSpPr>
          <p:nvPr>
            <p:ph type="ftr" sz="quarter" idx="11"/>
          </p:nvPr>
        </p:nvSpPr>
        <p:spPr/>
        <p:txBody>
          <a:bodyPr/>
          <a:lstStyle/>
          <a:p>
            <a:r>
              <a:rPr lang="en-US"/>
              <a:t>Jennifer Byrne 2020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screen"/>
          <a:srcRect/>
          <a:stretch>
            <a:fillRect/>
          </a:stretch>
        </p:blipFill>
        <p:spPr bwMode="auto">
          <a:xfrm>
            <a:off x="3048000" y="609600"/>
            <a:ext cx="4038600" cy="5346058"/>
          </a:xfrm>
          <a:prstGeom prst="rect">
            <a:avLst/>
          </a:prstGeom>
          <a:noFill/>
          <a:ln w="9525">
            <a:noFill/>
            <a:miter lim="800000"/>
            <a:headEnd/>
            <a:tailEnd/>
          </a:ln>
        </p:spPr>
      </p:pic>
      <p:sp>
        <p:nvSpPr>
          <p:cNvPr id="6" name="Title 1"/>
          <p:cNvSpPr>
            <a:spLocks noGrp="1"/>
          </p:cNvSpPr>
          <p:nvPr>
            <p:ph type="title"/>
          </p:nvPr>
        </p:nvSpPr>
        <p:spPr/>
        <p:txBody>
          <a:bodyPr/>
          <a:lstStyle/>
          <a:p>
            <a:r>
              <a:rPr lang="en-IE" dirty="0"/>
              <a:t>Storage </a:t>
            </a:r>
          </a:p>
        </p:txBody>
      </p:sp>
      <p:sp>
        <p:nvSpPr>
          <p:cNvPr id="7" name="TextBox 6"/>
          <p:cNvSpPr txBox="1"/>
          <p:nvPr/>
        </p:nvSpPr>
        <p:spPr>
          <a:xfrm>
            <a:off x="228600" y="1981200"/>
            <a:ext cx="2527230" cy="1938992"/>
          </a:xfrm>
          <a:prstGeom prst="rect">
            <a:avLst/>
          </a:prstGeom>
          <a:noFill/>
        </p:spPr>
        <p:txBody>
          <a:bodyPr wrap="none" rtlCol="0">
            <a:spAutoFit/>
          </a:bodyPr>
          <a:lstStyle/>
          <a:p>
            <a:r>
              <a:rPr lang="en-IE" sz="2400" dirty="0"/>
              <a:t>Wire works used </a:t>
            </a:r>
          </a:p>
          <a:p>
            <a:r>
              <a:rPr lang="en-IE" sz="2400" dirty="0"/>
              <a:t>to create order </a:t>
            </a:r>
          </a:p>
          <a:p>
            <a:r>
              <a:rPr lang="en-IE" sz="2400" dirty="0"/>
              <a:t>with storage.</a:t>
            </a:r>
          </a:p>
          <a:p>
            <a:endParaRPr lang="en-IE" sz="2400" dirty="0"/>
          </a:p>
          <a:p>
            <a:r>
              <a:rPr lang="en-IE" sz="2400" dirty="0"/>
              <a:t>Contemporary  </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34</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IE" dirty="0"/>
              <a:t>Storage </a:t>
            </a:r>
          </a:p>
        </p:txBody>
      </p:sp>
      <p:sp>
        <p:nvSpPr>
          <p:cNvPr id="7" name="TextBox 6"/>
          <p:cNvSpPr txBox="1"/>
          <p:nvPr/>
        </p:nvSpPr>
        <p:spPr>
          <a:xfrm>
            <a:off x="228600" y="1981200"/>
            <a:ext cx="2527230" cy="1938992"/>
          </a:xfrm>
          <a:prstGeom prst="rect">
            <a:avLst/>
          </a:prstGeom>
          <a:noFill/>
        </p:spPr>
        <p:txBody>
          <a:bodyPr wrap="none" rtlCol="0">
            <a:spAutoFit/>
          </a:bodyPr>
          <a:lstStyle/>
          <a:p>
            <a:r>
              <a:rPr lang="en-IE" sz="2400" dirty="0"/>
              <a:t>Wire works used </a:t>
            </a:r>
          </a:p>
          <a:p>
            <a:r>
              <a:rPr lang="en-IE" sz="2400" dirty="0"/>
              <a:t>to create order </a:t>
            </a:r>
          </a:p>
          <a:p>
            <a:r>
              <a:rPr lang="en-IE" sz="2400" dirty="0"/>
              <a:t>with storage.</a:t>
            </a:r>
          </a:p>
          <a:p>
            <a:endParaRPr lang="en-IE" sz="2400" dirty="0"/>
          </a:p>
          <a:p>
            <a:r>
              <a:rPr lang="en-IE" sz="2400" dirty="0"/>
              <a:t>Contemporary  </a:t>
            </a:r>
          </a:p>
        </p:txBody>
      </p:sp>
      <p:pic>
        <p:nvPicPr>
          <p:cNvPr id="8" name="Picture 4"/>
          <p:cNvPicPr>
            <a:picLocks noChangeAspect="1" noChangeArrowheads="1"/>
          </p:cNvPicPr>
          <p:nvPr/>
        </p:nvPicPr>
        <p:blipFill>
          <a:blip r:embed="rId2" cstate="screen"/>
          <a:srcRect/>
          <a:stretch>
            <a:fillRect/>
          </a:stretch>
        </p:blipFill>
        <p:spPr bwMode="auto">
          <a:xfrm>
            <a:off x="2971800" y="838200"/>
            <a:ext cx="4628153" cy="50292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35</a:t>
            </a:fld>
            <a:endParaRPr lang="en-US"/>
          </a:p>
        </p:txBody>
      </p:sp>
      <p:sp>
        <p:nvSpPr>
          <p:cNvPr id="10" name="Footer Placeholder 9"/>
          <p:cNvSpPr>
            <a:spLocks noGrp="1"/>
          </p:cNvSpPr>
          <p:nvPr>
            <p:ph type="ftr" sz="quarter" idx="11"/>
          </p:nvPr>
        </p:nvSpPr>
        <p:spPr/>
        <p:txBody>
          <a:bodyPr/>
          <a:lstStyle/>
          <a:p>
            <a:r>
              <a:rPr lang="en-US"/>
              <a:t>Jennifer Byrne 2020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References </a:t>
            </a:r>
          </a:p>
        </p:txBody>
      </p:sp>
      <p:sp>
        <p:nvSpPr>
          <p:cNvPr id="3" name="Content Placeholder 2"/>
          <p:cNvSpPr>
            <a:spLocks noGrp="1"/>
          </p:cNvSpPr>
          <p:nvPr>
            <p:ph idx="1"/>
          </p:nvPr>
        </p:nvSpPr>
        <p:spPr>
          <a:xfrm>
            <a:off x="457200" y="1066800"/>
            <a:ext cx="7239000" cy="5388936"/>
          </a:xfrm>
        </p:spPr>
        <p:txBody>
          <a:bodyPr>
            <a:normAutofit/>
          </a:bodyPr>
          <a:lstStyle/>
          <a:p>
            <a:r>
              <a:rPr lang="en-IE" sz="2000" dirty="0">
                <a:hlinkClick r:id="rId2"/>
              </a:rPr>
              <a:t>http://www.pouted.com/breathtaking-and-stunning-italian-kitchen-designs/</a:t>
            </a:r>
            <a:r>
              <a:rPr lang="en-IE" sz="2000" dirty="0"/>
              <a:t> Number of slides</a:t>
            </a:r>
          </a:p>
          <a:p>
            <a:endParaRPr lang="en-IE" sz="2000" dirty="0"/>
          </a:p>
          <a:p>
            <a:r>
              <a:rPr lang="en-IE" sz="2000" dirty="0">
                <a:hlinkClick r:id="rId3"/>
              </a:rPr>
              <a:t>http://www.houzz.com/photos/contemporary/kitchen/p/16</a:t>
            </a:r>
            <a:r>
              <a:rPr lang="en-IE" sz="2000" dirty="0"/>
              <a:t> Number of slides</a:t>
            </a:r>
          </a:p>
          <a:p>
            <a:endParaRPr lang="en-IE" sz="2000" dirty="0"/>
          </a:p>
          <a:p>
            <a:r>
              <a:rPr lang="en-IE" sz="2000" dirty="0">
                <a:hlinkClick r:id="rId4"/>
              </a:rPr>
              <a:t>http://blog.relishinteriors.com/modern-vs-contemporary-whats-the-difference/</a:t>
            </a:r>
            <a:r>
              <a:rPr lang="en-IE" sz="2000" dirty="0"/>
              <a:t> Modern versus contemporary.</a:t>
            </a:r>
          </a:p>
          <a:p>
            <a:endParaRPr lang="en-IE" sz="2000" dirty="0"/>
          </a:p>
          <a:p>
            <a:r>
              <a:rPr lang="en-IE" sz="2000" dirty="0">
                <a:hlinkClick r:id="rId5"/>
              </a:rPr>
              <a:t>http://www.flooredgenius.com/</a:t>
            </a:r>
            <a:r>
              <a:rPr lang="en-IE" sz="2000" dirty="0"/>
              <a:t> Poured resin floors</a:t>
            </a:r>
          </a:p>
          <a:p>
            <a:endParaRPr lang="en-IE" sz="2000" dirty="0"/>
          </a:p>
          <a:p>
            <a:r>
              <a:rPr lang="en-IE" sz="2000" dirty="0">
                <a:hlinkClick r:id="rId6"/>
              </a:rPr>
              <a:t>http://www.vivaglass.ie/index.html</a:t>
            </a:r>
            <a:r>
              <a:rPr lang="en-IE" sz="2000" dirty="0"/>
              <a:t> Glass splashbacks</a:t>
            </a:r>
          </a:p>
          <a:p>
            <a:endParaRPr lang="en-IE" sz="2400" dirty="0"/>
          </a:p>
          <a:p>
            <a:endParaRPr lang="en-IE" dirty="0"/>
          </a:p>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Country Style </a:t>
            </a:r>
          </a:p>
        </p:txBody>
      </p:sp>
      <p:sp>
        <p:nvSpPr>
          <p:cNvPr id="3" name="Content Placeholder 2"/>
          <p:cNvSpPr>
            <a:spLocks noGrp="1"/>
          </p:cNvSpPr>
          <p:nvPr>
            <p:ph idx="1"/>
          </p:nvPr>
        </p:nvSpPr>
        <p:spPr>
          <a:xfrm>
            <a:off x="457200" y="1219200"/>
            <a:ext cx="7239000" cy="5236536"/>
          </a:xfrm>
        </p:spPr>
        <p:txBody>
          <a:bodyPr>
            <a:normAutofit/>
          </a:bodyPr>
          <a:lstStyle/>
          <a:p>
            <a:r>
              <a:rPr lang="en-IE" sz="2400" dirty="0"/>
              <a:t>Relaxed and Comfortable</a:t>
            </a:r>
          </a:p>
          <a:p>
            <a:r>
              <a:rPr lang="en-IE" sz="2400" dirty="0"/>
              <a:t>Country styled kitchens are difficult to define exactly as they have an eclectic feel, which means that they have all sorts of bits and pieces from differing styles and periods combined to create the country look.</a:t>
            </a:r>
          </a:p>
          <a:p>
            <a:r>
              <a:rPr lang="en-IE" sz="2400" dirty="0"/>
              <a:t>There are also regional styles that are probably more well known like French Provincial Country Style or Old English Country Style, Colonial American Country Style. </a:t>
            </a:r>
          </a:p>
          <a:p>
            <a:r>
              <a:rPr lang="en-IE" sz="2400" dirty="0"/>
              <a:t>They all bring a similar feeling to the style, that of a safe, warm and comfortable homely ambience to the kitchen.</a:t>
            </a:r>
          </a:p>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Country Style </a:t>
            </a:r>
          </a:p>
        </p:txBody>
      </p:sp>
      <p:sp>
        <p:nvSpPr>
          <p:cNvPr id="3" name="Content Placeholder 2"/>
          <p:cNvSpPr>
            <a:spLocks noGrp="1"/>
          </p:cNvSpPr>
          <p:nvPr>
            <p:ph idx="1"/>
          </p:nvPr>
        </p:nvSpPr>
        <p:spPr>
          <a:xfrm>
            <a:off x="457200" y="1219200"/>
            <a:ext cx="7239000" cy="5236536"/>
          </a:xfrm>
        </p:spPr>
        <p:txBody>
          <a:bodyPr>
            <a:normAutofit/>
          </a:bodyPr>
          <a:lstStyle/>
          <a:p>
            <a:r>
              <a:rPr lang="en-IE" sz="2400" dirty="0"/>
              <a:t>Usually constructed in timber. </a:t>
            </a:r>
          </a:p>
          <a:p>
            <a:r>
              <a:rPr lang="en-IE" sz="2400" dirty="0"/>
              <a:t>Worktops are either timber or tiled. </a:t>
            </a:r>
          </a:p>
          <a:p>
            <a:r>
              <a:rPr lang="en-IE" sz="2400" dirty="0"/>
              <a:t>Finish is left natural, stained or painted in shades of off whites or pastels. </a:t>
            </a:r>
          </a:p>
          <a:p>
            <a:r>
              <a:rPr lang="en-IE" sz="2400" dirty="0"/>
              <a:t>In some styles the timber is limed or waxed to give a distressed look. This ages the look of the kitchen.</a:t>
            </a:r>
          </a:p>
          <a:p>
            <a:r>
              <a:rPr lang="en-IE" sz="2400" dirty="0"/>
              <a:t>Most country styled kitchens have room for a kitchen table &amp; chairs or benches &amp; table.</a:t>
            </a:r>
          </a:p>
          <a:p>
            <a:r>
              <a:rPr lang="en-IE" sz="2400" dirty="0"/>
              <a:t>The preferred timber types are pine, maple or the local wood in plentiful supply such as beech, oak or ash.</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screen"/>
          <a:srcRect/>
          <a:stretch>
            <a:fillRect/>
          </a:stretch>
        </p:blipFill>
        <p:spPr bwMode="auto">
          <a:xfrm>
            <a:off x="152400" y="1219200"/>
            <a:ext cx="3737967" cy="4846638"/>
          </a:xfrm>
          <a:prstGeom prst="rect">
            <a:avLst/>
          </a:prstGeom>
          <a:noFill/>
          <a:ln w="9525">
            <a:noFill/>
            <a:miter lim="800000"/>
            <a:headEnd/>
            <a:tailEnd/>
          </a:ln>
        </p:spPr>
      </p:pic>
      <p:pic>
        <p:nvPicPr>
          <p:cNvPr id="1027" name="Picture 3"/>
          <p:cNvPicPr>
            <a:picLocks noChangeAspect="1" noChangeArrowheads="1"/>
          </p:cNvPicPr>
          <p:nvPr/>
        </p:nvPicPr>
        <p:blipFill>
          <a:blip r:embed="rId3" cstate="screen"/>
          <a:srcRect/>
          <a:stretch>
            <a:fillRect/>
          </a:stretch>
        </p:blipFill>
        <p:spPr bwMode="auto">
          <a:xfrm>
            <a:off x="3962400" y="1219200"/>
            <a:ext cx="4018926" cy="4800600"/>
          </a:xfrm>
          <a:prstGeom prst="rect">
            <a:avLst/>
          </a:prstGeom>
          <a:noFill/>
          <a:ln w="9525">
            <a:noFill/>
            <a:miter lim="800000"/>
            <a:headEnd/>
            <a:tailEnd/>
          </a:ln>
        </p:spPr>
      </p:pic>
      <p:sp>
        <p:nvSpPr>
          <p:cNvPr id="6" name="Title 1"/>
          <p:cNvSpPr>
            <a:spLocks noGrp="1"/>
          </p:cNvSpPr>
          <p:nvPr>
            <p:ph type="title"/>
          </p:nvPr>
        </p:nvSpPr>
        <p:spPr>
          <a:xfrm>
            <a:off x="457200" y="320040"/>
            <a:ext cx="7239000" cy="594360"/>
          </a:xfrm>
        </p:spPr>
        <p:txBody>
          <a:bodyPr/>
          <a:lstStyle/>
          <a:p>
            <a:r>
              <a:rPr lang="en-IE" dirty="0"/>
              <a:t>Country Style </a:t>
            </a:r>
          </a:p>
        </p:txBody>
      </p:sp>
      <p:sp>
        <p:nvSpPr>
          <p:cNvPr id="7" name="TextBox 6"/>
          <p:cNvSpPr txBox="1"/>
          <p:nvPr/>
        </p:nvSpPr>
        <p:spPr>
          <a:xfrm>
            <a:off x="1219200" y="6248400"/>
            <a:ext cx="6241580" cy="400110"/>
          </a:xfrm>
          <a:prstGeom prst="rect">
            <a:avLst/>
          </a:prstGeom>
          <a:noFill/>
        </p:spPr>
        <p:txBody>
          <a:bodyPr wrap="none" rtlCol="0">
            <a:spAutoFit/>
          </a:bodyPr>
          <a:lstStyle/>
          <a:p>
            <a:r>
              <a:rPr lang="en-IE" sz="2000" dirty="0"/>
              <a:t>Image from Practical Ideas for Kitchens &amp; Bathrooms</a:t>
            </a:r>
          </a:p>
        </p:txBody>
      </p:sp>
      <p:sp>
        <p:nvSpPr>
          <p:cNvPr id="8" name="Slide Number Placeholder 7"/>
          <p:cNvSpPr>
            <a:spLocks noGrp="1"/>
          </p:cNvSpPr>
          <p:nvPr>
            <p:ph type="sldNum" sz="quarter" idx="12"/>
          </p:nvPr>
        </p:nvSpPr>
        <p:spPr/>
        <p:txBody>
          <a:bodyPr/>
          <a:lstStyle/>
          <a:p>
            <a:fld id="{B6F15528-21DE-4FAA-801E-634DDDAF4B2B}" type="slidenum">
              <a:rPr lang="en-US" smtClean="0"/>
              <a:pPr/>
              <a:t>6</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Bottom)">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slide(fromBottom)">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20040"/>
            <a:ext cx="7239000" cy="594360"/>
          </a:xfrm>
        </p:spPr>
        <p:txBody>
          <a:bodyPr/>
          <a:lstStyle/>
          <a:p>
            <a:r>
              <a:rPr lang="en-IE" dirty="0"/>
              <a:t>Country Style </a:t>
            </a:r>
          </a:p>
        </p:txBody>
      </p:sp>
      <p:pic>
        <p:nvPicPr>
          <p:cNvPr id="2050" name="Picture 2"/>
          <p:cNvPicPr>
            <a:picLocks noGrp="1" noChangeAspect="1" noChangeArrowheads="1"/>
          </p:cNvPicPr>
          <p:nvPr>
            <p:ph idx="1"/>
          </p:nvPr>
        </p:nvPicPr>
        <p:blipFill>
          <a:blip r:embed="rId2" cstate="screen"/>
          <a:srcRect/>
          <a:stretch>
            <a:fillRect/>
          </a:stretch>
        </p:blipFill>
        <p:spPr bwMode="auto">
          <a:xfrm>
            <a:off x="2133600" y="1143000"/>
            <a:ext cx="3738563" cy="4665263"/>
          </a:xfrm>
          <a:prstGeom prst="rect">
            <a:avLst/>
          </a:prstGeom>
          <a:noFill/>
          <a:ln w="9525">
            <a:noFill/>
            <a:miter lim="800000"/>
            <a:headEnd/>
            <a:tailEnd/>
          </a:ln>
        </p:spPr>
      </p:pic>
      <p:sp>
        <p:nvSpPr>
          <p:cNvPr id="7" name="TextBox 6"/>
          <p:cNvSpPr txBox="1"/>
          <p:nvPr/>
        </p:nvSpPr>
        <p:spPr>
          <a:xfrm>
            <a:off x="1219200" y="6248400"/>
            <a:ext cx="6241580" cy="400110"/>
          </a:xfrm>
          <a:prstGeom prst="rect">
            <a:avLst/>
          </a:prstGeom>
          <a:noFill/>
        </p:spPr>
        <p:txBody>
          <a:bodyPr wrap="none" rtlCol="0">
            <a:spAutoFit/>
          </a:bodyPr>
          <a:lstStyle/>
          <a:p>
            <a:r>
              <a:rPr lang="en-IE" sz="2000" dirty="0"/>
              <a:t>Image from Practical Ideas for Kitchens &amp; Bathrooms</a:t>
            </a:r>
          </a:p>
        </p:txBody>
      </p:sp>
      <p:sp>
        <p:nvSpPr>
          <p:cNvPr id="8" name="Slide Number Placeholder 7"/>
          <p:cNvSpPr>
            <a:spLocks noGrp="1"/>
          </p:cNvSpPr>
          <p:nvPr>
            <p:ph type="sldNum" sz="quarter" idx="12"/>
          </p:nvPr>
        </p:nvSpPr>
        <p:spPr/>
        <p:txBody>
          <a:bodyPr/>
          <a:lstStyle/>
          <a:p>
            <a:fld id="{B6F15528-21DE-4FAA-801E-634DDDAF4B2B}" type="slidenum">
              <a:rPr lang="en-US" smtClean="0"/>
              <a:pPr/>
              <a:t>7</a:t>
            </a:fld>
            <a:endParaRPr lang="en-US"/>
          </a:p>
        </p:txBody>
      </p:sp>
      <p:sp>
        <p:nvSpPr>
          <p:cNvPr id="9" name="Footer Placeholder 8"/>
          <p:cNvSpPr>
            <a:spLocks noGrp="1"/>
          </p:cNvSpPr>
          <p:nvPr>
            <p:ph type="ftr" sz="quarter" idx="11"/>
          </p:nvPr>
        </p:nvSpPr>
        <p:spPr/>
        <p:txBody>
          <a:bodyPr/>
          <a:lstStyle/>
          <a:p>
            <a:r>
              <a:rPr lang="en-US"/>
              <a:t>Jennifer Byrne 2020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Modern Style </a:t>
            </a:r>
          </a:p>
        </p:txBody>
      </p:sp>
      <p:sp>
        <p:nvSpPr>
          <p:cNvPr id="3" name="Content Placeholder 2"/>
          <p:cNvSpPr>
            <a:spLocks noGrp="1"/>
          </p:cNvSpPr>
          <p:nvPr>
            <p:ph idx="1"/>
          </p:nvPr>
        </p:nvSpPr>
        <p:spPr>
          <a:xfrm>
            <a:off x="457200" y="1219200"/>
            <a:ext cx="7239000" cy="5236536"/>
          </a:xfrm>
        </p:spPr>
        <p:txBody>
          <a:bodyPr>
            <a:normAutofit/>
          </a:bodyPr>
          <a:lstStyle/>
          <a:p>
            <a:r>
              <a:rPr lang="en-IE" sz="2400" dirty="0"/>
              <a:t>In the art and design world “modern” refers to a period of time from 1920’s to 1950’s.</a:t>
            </a:r>
          </a:p>
          <a:p>
            <a:r>
              <a:rPr lang="en-IE" sz="2400" dirty="0"/>
              <a:t>Materials used during this time were wood, leather, linen &amp; moulded plywood.</a:t>
            </a:r>
          </a:p>
          <a:p>
            <a:r>
              <a:rPr lang="en-IE" sz="2400" dirty="0"/>
              <a:t>Plastic and polished metal were also very poplar. </a:t>
            </a:r>
          </a:p>
          <a:p>
            <a:r>
              <a:rPr lang="en-IE" sz="2400" dirty="0"/>
              <a:t>Furniture was very open and off the floor.</a:t>
            </a:r>
          </a:p>
          <a:p>
            <a:r>
              <a:rPr lang="en-IE" sz="2400" dirty="0"/>
              <a:t>This period is often referred to nowadays as retro.</a:t>
            </a:r>
          </a:p>
          <a:p>
            <a:r>
              <a:rPr lang="en-IE" sz="2400" dirty="0"/>
              <a:t>The Modern Style started back during World War 2 when Bauhaus designers left the country and spread their design styles across the world.</a:t>
            </a:r>
          </a:p>
          <a:p>
            <a:endParaRPr lang="en-IE"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IE" dirty="0"/>
              <a:t>Modern Style </a:t>
            </a:r>
          </a:p>
        </p:txBody>
      </p:sp>
      <p:sp>
        <p:nvSpPr>
          <p:cNvPr id="3" name="Content Placeholder 2"/>
          <p:cNvSpPr>
            <a:spLocks noGrp="1"/>
          </p:cNvSpPr>
          <p:nvPr>
            <p:ph idx="1"/>
          </p:nvPr>
        </p:nvSpPr>
        <p:spPr>
          <a:xfrm>
            <a:off x="457200" y="1219200"/>
            <a:ext cx="7239000" cy="5236536"/>
          </a:xfrm>
        </p:spPr>
        <p:txBody>
          <a:bodyPr>
            <a:normAutofit/>
          </a:bodyPr>
          <a:lstStyle/>
          <a:p>
            <a:r>
              <a:rPr lang="en-IE" sz="2400" dirty="0"/>
              <a:t>The Bauhaus modern design style emphasized on minimalism, simplicity, and function when compared to traditional design. </a:t>
            </a:r>
          </a:p>
          <a:p>
            <a:r>
              <a:rPr lang="en-IE" sz="2400" dirty="0"/>
              <a:t>Modernism referrers to a time when things moved away from traditional.</a:t>
            </a:r>
          </a:p>
          <a:p>
            <a:r>
              <a:rPr lang="en-IE" sz="2400" dirty="0"/>
              <a:t>Modern Style refers to a simple functional design, not to current or recent design.</a:t>
            </a:r>
          </a:p>
          <a:p>
            <a:r>
              <a:rPr lang="en-IE" sz="2400" dirty="0"/>
              <a:t>Why are modern and contemporary styles often confused?</a:t>
            </a:r>
          </a:p>
          <a:p>
            <a:r>
              <a:rPr lang="en-IE" sz="2400" dirty="0"/>
              <a:t>Modern style has been very much in fashion in recent years, so blends well with currents styles.</a:t>
            </a:r>
          </a:p>
          <a:p>
            <a:r>
              <a:rPr lang="en-IE" sz="2400" dirty="0"/>
              <a:t>The materials introduced then are still in use.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
        <p:nvSpPr>
          <p:cNvPr id="5" name="Footer Placeholder 4"/>
          <p:cNvSpPr>
            <a:spLocks noGrp="1"/>
          </p:cNvSpPr>
          <p:nvPr>
            <p:ph type="ftr" sz="quarter" idx="11"/>
          </p:nvPr>
        </p:nvSpPr>
        <p:spPr/>
        <p:txBody>
          <a:bodyPr/>
          <a:lstStyle/>
          <a:p>
            <a:r>
              <a:rPr lang="en-US"/>
              <a:t>Jennifer Byrne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280</TotalTime>
  <Words>1410</Words>
  <Application>Microsoft Office PowerPoint</Application>
  <PresentationFormat>On-screen Show (4:3)</PresentationFormat>
  <Paragraphs>214</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Trebuchet MS</vt:lpstr>
      <vt:lpstr>Wingdings</vt:lpstr>
      <vt:lpstr>Wingdings 2</vt:lpstr>
      <vt:lpstr>Opulent</vt:lpstr>
      <vt:lpstr>Kitchen Styles </vt:lpstr>
      <vt:lpstr>Style? </vt:lpstr>
      <vt:lpstr>Hidden value of a kitchen</vt:lpstr>
      <vt:lpstr>Country Style </vt:lpstr>
      <vt:lpstr>Country Style </vt:lpstr>
      <vt:lpstr>Country Style </vt:lpstr>
      <vt:lpstr>Country Style </vt:lpstr>
      <vt:lpstr>Modern Style </vt:lpstr>
      <vt:lpstr>Modern Style </vt:lpstr>
      <vt:lpstr>Modern Style </vt:lpstr>
      <vt:lpstr>Modern Style</vt:lpstr>
      <vt:lpstr>Modern Style</vt:lpstr>
      <vt:lpstr>Modern Style</vt:lpstr>
      <vt:lpstr>Modern Style</vt:lpstr>
      <vt:lpstr>Modern Style</vt:lpstr>
      <vt:lpstr>PowerPoint Presentation</vt:lpstr>
      <vt:lpstr>PowerPoint Presentation</vt:lpstr>
      <vt:lpstr>PowerPoint Presentation</vt:lpstr>
      <vt:lpstr>Contemporary Style  </vt:lpstr>
      <vt:lpstr>Glass splashbacks  </vt:lpstr>
      <vt:lpstr>Contemporary Style </vt:lpstr>
      <vt:lpstr>Contemporary Style </vt:lpstr>
      <vt:lpstr>Contemporary style</vt:lpstr>
      <vt:lpstr>Contemporary style</vt:lpstr>
      <vt:lpstr>Contemporary style</vt:lpstr>
      <vt:lpstr>Contemporary style</vt:lpstr>
      <vt:lpstr>PowerPoint Presentation</vt:lpstr>
      <vt:lpstr>PowerPoint Presentation</vt:lpstr>
      <vt:lpstr>PowerPoint Presentation</vt:lpstr>
      <vt:lpstr>PowerPoint Presentation</vt:lpstr>
      <vt:lpstr>Futuristic style</vt:lpstr>
      <vt:lpstr>Bad Style </vt:lpstr>
      <vt:lpstr>Storage </vt:lpstr>
      <vt:lpstr>Storage </vt:lpstr>
      <vt:lpstr>Storage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Jennifer</cp:lastModifiedBy>
  <cp:revision>44</cp:revision>
  <dcterms:created xsi:type="dcterms:W3CDTF">2006-08-16T00:00:00Z</dcterms:created>
  <dcterms:modified xsi:type="dcterms:W3CDTF">2020-12-01T10:43:13Z</dcterms:modified>
</cp:coreProperties>
</file>