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8" r:id="rId2"/>
    <p:sldId id="276" r:id="rId3"/>
    <p:sldId id="279" r:id="rId4"/>
    <p:sldId id="280" r:id="rId5"/>
    <p:sldId id="284" r:id="rId6"/>
    <p:sldId id="285" r:id="rId7"/>
    <p:sldId id="277" r:id="rId8"/>
    <p:sldId id="264" r:id="rId9"/>
    <p:sldId id="278" r:id="rId10"/>
    <p:sldId id="272" r:id="rId11"/>
    <p:sldId id="273" r:id="rId12"/>
    <p:sldId id="281" r:id="rId13"/>
    <p:sldId id="283" r:id="rId14"/>
    <p:sldId id="266" r:id="rId15"/>
    <p:sldId id="286" r:id="rId16"/>
    <p:sldId id="287" r:id="rId17"/>
    <p:sldId id="288" r:id="rId18"/>
    <p:sldId id="268" r:id="rId19"/>
    <p:sldId id="267" r:id="rId20"/>
    <p:sldId id="289" r:id="rId21"/>
    <p:sldId id="290" r:id="rId2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1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7B05-726A-4B80-A482-11E9FCA5A1D6}" type="datetimeFigureOut">
              <a:rPr lang="en-IE" smtClean="0"/>
              <a:pPr/>
              <a:t>24/11/2020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AA6D9-6BDD-4161-858B-F35C07A818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298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3-D wood block with texture and engraved text</a:t>
            </a:r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shape effects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, click </a:t>
            </a:r>
            <a:r>
              <a:rPr lang="en-US" sz="1200" b="1" baseline="0" dirty="0"/>
              <a:t>Rectangle </a:t>
            </a:r>
            <a:r>
              <a:rPr lang="en-US" sz="1200" b="0" i="0" baseline="0" dirty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Size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Height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Width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Drawing </a:t>
            </a:r>
            <a:r>
              <a:rPr lang="en-US" sz="1200" i="0" baseline="0" dirty="0"/>
              <a:t>group, click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Fill </a:t>
            </a:r>
            <a:r>
              <a:rPr lang="en-US" sz="1200" b="0" i="0" baseline="0" dirty="0"/>
              <a:t>in the left pane</a:t>
            </a:r>
            <a:r>
              <a:rPr lang="en-US" sz="1200" i="0" baseline="0" dirty="0"/>
              <a:t>, and then in the </a:t>
            </a:r>
            <a:r>
              <a:rPr lang="en-US" sz="1200" b="1" i="0" baseline="0" dirty="0"/>
              <a:t>Fill</a:t>
            </a:r>
            <a:r>
              <a:rPr lang="en-US" sz="1200" i="0" baseline="0" dirty="0"/>
              <a:t> pane, select </a:t>
            </a:r>
            <a:r>
              <a:rPr lang="en-US" sz="1200" b="1" dirty="0"/>
              <a:t>Picture or texture fill</a:t>
            </a:r>
            <a:r>
              <a:rPr lang="en-US" sz="1200" dirty="0"/>
              <a:t>.  Click the button next to </a:t>
            </a:r>
            <a:r>
              <a:rPr lang="en-US" sz="1200" b="1" dirty="0"/>
              <a:t>Texture</a:t>
            </a:r>
            <a:r>
              <a:rPr lang="en-US" sz="120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Oak</a:t>
            </a:r>
            <a:r>
              <a:rPr lang="en-US" sz="1200" baseline="0" dirty="0"/>
              <a:t> </a:t>
            </a:r>
            <a:r>
              <a:rPr lang="en-US" sz="1200" dirty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 pane, then select </a:t>
            </a:r>
            <a:r>
              <a:rPr lang="en-US" sz="1200" b="1" i="0" baseline="0" dirty="0"/>
              <a:t>No line</a:t>
            </a:r>
            <a:r>
              <a:rPr lang="en-US" sz="1200" b="0" i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Rotation </a:t>
            </a:r>
            <a:r>
              <a:rPr lang="en-US" sz="1200" b="0" dirty="0"/>
              <a:t>in the left pane,</a:t>
            </a:r>
            <a:r>
              <a:rPr lang="en-US" sz="1200" b="0" baseline="0" dirty="0"/>
              <a:t> and then in the </a:t>
            </a:r>
            <a:r>
              <a:rPr lang="en-US" sz="1200" b="1" baseline="0" dirty="0"/>
              <a:t>3-D Rotation</a:t>
            </a:r>
            <a:r>
              <a:rPr lang="en-US" sz="1200" b="0" baseline="0" dirty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Perspective</a:t>
            </a:r>
            <a:r>
              <a:rPr lang="en-US" sz="1200" b="0" baseline="0" dirty="0"/>
              <a:t> click </a:t>
            </a:r>
            <a:r>
              <a:rPr lang="en-US" sz="1200" b="1" dirty="0"/>
              <a:t>Perspective Left </a:t>
            </a:r>
            <a:r>
              <a:rPr lang="en-US" sz="1200" b="0" dirty="0"/>
              <a:t>(first row, second option from the left)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X</a:t>
            </a:r>
            <a:r>
              <a:rPr lang="en-US" sz="1200" dirty="0"/>
              <a:t> box, enter </a:t>
            </a:r>
            <a:r>
              <a:rPr lang="en-US" sz="1200" b="1" dirty="0"/>
              <a:t>40°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Y</a:t>
            </a:r>
            <a:r>
              <a:rPr lang="en-US" sz="1200" dirty="0"/>
              <a:t> box, enter </a:t>
            </a:r>
            <a:r>
              <a:rPr lang="en-US" sz="1200" b="1" dirty="0"/>
              <a:t>10°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Perspective</a:t>
            </a:r>
            <a:r>
              <a:rPr lang="en-US" sz="1200" dirty="0"/>
              <a:t> box, enter </a:t>
            </a:r>
            <a:r>
              <a:rPr lang="en-US" sz="1200" b="1" dirty="0"/>
              <a:t>20°</a:t>
            </a:r>
            <a:r>
              <a:rPr lang="en-US" sz="12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Format </a:t>
            </a:r>
            <a:r>
              <a:rPr lang="en-US" sz="1200" b="0" dirty="0"/>
              <a:t> in the left pane, and</a:t>
            </a:r>
            <a:r>
              <a:rPr lang="en-US" sz="1200" b="0" baseline="0" dirty="0"/>
              <a:t> then in the </a:t>
            </a:r>
            <a:r>
              <a:rPr lang="en-US" sz="1200" b="1" baseline="0" dirty="0"/>
              <a:t>3-D Format</a:t>
            </a:r>
            <a:r>
              <a:rPr lang="en-US" sz="1200" b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, click the button next to </a:t>
            </a:r>
            <a:r>
              <a:rPr lang="en-US" sz="1200" b="1" i="0" baseline="0" dirty="0"/>
              <a:t>Top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Click the button next to </a:t>
            </a:r>
            <a:r>
              <a:rPr lang="en-US" sz="1200" b="1" i="0" baseline="0" dirty="0"/>
              <a:t>Bottom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200 pt</a:t>
            </a:r>
            <a:r>
              <a:rPr lang="en-US" sz="1200" b="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Surface</a:t>
            </a:r>
            <a:r>
              <a:rPr lang="en-US" sz="1200" b="0" i="0" baseline="0" dirty="0"/>
              <a:t>, click the button next to </a:t>
            </a:r>
            <a:r>
              <a:rPr lang="en-US" sz="1200" b="1" i="0" baseline="0" dirty="0"/>
              <a:t>Material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Standard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Warm Matte </a:t>
            </a:r>
            <a:r>
              <a:rPr lang="en-US" sz="1200" b="0" i="0" baseline="0" dirty="0"/>
              <a:t>(second option from the left). Click the button next to </a:t>
            </a:r>
            <a:r>
              <a:rPr lang="en-US" sz="1200" b="1" i="0" baseline="0" dirty="0"/>
              <a:t>Lighting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Neutral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Soft</a:t>
            </a:r>
            <a:r>
              <a:rPr lang="en-US" sz="1200" b="0" i="0" baseline="0" dirty="0"/>
              <a:t> (first row, third option from the left). In the </a:t>
            </a:r>
            <a:r>
              <a:rPr lang="en-US" sz="1200" b="1" i="0" baseline="0" dirty="0"/>
              <a:t>Angle</a:t>
            </a:r>
            <a:r>
              <a:rPr lang="en-US" sz="1200" b="0" i="0" baseline="0" dirty="0"/>
              <a:t> box, enter </a:t>
            </a:r>
            <a:r>
              <a:rPr lang="en-US" sz="1200" b="1" dirty="0"/>
              <a:t>270°</a:t>
            </a:r>
            <a:r>
              <a:rPr lang="en-US" sz="1200" dirty="0"/>
              <a:t>.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in the left pane, and then in the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pane, click the button next to </a:t>
            </a:r>
            <a:r>
              <a:rPr lang="en-US" sz="1200" b="1" i="0" baseline="0" dirty="0"/>
              <a:t>Presets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Perspective</a:t>
            </a:r>
            <a:r>
              <a:rPr lang="en-US" sz="1200" b="0" i="0" baseline="0" dirty="0"/>
              <a:t>,</a:t>
            </a:r>
            <a:r>
              <a:rPr lang="en-US" sz="1200" i="0" baseline="0" dirty="0"/>
              <a:t> click </a:t>
            </a:r>
            <a:r>
              <a:rPr lang="en-US" sz="1200" b="1" dirty="0"/>
              <a:t>Perspective Diagonal Upper Right </a:t>
            </a:r>
            <a:r>
              <a:rPr lang="en-US" sz="1200" dirty="0"/>
              <a:t>(first row, second option from the left). 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/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text effects on this slide, do the following:</a:t>
            </a:r>
            <a:endParaRPr lang="en-US" sz="1200" dirty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On the slide, right-click the rounded rectangle</a:t>
            </a:r>
            <a:r>
              <a:rPr lang="en-US" sz="1200" baseline="0" dirty="0"/>
              <a:t>, click </a:t>
            </a:r>
            <a:r>
              <a:rPr lang="en-US" sz="1200" b="1" baseline="0" dirty="0"/>
              <a:t>Edit Text</a:t>
            </a:r>
            <a:r>
              <a:rPr lang="en-US" sz="1200" baseline="0" dirty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text. </a:t>
            </a:r>
            <a:r>
              <a:rPr lang="en-US" sz="1200" i="0" baseline="0" dirty="0"/>
              <a:t>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dirty="0"/>
              <a:t>Arial Rounded MT Bold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then select </a:t>
            </a:r>
            <a:r>
              <a:rPr lang="en-US" sz="1200" b="1" dirty="0"/>
              <a:t>36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</a:t>
            </a:r>
            <a:r>
              <a:rPr lang="en-US" sz="1200" dirty="0"/>
              <a:t>click </a:t>
            </a:r>
            <a:r>
              <a:rPr lang="en-US" sz="1200" b="1" dirty="0"/>
              <a:t>Center </a:t>
            </a:r>
            <a:r>
              <a:rPr lang="en-US" sz="1200" baseline="0" dirty="0"/>
              <a:t>to center the text within the rectangle</a:t>
            </a:r>
            <a:r>
              <a:rPr lang="en-US" sz="1200" i="0" baseline="0" dirty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WordArt Styles</a:t>
            </a:r>
            <a:r>
              <a:rPr lang="en-US" sz="1200" i="0" baseline="0" dirty="0"/>
              <a:t> group, click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Text Fill </a:t>
            </a:r>
            <a:r>
              <a:rPr lang="en-US" sz="1200" i="0" baseline="0" dirty="0"/>
              <a:t>in the left pane, and then in the </a:t>
            </a:r>
            <a:r>
              <a:rPr lang="en-US" sz="1200" b="1" i="0" baseline="0" dirty="0"/>
              <a:t>Text Fill</a:t>
            </a:r>
            <a:r>
              <a:rPr lang="en-US" sz="120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Select </a:t>
            </a:r>
            <a:r>
              <a:rPr lang="en-US" sz="1200" b="1" i="0" baseline="0" dirty="0"/>
              <a:t>Solid fill</a:t>
            </a:r>
            <a:r>
              <a:rPr lang="en-US" sz="120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button next to </a:t>
            </a:r>
            <a:r>
              <a:rPr lang="en-US" sz="1200" b="1" i="0" baseline="0" dirty="0"/>
              <a:t>Color</a:t>
            </a:r>
            <a:r>
              <a:rPr lang="en-US" sz="1200" i="0" baseline="0" dirty="0"/>
              <a:t>, click </a:t>
            </a:r>
            <a:r>
              <a:rPr lang="en-US" sz="1200" b="1" i="0" baseline="0" dirty="0"/>
              <a:t>More Colors</a:t>
            </a:r>
            <a:r>
              <a:rPr lang="en-US" sz="1200" i="0" baseline="0" dirty="0"/>
              <a:t>, </a:t>
            </a:r>
            <a:r>
              <a:rPr lang="en-US" sz="1200" dirty="0"/>
              <a:t>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101</a:t>
            </a:r>
            <a:r>
              <a:rPr lang="en-US" sz="1200" dirty="0"/>
              <a:t>, and Blue: </a:t>
            </a:r>
            <a:r>
              <a:rPr lang="en-US" sz="1200" b="1" dirty="0"/>
              <a:t>58</a:t>
            </a:r>
            <a:r>
              <a:rPr lang="en-US" sz="1200" dirty="0"/>
              <a:t>.</a:t>
            </a:r>
            <a:endParaRPr lang="en-US" sz="1200" i="0" baseline="0" dirty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Shadow</a:t>
            </a:r>
            <a:r>
              <a:rPr lang="en-US" sz="1200" b="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Click the button next to </a:t>
            </a:r>
            <a:r>
              <a:rPr lang="en-US" sz="1200" b="1" i="0" baseline="0" dirty="0"/>
              <a:t>Presets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Inner</a:t>
            </a:r>
            <a:r>
              <a:rPr lang="en-US" sz="1200" b="0" i="0" baseline="0" dirty="0"/>
              <a:t> click </a:t>
            </a:r>
            <a:r>
              <a:rPr lang="en-US" sz="1200" b="1" dirty="0"/>
              <a:t>Inside Diagonal Top Left</a:t>
            </a:r>
            <a:r>
              <a:rPr lang="en-US" sz="1200" dirty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Transparency </a:t>
            </a:r>
            <a:r>
              <a:rPr lang="en-US" sz="1200" b="0" i="0" baseline="0" dirty="0"/>
              <a:t>box, enter </a:t>
            </a:r>
            <a:r>
              <a:rPr lang="en-US" sz="1200" b="1" i="0" baseline="0" dirty="0"/>
              <a:t>25%</a:t>
            </a:r>
            <a:r>
              <a:rPr lang="en-US" sz="1200" b="0" i="0" baseline="0" dirty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Distance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5 pt</a:t>
            </a:r>
            <a:r>
              <a:rPr lang="en-US" sz="1200" b="0" i="0" baseline="0" dirty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Direction</a:t>
            </a:r>
            <a:r>
              <a:rPr lang="en-US" sz="1200" dirty="0"/>
              <a:t>, and then</a:t>
            </a:r>
            <a:r>
              <a:rPr lang="en-US" sz="1200" baseline="0" dirty="0"/>
              <a:t> click</a:t>
            </a:r>
            <a:r>
              <a:rPr lang="en-US" sz="1200" dirty="0"/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under </a:t>
            </a:r>
            <a:r>
              <a:rPr lang="en-US" sz="1200" b="1" dirty="0"/>
              <a:t>Gradient stops</a:t>
            </a:r>
            <a:r>
              <a:rPr lang="en-US" sz="1200" dirty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196</a:t>
            </a:r>
            <a:r>
              <a:rPr lang="en-US" sz="1200" dirty="0"/>
              <a:t>, Green: </a:t>
            </a:r>
            <a:r>
              <a:rPr lang="en-US" sz="1200" b="1" dirty="0"/>
              <a:t>178</a:t>
            </a:r>
            <a:r>
              <a:rPr lang="en-US" sz="1200" dirty="0"/>
              <a:t>, and Blue: </a:t>
            </a:r>
            <a:r>
              <a:rPr lang="en-US" sz="1200" b="1" dirty="0"/>
              <a:t>152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45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and then </a:t>
            </a:r>
            <a:r>
              <a:rPr lang="en-US" sz="1200" i="0" baseline="0" dirty="0"/>
              <a:t>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</a:t>
            </a:r>
            <a:r>
              <a:rPr lang="en-US" sz="1200" dirty="0"/>
              <a:t>click </a:t>
            </a:r>
            <a:r>
              <a:rPr lang="en-US" sz="1200" b="1" dirty="0"/>
              <a:t>Tan, Background 2,</a:t>
            </a:r>
            <a:r>
              <a:rPr lang="en-US" sz="1200" b="1" baseline="0" dirty="0"/>
              <a:t> Darker 90% </a:t>
            </a:r>
            <a:r>
              <a:rPr lang="en-US" sz="1200" b="0" dirty="0"/>
              <a:t>(sixth row, third option from the left</a:t>
            </a:r>
            <a:r>
              <a:rPr lang="en-US" sz="1200" b="0" baseline="0" dirty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72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66</a:t>
            </a:r>
            <a:r>
              <a:rPr lang="en-US" sz="1200" dirty="0"/>
              <a:t>, Green: </a:t>
            </a:r>
            <a:r>
              <a:rPr lang="en-US" sz="1200" b="1" dirty="0"/>
              <a:t>62</a:t>
            </a:r>
            <a:r>
              <a:rPr lang="en-US" sz="1200" dirty="0"/>
              <a:t>, and Blue: </a:t>
            </a:r>
            <a:r>
              <a:rPr lang="en-US" sz="1200" b="1" dirty="0"/>
              <a:t>50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100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149</a:t>
            </a:r>
            <a:r>
              <a:rPr lang="en-US" sz="1200" dirty="0"/>
              <a:t>, Green: </a:t>
            </a:r>
            <a:r>
              <a:rPr lang="en-US" sz="1200" b="1" dirty="0"/>
              <a:t>128</a:t>
            </a:r>
            <a:r>
              <a:rPr lang="en-US" sz="1200" dirty="0"/>
              <a:t>, and Blue: </a:t>
            </a:r>
            <a:r>
              <a:rPr lang="en-US" sz="1200" b="1" dirty="0"/>
              <a:t>107</a:t>
            </a:r>
            <a:r>
              <a:rPr lang="en-US" sz="1200" b="0" dirty="0"/>
              <a:t>.</a:t>
            </a:r>
            <a:endParaRPr lang="en-US" sz="1400" b="0" baseline="0" dirty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3-D wood block with texture and engraved text</a:t>
            </a:r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shape effects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, click </a:t>
            </a:r>
            <a:r>
              <a:rPr lang="en-US" sz="1200" b="1" baseline="0" dirty="0"/>
              <a:t>Rectangle </a:t>
            </a:r>
            <a:r>
              <a:rPr lang="en-US" sz="1200" b="0" i="0" baseline="0" dirty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Size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Height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Width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Drawing </a:t>
            </a:r>
            <a:r>
              <a:rPr lang="en-US" sz="1200" i="0" baseline="0" dirty="0"/>
              <a:t>group, click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Fill </a:t>
            </a:r>
            <a:r>
              <a:rPr lang="en-US" sz="1200" b="0" i="0" baseline="0" dirty="0"/>
              <a:t>in the left pane</a:t>
            </a:r>
            <a:r>
              <a:rPr lang="en-US" sz="1200" i="0" baseline="0" dirty="0"/>
              <a:t>, and then in the </a:t>
            </a:r>
            <a:r>
              <a:rPr lang="en-US" sz="1200" b="1" i="0" baseline="0" dirty="0"/>
              <a:t>Fill</a:t>
            </a:r>
            <a:r>
              <a:rPr lang="en-US" sz="1200" i="0" baseline="0" dirty="0"/>
              <a:t> pane, select </a:t>
            </a:r>
            <a:r>
              <a:rPr lang="en-US" sz="1200" b="1" dirty="0"/>
              <a:t>Picture or texture fill</a:t>
            </a:r>
            <a:r>
              <a:rPr lang="en-US" sz="1200" dirty="0"/>
              <a:t>.  Click the button next to </a:t>
            </a:r>
            <a:r>
              <a:rPr lang="en-US" sz="1200" b="1" dirty="0"/>
              <a:t>Texture</a:t>
            </a:r>
            <a:r>
              <a:rPr lang="en-US" sz="120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Oak</a:t>
            </a:r>
            <a:r>
              <a:rPr lang="en-US" sz="1200" baseline="0" dirty="0"/>
              <a:t> </a:t>
            </a:r>
            <a:r>
              <a:rPr lang="en-US" sz="1200" dirty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 pane, then select </a:t>
            </a:r>
            <a:r>
              <a:rPr lang="en-US" sz="1200" b="1" i="0" baseline="0" dirty="0"/>
              <a:t>No line</a:t>
            </a:r>
            <a:r>
              <a:rPr lang="en-US" sz="1200" b="0" i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Rotation </a:t>
            </a:r>
            <a:r>
              <a:rPr lang="en-US" sz="1200" b="0" dirty="0"/>
              <a:t>in the left pane,</a:t>
            </a:r>
            <a:r>
              <a:rPr lang="en-US" sz="1200" b="0" baseline="0" dirty="0"/>
              <a:t> and then in the </a:t>
            </a:r>
            <a:r>
              <a:rPr lang="en-US" sz="1200" b="1" baseline="0" dirty="0"/>
              <a:t>3-D Rotation</a:t>
            </a:r>
            <a:r>
              <a:rPr lang="en-US" sz="1200" b="0" baseline="0" dirty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Perspective</a:t>
            </a:r>
            <a:r>
              <a:rPr lang="en-US" sz="1200" b="0" baseline="0" dirty="0"/>
              <a:t> click </a:t>
            </a:r>
            <a:r>
              <a:rPr lang="en-US" sz="1200" b="1" dirty="0"/>
              <a:t>Perspective Left </a:t>
            </a:r>
            <a:r>
              <a:rPr lang="en-US" sz="1200" b="0" dirty="0"/>
              <a:t>(first row, second option from the left)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X</a:t>
            </a:r>
            <a:r>
              <a:rPr lang="en-US" sz="1200" dirty="0"/>
              <a:t> box, enter </a:t>
            </a:r>
            <a:r>
              <a:rPr lang="en-US" sz="1200" b="1" dirty="0"/>
              <a:t>40°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Y</a:t>
            </a:r>
            <a:r>
              <a:rPr lang="en-US" sz="1200" dirty="0"/>
              <a:t> box, enter </a:t>
            </a:r>
            <a:r>
              <a:rPr lang="en-US" sz="1200" b="1" dirty="0"/>
              <a:t>10°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Perspective</a:t>
            </a:r>
            <a:r>
              <a:rPr lang="en-US" sz="1200" dirty="0"/>
              <a:t> box, enter </a:t>
            </a:r>
            <a:r>
              <a:rPr lang="en-US" sz="1200" b="1" dirty="0"/>
              <a:t>20°</a:t>
            </a:r>
            <a:r>
              <a:rPr lang="en-US" sz="12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Format </a:t>
            </a:r>
            <a:r>
              <a:rPr lang="en-US" sz="1200" b="0" dirty="0"/>
              <a:t> in the left pane, and</a:t>
            </a:r>
            <a:r>
              <a:rPr lang="en-US" sz="1200" b="0" baseline="0" dirty="0"/>
              <a:t> then in the </a:t>
            </a:r>
            <a:r>
              <a:rPr lang="en-US" sz="1200" b="1" baseline="0" dirty="0"/>
              <a:t>3-D Format</a:t>
            </a:r>
            <a:r>
              <a:rPr lang="en-US" sz="1200" b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, click the button next to </a:t>
            </a:r>
            <a:r>
              <a:rPr lang="en-US" sz="1200" b="1" i="0" baseline="0" dirty="0"/>
              <a:t>Top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Click the button next to </a:t>
            </a:r>
            <a:r>
              <a:rPr lang="en-US" sz="1200" b="1" i="0" baseline="0" dirty="0"/>
              <a:t>Bottom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200 pt</a:t>
            </a:r>
            <a:r>
              <a:rPr lang="en-US" sz="1200" b="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Surface</a:t>
            </a:r>
            <a:r>
              <a:rPr lang="en-US" sz="1200" b="0" i="0" baseline="0" dirty="0"/>
              <a:t>, click the button next to </a:t>
            </a:r>
            <a:r>
              <a:rPr lang="en-US" sz="1200" b="1" i="0" baseline="0" dirty="0"/>
              <a:t>Material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Standard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Warm Matte </a:t>
            </a:r>
            <a:r>
              <a:rPr lang="en-US" sz="1200" b="0" i="0" baseline="0" dirty="0"/>
              <a:t>(second option from the left). Click the button next to </a:t>
            </a:r>
            <a:r>
              <a:rPr lang="en-US" sz="1200" b="1" i="0" baseline="0" dirty="0"/>
              <a:t>Lighting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Neutral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Soft</a:t>
            </a:r>
            <a:r>
              <a:rPr lang="en-US" sz="1200" b="0" i="0" baseline="0" dirty="0"/>
              <a:t> (first row, third option from the left). In the </a:t>
            </a:r>
            <a:r>
              <a:rPr lang="en-US" sz="1200" b="1" i="0" baseline="0" dirty="0"/>
              <a:t>Angle</a:t>
            </a:r>
            <a:r>
              <a:rPr lang="en-US" sz="1200" b="0" i="0" baseline="0" dirty="0"/>
              <a:t> box, enter </a:t>
            </a:r>
            <a:r>
              <a:rPr lang="en-US" sz="1200" b="1" dirty="0"/>
              <a:t>270°</a:t>
            </a:r>
            <a:r>
              <a:rPr lang="en-US" sz="1200" dirty="0"/>
              <a:t>.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in the left pane, and then in the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pane, click the button next to </a:t>
            </a:r>
            <a:r>
              <a:rPr lang="en-US" sz="1200" b="1" i="0" baseline="0" dirty="0"/>
              <a:t>Presets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Perspective</a:t>
            </a:r>
            <a:r>
              <a:rPr lang="en-US" sz="1200" b="0" i="0" baseline="0" dirty="0"/>
              <a:t>,</a:t>
            </a:r>
            <a:r>
              <a:rPr lang="en-US" sz="1200" i="0" baseline="0" dirty="0"/>
              <a:t> click </a:t>
            </a:r>
            <a:r>
              <a:rPr lang="en-US" sz="1200" b="1" dirty="0"/>
              <a:t>Perspective Diagonal Upper Right </a:t>
            </a:r>
            <a:r>
              <a:rPr lang="en-US" sz="1200" dirty="0"/>
              <a:t>(first row, second option from the left). 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/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text effects on this slide, do the following:</a:t>
            </a:r>
            <a:endParaRPr lang="en-US" sz="1200" dirty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On the slide, right-click the rounded rectangle</a:t>
            </a:r>
            <a:r>
              <a:rPr lang="en-US" sz="1200" baseline="0" dirty="0"/>
              <a:t>, click </a:t>
            </a:r>
            <a:r>
              <a:rPr lang="en-US" sz="1200" b="1" baseline="0" dirty="0"/>
              <a:t>Edit Text</a:t>
            </a:r>
            <a:r>
              <a:rPr lang="en-US" sz="1200" baseline="0" dirty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text. </a:t>
            </a:r>
            <a:r>
              <a:rPr lang="en-US" sz="1200" i="0" baseline="0" dirty="0"/>
              <a:t>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dirty="0"/>
              <a:t>Arial Rounded MT Bold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then select </a:t>
            </a:r>
            <a:r>
              <a:rPr lang="en-US" sz="1200" b="1" dirty="0"/>
              <a:t>36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</a:t>
            </a:r>
            <a:r>
              <a:rPr lang="en-US" sz="1200" dirty="0"/>
              <a:t>click </a:t>
            </a:r>
            <a:r>
              <a:rPr lang="en-US" sz="1200" b="1" dirty="0"/>
              <a:t>Center </a:t>
            </a:r>
            <a:r>
              <a:rPr lang="en-US" sz="1200" baseline="0" dirty="0"/>
              <a:t>to center the text within the rectangle</a:t>
            </a:r>
            <a:r>
              <a:rPr lang="en-US" sz="1200" i="0" baseline="0" dirty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WordArt Styles</a:t>
            </a:r>
            <a:r>
              <a:rPr lang="en-US" sz="1200" i="0" baseline="0" dirty="0"/>
              <a:t> group, click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Text Fill </a:t>
            </a:r>
            <a:r>
              <a:rPr lang="en-US" sz="1200" i="0" baseline="0" dirty="0"/>
              <a:t>in the left pane, and then in the </a:t>
            </a:r>
            <a:r>
              <a:rPr lang="en-US" sz="1200" b="1" i="0" baseline="0" dirty="0"/>
              <a:t>Text Fill</a:t>
            </a:r>
            <a:r>
              <a:rPr lang="en-US" sz="120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Select </a:t>
            </a:r>
            <a:r>
              <a:rPr lang="en-US" sz="1200" b="1" i="0" baseline="0" dirty="0"/>
              <a:t>Solid fill</a:t>
            </a:r>
            <a:r>
              <a:rPr lang="en-US" sz="120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button next to </a:t>
            </a:r>
            <a:r>
              <a:rPr lang="en-US" sz="1200" b="1" i="0" baseline="0" dirty="0"/>
              <a:t>Color</a:t>
            </a:r>
            <a:r>
              <a:rPr lang="en-US" sz="1200" i="0" baseline="0" dirty="0"/>
              <a:t>, click </a:t>
            </a:r>
            <a:r>
              <a:rPr lang="en-US" sz="1200" b="1" i="0" baseline="0" dirty="0"/>
              <a:t>More Colors</a:t>
            </a:r>
            <a:r>
              <a:rPr lang="en-US" sz="1200" i="0" baseline="0" dirty="0"/>
              <a:t>, </a:t>
            </a:r>
            <a:r>
              <a:rPr lang="en-US" sz="1200" dirty="0"/>
              <a:t>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101</a:t>
            </a:r>
            <a:r>
              <a:rPr lang="en-US" sz="1200" dirty="0"/>
              <a:t>, and Blue: </a:t>
            </a:r>
            <a:r>
              <a:rPr lang="en-US" sz="1200" b="1" dirty="0"/>
              <a:t>58</a:t>
            </a:r>
            <a:r>
              <a:rPr lang="en-US" sz="1200" dirty="0"/>
              <a:t>.</a:t>
            </a:r>
            <a:endParaRPr lang="en-US" sz="1200" i="0" baseline="0" dirty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Shadow</a:t>
            </a:r>
            <a:r>
              <a:rPr lang="en-US" sz="1200" b="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Click the button next to </a:t>
            </a:r>
            <a:r>
              <a:rPr lang="en-US" sz="1200" b="1" i="0" baseline="0" dirty="0"/>
              <a:t>Presets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Inner</a:t>
            </a:r>
            <a:r>
              <a:rPr lang="en-US" sz="1200" b="0" i="0" baseline="0" dirty="0"/>
              <a:t> click </a:t>
            </a:r>
            <a:r>
              <a:rPr lang="en-US" sz="1200" b="1" dirty="0"/>
              <a:t>Inside Diagonal Top Left</a:t>
            </a:r>
            <a:r>
              <a:rPr lang="en-US" sz="1200" dirty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Transparency </a:t>
            </a:r>
            <a:r>
              <a:rPr lang="en-US" sz="1200" b="0" i="0" baseline="0" dirty="0"/>
              <a:t>box, enter </a:t>
            </a:r>
            <a:r>
              <a:rPr lang="en-US" sz="1200" b="1" i="0" baseline="0" dirty="0"/>
              <a:t>25%</a:t>
            </a:r>
            <a:r>
              <a:rPr lang="en-US" sz="1200" b="0" i="0" baseline="0" dirty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Distance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5 pt</a:t>
            </a:r>
            <a:r>
              <a:rPr lang="en-US" sz="1200" b="0" i="0" baseline="0" dirty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Direction</a:t>
            </a:r>
            <a:r>
              <a:rPr lang="en-US" sz="1200" dirty="0"/>
              <a:t>, and then</a:t>
            </a:r>
            <a:r>
              <a:rPr lang="en-US" sz="1200" baseline="0" dirty="0"/>
              <a:t> click</a:t>
            </a:r>
            <a:r>
              <a:rPr lang="en-US" sz="1200" dirty="0"/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under </a:t>
            </a:r>
            <a:r>
              <a:rPr lang="en-US" sz="1200" b="1" dirty="0"/>
              <a:t>Gradient stops</a:t>
            </a:r>
            <a:r>
              <a:rPr lang="en-US" sz="1200" dirty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196</a:t>
            </a:r>
            <a:r>
              <a:rPr lang="en-US" sz="1200" dirty="0"/>
              <a:t>, Green: </a:t>
            </a:r>
            <a:r>
              <a:rPr lang="en-US" sz="1200" b="1" dirty="0"/>
              <a:t>178</a:t>
            </a:r>
            <a:r>
              <a:rPr lang="en-US" sz="1200" dirty="0"/>
              <a:t>, and Blue: </a:t>
            </a:r>
            <a:r>
              <a:rPr lang="en-US" sz="1200" b="1" dirty="0"/>
              <a:t>152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45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and then </a:t>
            </a:r>
            <a:r>
              <a:rPr lang="en-US" sz="1200" i="0" baseline="0" dirty="0"/>
              <a:t>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</a:t>
            </a:r>
            <a:r>
              <a:rPr lang="en-US" sz="1200" dirty="0"/>
              <a:t>click </a:t>
            </a:r>
            <a:r>
              <a:rPr lang="en-US" sz="1200" b="1" dirty="0"/>
              <a:t>Tan, Background 2,</a:t>
            </a:r>
            <a:r>
              <a:rPr lang="en-US" sz="1200" b="1" baseline="0" dirty="0"/>
              <a:t> Darker 90% </a:t>
            </a:r>
            <a:r>
              <a:rPr lang="en-US" sz="1200" b="0" dirty="0"/>
              <a:t>(sixth row, third option from the left</a:t>
            </a:r>
            <a:r>
              <a:rPr lang="en-US" sz="1200" b="0" baseline="0" dirty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72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66</a:t>
            </a:r>
            <a:r>
              <a:rPr lang="en-US" sz="1200" dirty="0"/>
              <a:t>, Green: </a:t>
            </a:r>
            <a:r>
              <a:rPr lang="en-US" sz="1200" b="1" dirty="0"/>
              <a:t>62</a:t>
            </a:r>
            <a:r>
              <a:rPr lang="en-US" sz="1200" dirty="0"/>
              <a:t>, and Blue: </a:t>
            </a:r>
            <a:r>
              <a:rPr lang="en-US" sz="1200" b="1" dirty="0"/>
              <a:t>50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100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149</a:t>
            </a:r>
            <a:r>
              <a:rPr lang="en-US" sz="1200" dirty="0"/>
              <a:t>, Green: </a:t>
            </a:r>
            <a:r>
              <a:rPr lang="en-US" sz="1200" b="1" dirty="0"/>
              <a:t>128</a:t>
            </a:r>
            <a:r>
              <a:rPr lang="en-US" sz="1200" dirty="0"/>
              <a:t>, and Blue: </a:t>
            </a:r>
            <a:r>
              <a:rPr lang="en-US" sz="1200" b="1" dirty="0"/>
              <a:t>107</a:t>
            </a:r>
            <a:r>
              <a:rPr lang="en-US" sz="1200" b="0" dirty="0"/>
              <a:t>.</a:t>
            </a:r>
            <a:endParaRPr lang="en-US" sz="1400" b="0" baseline="0" dirty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A6D9-6BDD-4161-858B-F35C07A81808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3-D wood block with texture and engraved text</a:t>
            </a:r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shape effects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, click </a:t>
            </a:r>
            <a:r>
              <a:rPr lang="en-US" sz="1200" b="1" baseline="0" dirty="0"/>
              <a:t>Rectangle </a:t>
            </a:r>
            <a:r>
              <a:rPr lang="en-US" sz="1200" b="0" i="0" baseline="0" dirty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Size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Height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Width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Drawing </a:t>
            </a:r>
            <a:r>
              <a:rPr lang="en-US" sz="1200" i="0" baseline="0" dirty="0"/>
              <a:t>group, click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Fill </a:t>
            </a:r>
            <a:r>
              <a:rPr lang="en-US" sz="1200" b="0" i="0" baseline="0" dirty="0"/>
              <a:t>in the left pane</a:t>
            </a:r>
            <a:r>
              <a:rPr lang="en-US" sz="1200" i="0" baseline="0" dirty="0"/>
              <a:t>, and then in the </a:t>
            </a:r>
            <a:r>
              <a:rPr lang="en-US" sz="1200" b="1" i="0" baseline="0" dirty="0"/>
              <a:t>Fill</a:t>
            </a:r>
            <a:r>
              <a:rPr lang="en-US" sz="1200" i="0" baseline="0" dirty="0"/>
              <a:t> pane, select </a:t>
            </a:r>
            <a:r>
              <a:rPr lang="en-US" sz="1200" b="1" dirty="0"/>
              <a:t>Picture or texture fill</a:t>
            </a:r>
            <a:r>
              <a:rPr lang="en-US" sz="1200" dirty="0"/>
              <a:t>.  Click the button next to </a:t>
            </a:r>
            <a:r>
              <a:rPr lang="en-US" sz="1200" b="1" dirty="0"/>
              <a:t>Texture</a:t>
            </a:r>
            <a:r>
              <a:rPr lang="en-US" sz="120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Oak</a:t>
            </a:r>
            <a:r>
              <a:rPr lang="en-US" sz="1200" baseline="0" dirty="0"/>
              <a:t> </a:t>
            </a:r>
            <a:r>
              <a:rPr lang="en-US" sz="1200" dirty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 pane, then select </a:t>
            </a:r>
            <a:r>
              <a:rPr lang="en-US" sz="1200" b="1" i="0" baseline="0" dirty="0"/>
              <a:t>No line</a:t>
            </a:r>
            <a:r>
              <a:rPr lang="en-US" sz="1200" b="0" i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Rotation </a:t>
            </a:r>
            <a:r>
              <a:rPr lang="en-US" sz="1200" b="0" dirty="0"/>
              <a:t>in the left pane,</a:t>
            </a:r>
            <a:r>
              <a:rPr lang="en-US" sz="1200" b="0" baseline="0" dirty="0"/>
              <a:t> and then in the </a:t>
            </a:r>
            <a:r>
              <a:rPr lang="en-US" sz="1200" b="1" baseline="0" dirty="0"/>
              <a:t>3-D Rotation</a:t>
            </a:r>
            <a:r>
              <a:rPr lang="en-US" sz="1200" b="0" baseline="0" dirty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Perspective</a:t>
            </a:r>
            <a:r>
              <a:rPr lang="en-US" sz="1200" b="0" baseline="0" dirty="0"/>
              <a:t> click </a:t>
            </a:r>
            <a:r>
              <a:rPr lang="en-US" sz="1200" b="1" dirty="0"/>
              <a:t>Perspective Left </a:t>
            </a:r>
            <a:r>
              <a:rPr lang="en-US" sz="1200" b="0" dirty="0"/>
              <a:t>(first row, second option from the left)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X</a:t>
            </a:r>
            <a:r>
              <a:rPr lang="en-US" sz="1200" dirty="0"/>
              <a:t> box, enter </a:t>
            </a:r>
            <a:r>
              <a:rPr lang="en-US" sz="1200" b="1" dirty="0"/>
              <a:t>40°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Y</a:t>
            </a:r>
            <a:r>
              <a:rPr lang="en-US" sz="1200" dirty="0"/>
              <a:t> box, enter </a:t>
            </a:r>
            <a:r>
              <a:rPr lang="en-US" sz="1200" b="1" dirty="0"/>
              <a:t>10°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Perspective</a:t>
            </a:r>
            <a:r>
              <a:rPr lang="en-US" sz="1200" dirty="0"/>
              <a:t> box, enter </a:t>
            </a:r>
            <a:r>
              <a:rPr lang="en-US" sz="1200" b="1" dirty="0"/>
              <a:t>20°</a:t>
            </a:r>
            <a:r>
              <a:rPr lang="en-US" sz="12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Format </a:t>
            </a:r>
            <a:r>
              <a:rPr lang="en-US" sz="1200" b="0" dirty="0"/>
              <a:t> in the left pane, and</a:t>
            </a:r>
            <a:r>
              <a:rPr lang="en-US" sz="1200" b="0" baseline="0" dirty="0"/>
              <a:t> then in the </a:t>
            </a:r>
            <a:r>
              <a:rPr lang="en-US" sz="1200" b="1" baseline="0" dirty="0"/>
              <a:t>3-D Format</a:t>
            </a:r>
            <a:r>
              <a:rPr lang="en-US" sz="1200" b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, click the button next to </a:t>
            </a:r>
            <a:r>
              <a:rPr lang="en-US" sz="1200" b="1" i="0" baseline="0" dirty="0"/>
              <a:t>Top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Click the button next to </a:t>
            </a:r>
            <a:r>
              <a:rPr lang="en-US" sz="1200" b="1" i="0" baseline="0" dirty="0"/>
              <a:t>Bottom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200 pt</a:t>
            </a:r>
            <a:r>
              <a:rPr lang="en-US" sz="1200" b="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Surface</a:t>
            </a:r>
            <a:r>
              <a:rPr lang="en-US" sz="1200" b="0" i="0" baseline="0" dirty="0"/>
              <a:t>, click the button next to </a:t>
            </a:r>
            <a:r>
              <a:rPr lang="en-US" sz="1200" b="1" i="0" baseline="0" dirty="0"/>
              <a:t>Material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Standard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Warm Matte </a:t>
            </a:r>
            <a:r>
              <a:rPr lang="en-US" sz="1200" b="0" i="0" baseline="0" dirty="0"/>
              <a:t>(second option from the left). Click the button next to </a:t>
            </a:r>
            <a:r>
              <a:rPr lang="en-US" sz="1200" b="1" i="0" baseline="0" dirty="0"/>
              <a:t>Lighting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Neutral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Soft</a:t>
            </a:r>
            <a:r>
              <a:rPr lang="en-US" sz="1200" b="0" i="0" baseline="0" dirty="0"/>
              <a:t> (first row, third option from the left). In the </a:t>
            </a:r>
            <a:r>
              <a:rPr lang="en-US" sz="1200" b="1" i="0" baseline="0" dirty="0"/>
              <a:t>Angle</a:t>
            </a:r>
            <a:r>
              <a:rPr lang="en-US" sz="1200" b="0" i="0" baseline="0" dirty="0"/>
              <a:t> box, enter </a:t>
            </a:r>
            <a:r>
              <a:rPr lang="en-US" sz="1200" b="1" dirty="0"/>
              <a:t>270°</a:t>
            </a:r>
            <a:r>
              <a:rPr lang="en-US" sz="1200" dirty="0"/>
              <a:t>.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in the left pane, and then in the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pane, click the button next to </a:t>
            </a:r>
            <a:r>
              <a:rPr lang="en-US" sz="1200" b="1" i="0" baseline="0" dirty="0"/>
              <a:t>Presets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Perspective</a:t>
            </a:r>
            <a:r>
              <a:rPr lang="en-US" sz="1200" b="0" i="0" baseline="0" dirty="0"/>
              <a:t>,</a:t>
            </a:r>
            <a:r>
              <a:rPr lang="en-US" sz="1200" i="0" baseline="0" dirty="0"/>
              <a:t> click </a:t>
            </a:r>
            <a:r>
              <a:rPr lang="en-US" sz="1200" b="1" dirty="0"/>
              <a:t>Perspective Diagonal Upper Right </a:t>
            </a:r>
            <a:r>
              <a:rPr lang="en-US" sz="1200" dirty="0"/>
              <a:t>(first row, second option from the left). 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/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text effects on this slide, do the following:</a:t>
            </a:r>
            <a:endParaRPr lang="en-US" sz="1200" dirty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On the slide, right-click the rounded rectangle</a:t>
            </a:r>
            <a:r>
              <a:rPr lang="en-US" sz="1200" baseline="0" dirty="0"/>
              <a:t>, click </a:t>
            </a:r>
            <a:r>
              <a:rPr lang="en-US" sz="1200" b="1" baseline="0" dirty="0"/>
              <a:t>Edit Text</a:t>
            </a:r>
            <a:r>
              <a:rPr lang="en-US" sz="1200" baseline="0" dirty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text. </a:t>
            </a:r>
            <a:r>
              <a:rPr lang="en-US" sz="1200" i="0" baseline="0" dirty="0"/>
              <a:t>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dirty="0"/>
              <a:t>Arial Rounded MT Bold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then select </a:t>
            </a:r>
            <a:r>
              <a:rPr lang="en-US" sz="1200" b="1" dirty="0"/>
              <a:t>36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</a:t>
            </a:r>
            <a:r>
              <a:rPr lang="en-US" sz="1200" dirty="0"/>
              <a:t>click </a:t>
            </a:r>
            <a:r>
              <a:rPr lang="en-US" sz="1200" b="1" dirty="0"/>
              <a:t>Center </a:t>
            </a:r>
            <a:r>
              <a:rPr lang="en-US" sz="1200" baseline="0" dirty="0"/>
              <a:t>to center the text within the rectangle</a:t>
            </a:r>
            <a:r>
              <a:rPr lang="en-US" sz="1200" i="0" baseline="0" dirty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WordArt Styles</a:t>
            </a:r>
            <a:r>
              <a:rPr lang="en-US" sz="1200" i="0" baseline="0" dirty="0"/>
              <a:t> group, click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Text Fill </a:t>
            </a:r>
            <a:r>
              <a:rPr lang="en-US" sz="1200" i="0" baseline="0" dirty="0"/>
              <a:t>in the left pane, and then in the </a:t>
            </a:r>
            <a:r>
              <a:rPr lang="en-US" sz="1200" b="1" i="0" baseline="0" dirty="0"/>
              <a:t>Text Fill</a:t>
            </a:r>
            <a:r>
              <a:rPr lang="en-US" sz="120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Select </a:t>
            </a:r>
            <a:r>
              <a:rPr lang="en-US" sz="1200" b="1" i="0" baseline="0" dirty="0"/>
              <a:t>Solid fill</a:t>
            </a:r>
            <a:r>
              <a:rPr lang="en-US" sz="120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button next to </a:t>
            </a:r>
            <a:r>
              <a:rPr lang="en-US" sz="1200" b="1" i="0" baseline="0" dirty="0"/>
              <a:t>Color</a:t>
            </a:r>
            <a:r>
              <a:rPr lang="en-US" sz="1200" i="0" baseline="0" dirty="0"/>
              <a:t>, click </a:t>
            </a:r>
            <a:r>
              <a:rPr lang="en-US" sz="1200" b="1" i="0" baseline="0" dirty="0"/>
              <a:t>More Colors</a:t>
            </a:r>
            <a:r>
              <a:rPr lang="en-US" sz="1200" i="0" baseline="0" dirty="0"/>
              <a:t>, </a:t>
            </a:r>
            <a:r>
              <a:rPr lang="en-US" sz="1200" dirty="0"/>
              <a:t>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101</a:t>
            </a:r>
            <a:r>
              <a:rPr lang="en-US" sz="1200" dirty="0"/>
              <a:t>, and Blue: </a:t>
            </a:r>
            <a:r>
              <a:rPr lang="en-US" sz="1200" b="1" dirty="0"/>
              <a:t>58</a:t>
            </a:r>
            <a:r>
              <a:rPr lang="en-US" sz="1200" dirty="0"/>
              <a:t>.</a:t>
            </a:r>
            <a:endParaRPr lang="en-US" sz="1200" i="0" baseline="0" dirty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Shadow</a:t>
            </a:r>
            <a:r>
              <a:rPr lang="en-US" sz="1200" b="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Click the button next to </a:t>
            </a:r>
            <a:r>
              <a:rPr lang="en-US" sz="1200" b="1" i="0" baseline="0" dirty="0"/>
              <a:t>Presets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Inner</a:t>
            </a:r>
            <a:r>
              <a:rPr lang="en-US" sz="1200" b="0" i="0" baseline="0" dirty="0"/>
              <a:t> click </a:t>
            </a:r>
            <a:r>
              <a:rPr lang="en-US" sz="1200" b="1" dirty="0"/>
              <a:t>Inside Diagonal Top Left</a:t>
            </a:r>
            <a:r>
              <a:rPr lang="en-US" sz="1200" dirty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Transparency </a:t>
            </a:r>
            <a:r>
              <a:rPr lang="en-US" sz="1200" b="0" i="0" baseline="0" dirty="0"/>
              <a:t>box, enter </a:t>
            </a:r>
            <a:r>
              <a:rPr lang="en-US" sz="1200" b="1" i="0" baseline="0" dirty="0"/>
              <a:t>25%</a:t>
            </a:r>
            <a:r>
              <a:rPr lang="en-US" sz="1200" b="0" i="0" baseline="0" dirty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Distance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5 pt</a:t>
            </a:r>
            <a:r>
              <a:rPr lang="en-US" sz="1200" b="0" i="0" baseline="0" dirty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Direction</a:t>
            </a:r>
            <a:r>
              <a:rPr lang="en-US" sz="1200" dirty="0"/>
              <a:t>, and then</a:t>
            </a:r>
            <a:r>
              <a:rPr lang="en-US" sz="1200" baseline="0" dirty="0"/>
              <a:t> click</a:t>
            </a:r>
            <a:r>
              <a:rPr lang="en-US" sz="1200" dirty="0"/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under </a:t>
            </a:r>
            <a:r>
              <a:rPr lang="en-US" sz="1200" b="1" dirty="0"/>
              <a:t>Gradient stops</a:t>
            </a:r>
            <a:r>
              <a:rPr lang="en-US" sz="1200" dirty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196</a:t>
            </a:r>
            <a:r>
              <a:rPr lang="en-US" sz="1200" dirty="0"/>
              <a:t>, Green: </a:t>
            </a:r>
            <a:r>
              <a:rPr lang="en-US" sz="1200" b="1" dirty="0"/>
              <a:t>178</a:t>
            </a:r>
            <a:r>
              <a:rPr lang="en-US" sz="1200" dirty="0"/>
              <a:t>, and Blue: </a:t>
            </a:r>
            <a:r>
              <a:rPr lang="en-US" sz="1200" b="1" dirty="0"/>
              <a:t>152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45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and then </a:t>
            </a:r>
            <a:r>
              <a:rPr lang="en-US" sz="1200" i="0" baseline="0" dirty="0"/>
              <a:t>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</a:t>
            </a:r>
            <a:r>
              <a:rPr lang="en-US" sz="1200" dirty="0"/>
              <a:t>click </a:t>
            </a:r>
            <a:r>
              <a:rPr lang="en-US" sz="1200" b="1" dirty="0"/>
              <a:t>Tan, Background 2,</a:t>
            </a:r>
            <a:r>
              <a:rPr lang="en-US" sz="1200" b="1" baseline="0" dirty="0"/>
              <a:t> Darker 90% </a:t>
            </a:r>
            <a:r>
              <a:rPr lang="en-US" sz="1200" b="0" dirty="0"/>
              <a:t>(sixth row, third option from the left</a:t>
            </a:r>
            <a:r>
              <a:rPr lang="en-US" sz="1200" b="0" baseline="0" dirty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72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66</a:t>
            </a:r>
            <a:r>
              <a:rPr lang="en-US" sz="1200" dirty="0"/>
              <a:t>, Green: </a:t>
            </a:r>
            <a:r>
              <a:rPr lang="en-US" sz="1200" b="1" dirty="0"/>
              <a:t>62</a:t>
            </a:r>
            <a:r>
              <a:rPr lang="en-US" sz="1200" dirty="0"/>
              <a:t>, and Blue: </a:t>
            </a:r>
            <a:r>
              <a:rPr lang="en-US" sz="1200" b="1" dirty="0"/>
              <a:t>50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100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149</a:t>
            </a:r>
            <a:r>
              <a:rPr lang="en-US" sz="1200" dirty="0"/>
              <a:t>, Green: </a:t>
            </a:r>
            <a:r>
              <a:rPr lang="en-US" sz="1200" b="1" dirty="0"/>
              <a:t>128</a:t>
            </a:r>
            <a:r>
              <a:rPr lang="en-US" sz="1200" dirty="0"/>
              <a:t>, and Blue: </a:t>
            </a:r>
            <a:r>
              <a:rPr lang="en-US" sz="1200" b="1" dirty="0"/>
              <a:t>107</a:t>
            </a:r>
            <a:r>
              <a:rPr lang="en-US" sz="1200" b="0" dirty="0"/>
              <a:t>.</a:t>
            </a:r>
            <a:endParaRPr lang="en-US" sz="1400" b="0" baseline="0" dirty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5656-AB6E-4DFF-9278-6FAE1600E6C3}" type="datetime1">
              <a:rPr lang="en-US" smtClean="0"/>
              <a:t>11/24/2020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D72-839D-4A23-BD2C-226E7270B166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0A53-A9F1-4630-AD39-D1DBF01BFA87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6F047B29-3686-4822-8E90-0E8A6574DCE8}" type="datetime1">
              <a:rPr lang="en-US" smtClean="0"/>
              <a:t>11/24/2020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Jennifer Byrne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70E6C587-338D-42BB-8FA4-5ECAFEBF85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259-390A-46B3-8A5F-61F6B024A233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F21A-A78F-4EF4-AA8C-FA7AF714437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743-1E6A-4B13-8528-6A482F8D5D61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4960-6E03-4520-863D-AF02EAB306DF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FC5-65B6-4D68-AFF9-64BC0A8B7ADC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7D2-1673-4130-86F0-D991FF64709E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B1D2-1B0E-4A94-9A72-CB1C10C6B5F9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E231-3642-434E-847C-FE9AE3359A5E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F760F3-7EB6-4D66-BC21-C1074BD36C2D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Jennifer Byrne 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QErwp7TwsY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http://www.originalmarquetry.co.uk/product_details_493.ht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qjsmarquetry.co.uk/marquetry-ki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schooloffrenchmarquetry.com/WPASFM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</a:t>
            </a:r>
            <a:r>
              <a:rPr lang="en-US" sz="36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/>
              <a:t>Marquetry</a:t>
            </a:r>
            <a:r>
              <a:rPr lang="en-US" sz="2400" dirty="0"/>
              <a:t> is the craft of covering a piece of furniture </a:t>
            </a:r>
            <a:r>
              <a:rPr lang="en-GB" sz="2400" dirty="0"/>
              <a:t>with veneer in the form of a skilfully applied design, pattern or picture. Marquetry dates all the way back to Ancient Egypt.</a:t>
            </a:r>
            <a:endParaRPr lang="en-US" sz="2400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3401"/>
            <a:ext cx="6172200" cy="8286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IE" dirty="0"/>
              <a:t>Many copies of the panel can be produced at the same time with very little effort.</a:t>
            </a:r>
          </a:p>
          <a:p>
            <a:pPr>
              <a:lnSpc>
                <a:spcPct val="90000"/>
              </a:lnSpc>
            </a:pPr>
            <a:r>
              <a:rPr lang="en-IE" dirty="0"/>
              <a:t>Identical copies of the original design are made using a "machine a pique“. </a:t>
            </a:r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/>
          </a:p>
          <a:p>
            <a:pPr>
              <a:lnSpc>
                <a:spcPct val="90000"/>
              </a:lnSpc>
            </a:pPr>
            <a:endParaRPr lang="en-IE" dirty="0"/>
          </a:p>
          <a:p>
            <a:pPr>
              <a:lnSpc>
                <a:spcPct val="90000"/>
              </a:lnSpc>
            </a:pPr>
            <a:r>
              <a:rPr lang="en-IE" dirty="0"/>
              <a:t>This machine is like a system for making tattoos, and is used to pick the design onto a Kraft paper. </a:t>
            </a:r>
          </a:p>
          <a:p>
            <a:pPr>
              <a:lnSpc>
                <a:spcPct val="90000"/>
              </a:lnSpc>
            </a:pPr>
            <a:r>
              <a:rPr lang="en-IE" dirty="0"/>
              <a:t>This "picked" pattern is used to create a dozen exact copies, which are cut up in the process. </a:t>
            </a:r>
          </a:p>
          <a:p>
            <a:pPr>
              <a:lnSpc>
                <a:spcPct val="90000"/>
              </a:lnSpc>
            </a:pPr>
            <a:r>
              <a:rPr lang="en-IE" dirty="0"/>
              <a:t>The original "picked" pattern is saved for future use, and often remains usable for many decades.</a:t>
            </a:r>
            <a:r>
              <a:rPr lang="en-GB" dirty="0"/>
              <a:t> </a:t>
            </a:r>
          </a:p>
        </p:txBody>
      </p:sp>
      <p:pic>
        <p:nvPicPr>
          <p:cNvPr id="6148" name="Picture 4" descr="P000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4072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184"/>
            <a:ext cx="5829300" cy="700616"/>
          </a:xfrm>
        </p:spPr>
        <p:txBody>
          <a:bodyPr>
            <a:normAutofit/>
          </a:bodyPr>
          <a:lstStyle/>
          <a:p>
            <a:r>
              <a:rPr lang="en-GB" sz="2800" dirty="0"/>
              <a:t>Cutting Marquetry Panels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45435"/>
            <a:ext cx="6019800" cy="680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The original pattern is glued onto some waste veneer.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 number of choice veneers are then sandwiched between two waste veneers and pinned together.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bundle of veneers are the cut on a donkey/ fret saw. As each section is cut out it is placed to one side.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4" descr="P000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3937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9939"/>
          <a:stretch/>
        </p:blipFill>
        <p:spPr bwMode="auto">
          <a:xfrm>
            <a:off x="2925142" y="4521200"/>
            <a:ext cx="363438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76200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Donkey saw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866" y="7666166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The </a:t>
            </a:r>
            <a:r>
              <a:rPr lang="en-IE" sz="2400" dirty="0" err="1"/>
              <a:t>Hegner</a:t>
            </a:r>
            <a:r>
              <a:rPr lang="en-IE" sz="2400" dirty="0"/>
              <a:t> Multicut-1 </a:t>
            </a:r>
          </a:p>
          <a:p>
            <a:r>
              <a:rPr lang="en-IE" sz="2400" dirty="0"/>
              <a:t>Fret saw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184"/>
            <a:ext cx="5829300" cy="776816"/>
          </a:xfrm>
        </p:spPr>
        <p:txBody>
          <a:bodyPr>
            <a:normAutofit/>
          </a:bodyPr>
          <a:lstStyle/>
          <a:p>
            <a:r>
              <a:rPr lang="en-GB" sz="2800" dirty="0"/>
              <a:t>Cutting Marquetry Panels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628" y="1427358"/>
            <a:ext cx="5829300" cy="731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One edge of each section of veneer is scorched by dipping it in hot sharp sand. This is called </a:t>
            </a:r>
            <a:r>
              <a:rPr lang="en-GB" sz="2400" b="1" dirty="0"/>
              <a:t>Sand shading </a:t>
            </a:r>
            <a:r>
              <a:rPr lang="en-GB" sz="2400" dirty="0"/>
              <a:t>and it gives the pattern a 3D effect.</a:t>
            </a:r>
          </a:p>
          <a:p>
            <a:r>
              <a:rPr lang="en-GB" sz="2400" dirty="0"/>
              <a:t>The pattern is then recreated using the different veneers to give a number of panels.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Image showing pieces of veneer after sand shading</a:t>
            </a:r>
          </a:p>
          <a:p>
            <a:r>
              <a:rPr lang="en-GB" sz="2400" dirty="0"/>
              <a:t>Demo on Boulle work using Pewter, Tortoise Shell and Brass</a:t>
            </a:r>
          </a:p>
          <a:p>
            <a:r>
              <a:rPr lang="en-IE" sz="2400" dirty="0"/>
              <a:t> </a:t>
            </a:r>
            <a:r>
              <a:rPr lang="en-IE" sz="2400" dirty="0">
                <a:hlinkClick r:id="rId2"/>
              </a:rPr>
              <a:t>https://youtu.be/QErwp7TwsYI</a:t>
            </a:r>
            <a:endParaRPr lang="en-IE" sz="2400" dirty="0"/>
          </a:p>
          <a:p>
            <a:endParaRPr lang="en-IE" sz="2400" dirty="0"/>
          </a:p>
          <a:p>
            <a:endParaRPr lang="en-IE" sz="2800" dirty="0"/>
          </a:p>
          <a:p>
            <a:endParaRPr lang="en-IE" sz="2800" dirty="0"/>
          </a:p>
          <a:p>
            <a:endParaRPr lang="en-IE" sz="2800" dirty="0"/>
          </a:p>
          <a:p>
            <a:endParaRPr lang="en-IE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0E747-DA7E-4135-BBC5-58754D46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1" y="3581400"/>
            <a:ext cx="5271734" cy="27023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716463"/>
            <a:ext cx="2478087" cy="3168650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4716463"/>
            <a:ext cx="2444750" cy="3168650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1519237"/>
            <a:ext cx="2879725" cy="2824163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 b="2936"/>
          <a:stretch>
            <a:fillRect/>
          </a:stretch>
        </p:blipFill>
        <p:spPr bwMode="auto">
          <a:xfrm>
            <a:off x="3429000" y="1627188"/>
            <a:ext cx="2952750" cy="279241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Same patterns using alternative veneers </a:t>
            </a:r>
            <a:br>
              <a:rPr lang="en-GB" dirty="0"/>
            </a:b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3F82C-4CF5-4BCB-98F4-ABC669A5461C}"/>
              </a:ext>
            </a:extLst>
          </p:cNvPr>
          <p:cNvSpPr txBox="1"/>
          <p:nvPr/>
        </p:nvSpPr>
        <p:spPr>
          <a:xfrm>
            <a:off x="4573388" y="7860268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Crispin Veneers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>
            <a:normAutofit/>
          </a:bodyPr>
          <a:lstStyle/>
          <a:p>
            <a:r>
              <a:rPr lang="en-GB" sz="2800" dirty="0"/>
              <a:t>Examples of Marquetry Panels</a:t>
            </a:r>
          </a:p>
        </p:txBody>
      </p:sp>
      <p:pic>
        <p:nvPicPr>
          <p:cNvPr id="8197" name="Picture 5" descr="18-09-2007 11;59;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547813"/>
            <a:ext cx="4889500" cy="6985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2477E-E968-4357-96D0-57A616E030C2}"/>
              </a:ext>
            </a:extLst>
          </p:cNvPr>
          <p:cNvSpPr txBox="1"/>
          <p:nvPr/>
        </p:nvSpPr>
        <p:spPr>
          <a:xfrm>
            <a:off x="4694038" y="8400534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Crispin Veneers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>
            <a:noAutofit/>
          </a:bodyPr>
          <a:lstStyle/>
          <a:p>
            <a:r>
              <a:rPr lang="en-GB" sz="2800" dirty="0"/>
              <a:t>Floral Patterns  </a:t>
            </a:r>
          </a:p>
        </p:txBody>
      </p:sp>
      <p:pic>
        <p:nvPicPr>
          <p:cNvPr id="22534" name="Picture 6" descr="FLORAL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8775" y="1066800"/>
            <a:ext cx="3436938" cy="3455987"/>
          </a:xfrm>
        </p:spPr>
      </p:pic>
      <p:pic>
        <p:nvPicPr>
          <p:cNvPr id="22535" name="Picture 7" descr="FLORAL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4800600"/>
            <a:ext cx="3833812" cy="33686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18985-43B6-4192-A85C-A82937CF4C04}"/>
              </a:ext>
            </a:extLst>
          </p:cNvPr>
          <p:cNvSpPr txBox="1"/>
          <p:nvPr/>
        </p:nvSpPr>
        <p:spPr>
          <a:xfrm>
            <a:off x="4579044" y="8215868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Crispin Veneers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>
            <a:normAutofit/>
          </a:bodyPr>
          <a:lstStyle/>
          <a:p>
            <a:r>
              <a:rPr lang="en-GB" sz="2800" dirty="0"/>
              <a:t>Floral Patterns  </a:t>
            </a:r>
          </a:p>
        </p:txBody>
      </p:sp>
      <p:pic>
        <p:nvPicPr>
          <p:cNvPr id="23560" name="Picture 8" descr="FLORAL_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403350"/>
            <a:ext cx="5113337" cy="3246438"/>
          </a:xfrm>
        </p:spPr>
      </p:pic>
      <p:pic>
        <p:nvPicPr>
          <p:cNvPr id="23561" name="Picture 9" descr="FLORAL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325" y="5029200"/>
            <a:ext cx="4584700" cy="28559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2954D-4344-494F-AC83-270F3BA07D8A}"/>
              </a:ext>
            </a:extLst>
          </p:cNvPr>
          <p:cNvSpPr txBox="1"/>
          <p:nvPr/>
        </p:nvSpPr>
        <p:spPr>
          <a:xfrm>
            <a:off x="4513063" y="8044934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Crispin Veneers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CLAS_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" y="4625414"/>
            <a:ext cx="3153413" cy="2658888"/>
          </a:xfrm>
        </p:spPr>
      </p:pic>
      <p:pic>
        <p:nvPicPr>
          <p:cNvPr id="17418" name="Picture 10" descr="CLAS_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61048" y="971550"/>
            <a:ext cx="2595315" cy="3529013"/>
          </a:xfrm>
        </p:spPr>
      </p:pic>
      <p:pic>
        <p:nvPicPr>
          <p:cNvPr id="8" name="Picture 18" descr="CLAS_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233" y="1458118"/>
            <a:ext cx="2947988" cy="2555875"/>
          </a:xfrm>
          <a:prstGeom prst="rect">
            <a:avLst/>
          </a:prstGeom>
        </p:spPr>
      </p:pic>
      <p:pic>
        <p:nvPicPr>
          <p:cNvPr id="9" name="Picture 15" descr="ROUND_SHELL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92008" y="4935335"/>
            <a:ext cx="2663825" cy="26590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8243284"/>
            <a:ext cx="381000" cy="493819"/>
          </a:xfrm>
        </p:spPr>
        <p:txBody>
          <a:bodyPr/>
          <a:lstStyle/>
          <a:p>
            <a:fld id="{70E6C587-338D-42BB-8FA4-5ECAFEBF85F6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C0069-9835-4AB4-866A-13E4462AC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077" y="7996374"/>
            <a:ext cx="1572904" cy="493819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A67A0C6-A6BC-4EA2-B875-DD91E41BB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895"/>
          </a:xfrm>
        </p:spPr>
        <p:txBody>
          <a:bodyPr>
            <a:normAutofit/>
          </a:bodyPr>
          <a:lstStyle/>
          <a:p>
            <a:r>
              <a:rPr lang="en-GB" sz="2800" dirty="0"/>
              <a:t>More Patterns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Picture </a:t>
            </a:r>
          </a:p>
          <a:p>
            <a:pPr algn="ctr"/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/>
              <a:t>Picture Marquetry</a:t>
            </a:r>
            <a:r>
              <a:rPr lang="en-US" sz="2400" dirty="0"/>
              <a:t>  is creating beautiful </a:t>
            </a:r>
            <a:r>
              <a:rPr lang="en-GB" sz="2400" dirty="0"/>
              <a:t>pictures using skilfully cut veneers. Care in choosing colour, grain direction and size is a learned skill. </a:t>
            </a:r>
            <a:endParaRPr lang="en-US" sz="2400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>
            <a:normAutofit/>
          </a:bodyPr>
          <a:lstStyle/>
          <a:p>
            <a:r>
              <a:rPr lang="en-GB" sz="2800" dirty="0"/>
              <a:t>Picture Marquetry</a:t>
            </a:r>
          </a:p>
        </p:txBody>
      </p:sp>
      <p:pic>
        <p:nvPicPr>
          <p:cNvPr id="13321" name="Picture 9" descr="picture from vene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713" y="1042988"/>
            <a:ext cx="3309937" cy="3673475"/>
          </a:xfrm>
        </p:spPr>
      </p:pic>
      <p:pic>
        <p:nvPicPr>
          <p:cNvPr id="13320" name="Picture 8" descr="GLASSES from ven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3863" y="4859338"/>
            <a:ext cx="3344862" cy="38163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DB45BD-8BAB-461E-915A-9357277B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2" y="364067"/>
            <a:ext cx="6396568" cy="1074753"/>
          </a:xfrm>
        </p:spPr>
        <p:txBody>
          <a:bodyPr>
            <a:normAutofit/>
          </a:bodyPr>
          <a:lstStyle/>
          <a:p>
            <a:r>
              <a:rPr lang="en-IE" sz="2800" dirty="0"/>
              <a:t>A French-style 19th-century Marquetry desk.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BF7A51-BC3B-4907-BDB9-0C818FFE003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09032" y="1591220"/>
            <a:ext cx="6197599" cy="1524000"/>
          </a:xfrm>
        </p:spPr>
        <p:txBody>
          <a:bodyPr/>
          <a:lstStyle/>
          <a:p>
            <a:pPr lvl="0">
              <a:buClr>
                <a:srgbClr val="D34817"/>
              </a:buClr>
            </a:pPr>
            <a:r>
              <a:rPr lang="en-US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Marquetry patterns were typically flowers, instruments, birds or landscape scenes, all made from different wood veneers. </a:t>
            </a: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54" t="10795" r="-454" b="-964"/>
          <a:stretch/>
        </p:blipFill>
        <p:spPr bwMode="auto">
          <a:xfrm>
            <a:off x="2877489" y="3124201"/>
            <a:ext cx="3671478" cy="4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253660" y="3115220"/>
            <a:ext cx="2819401" cy="4732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dirty="0"/>
              <a:t>Wood veneers such as mahogany, walnut satinwood, tulipwood and many other exotic timbers.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US" sz="2400" dirty="0"/>
              <a:t>The drawers display flowers and vines  The desk is also                  embellished with gold ormolu on the Queen Anne–style                                                legs.</a:t>
            </a:r>
            <a:endParaRPr lang="en-IE" sz="2400" dirty="0"/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80772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Image Houzz.com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FDF2-1E00-4118-810B-EFE18C1B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751416"/>
          </a:xfrm>
        </p:spPr>
        <p:txBody>
          <a:bodyPr>
            <a:normAutofit/>
          </a:bodyPr>
          <a:lstStyle/>
          <a:p>
            <a:r>
              <a:rPr lang="en-IE" sz="2800" dirty="0"/>
              <a:t>Picture Kits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0C437-5151-48C6-BF4E-56DE5151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CAB0C-EEA0-48B3-88D3-80C196B6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CDC0D-C629-4E44-A581-C41DC912E0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9755" y="5442321"/>
            <a:ext cx="4495800" cy="772584"/>
          </a:xfrm>
        </p:spPr>
        <p:txBody>
          <a:bodyPr>
            <a:normAutofit fontScale="85000" lnSpcReduction="10000"/>
          </a:bodyPr>
          <a:lstStyle/>
          <a:p>
            <a:r>
              <a:rPr lang="en-IE" dirty="0">
                <a:hlinkClick r:id="rId2"/>
              </a:rPr>
              <a:t>Picture Marquetry kits </a:t>
            </a:r>
            <a:r>
              <a:rPr lang="en-IE" dirty="0"/>
              <a:t> these kits come with tools and selection of veneers.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64020E-5D62-4150-BE48-737B9B6A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1" y="1379883"/>
            <a:ext cx="5019048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7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145A16-3EC2-464E-A115-93CFD2F0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056216"/>
          </a:xfrm>
        </p:spPr>
        <p:txBody>
          <a:bodyPr>
            <a:normAutofit/>
          </a:bodyPr>
          <a:lstStyle/>
          <a:p>
            <a:r>
              <a:rPr lang="en-IE" sz="2800" dirty="0"/>
              <a:t>Marquetry Kits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976B7-7C04-4555-8EC5-44D11C24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C4F3-B6C6-4D1C-BE27-135687C0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E29D91-1C15-4A97-BEB3-954846C922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Marquetry Kits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DC45F-29E0-4619-94F3-FB153CA8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7" y="2590800"/>
            <a:ext cx="3533591" cy="2918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9602C-C5F7-4ED5-B6AC-701A49C1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633" y="5416818"/>
            <a:ext cx="3457167" cy="31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6184"/>
            <a:ext cx="6210300" cy="853016"/>
          </a:xfrm>
        </p:spPr>
        <p:txBody>
          <a:bodyPr>
            <a:normAutofit/>
          </a:bodyPr>
          <a:lstStyle/>
          <a:p>
            <a:r>
              <a:rPr lang="en-IE" sz="2800" dirty="0"/>
              <a:t>A Dutch Marquetry &amp; Inlaid Desk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286000"/>
            <a:ext cx="510772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6184"/>
            <a:ext cx="6134100" cy="929216"/>
          </a:xfrm>
        </p:spPr>
        <p:txBody>
          <a:bodyPr>
            <a:normAutofit/>
          </a:bodyPr>
          <a:lstStyle/>
          <a:p>
            <a:r>
              <a:rPr lang="en-IE" sz="2800" dirty="0"/>
              <a:t>Sheraton Style Hall Table Circa 1890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0158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23368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105400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Image </a:t>
            </a:r>
            <a:r>
              <a:rPr lang="en-IE" sz="2400" dirty="0" err="1"/>
              <a:t>hydeparkantiques</a:t>
            </a:r>
            <a:r>
              <a:rPr lang="en-IE" sz="2400" dirty="0"/>
              <a:t> .com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1"/>
            <a:ext cx="369993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628882"/>
          </a:xfrm>
        </p:spPr>
        <p:txBody>
          <a:bodyPr>
            <a:normAutofit/>
          </a:bodyPr>
          <a:lstStyle/>
          <a:p>
            <a:r>
              <a:rPr lang="en-IE" sz="2800" dirty="0"/>
              <a:t>Seaweed Marquerty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5867400"/>
            <a:ext cx="5829300" cy="2616200"/>
          </a:xfrm>
        </p:spPr>
        <p:txBody>
          <a:bodyPr>
            <a:noAutofit/>
          </a:bodyPr>
          <a:lstStyle/>
          <a:p>
            <a:r>
              <a:rPr lang="en-IE" sz="2400" dirty="0"/>
              <a:t>William &amp; Mary circa 1705 value $68,000 (2015)</a:t>
            </a:r>
          </a:p>
          <a:p>
            <a:r>
              <a:rPr lang="en-IE" sz="2400" dirty="0"/>
              <a:t>This type of marquerty is very difficult  to carry out because of the size and complexity of the work.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929216"/>
          </a:xfrm>
        </p:spPr>
        <p:txBody>
          <a:bodyPr>
            <a:normAutofit/>
          </a:bodyPr>
          <a:lstStyle/>
          <a:p>
            <a:r>
              <a:rPr lang="en-IE" sz="2800" dirty="0"/>
              <a:t>Seaweed Marquetry Manufactured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6096000"/>
            <a:ext cx="5445443" cy="1671935"/>
          </a:xfrm>
        </p:spPr>
        <p:txBody>
          <a:bodyPr>
            <a:noAutofit/>
          </a:bodyPr>
          <a:lstStyle/>
          <a:p>
            <a:r>
              <a:rPr lang="en-IE" sz="2400" dirty="0"/>
              <a:t>Seaweed marquetry is also machine manufactured example shown is from Crispin veneers. </a:t>
            </a:r>
          </a:p>
        </p:txBody>
      </p:sp>
      <p:pic>
        <p:nvPicPr>
          <p:cNvPr id="5" name="Picture 8" descr="CLAS_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4140330" cy="3810000"/>
          </a:xfrm>
        </p:spPr>
      </p:pic>
      <p:sp>
        <p:nvSpPr>
          <p:cNvPr id="8" name="TextBox 7"/>
          <p:cNvSpPr txBox="1"/>
          <p:nvPr/>
        </p:nvSpPr>
        <p:spPr>
          <a:xfrm>
            <a:off x="1219200" y="51816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Image Crispin veneers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853016"/>
          </a:xfrm>
        </p:spPr>
        <p:txBody>
          <a:bodyPr>
            <a:normAutofit/>
          </a:bodyPr>
          <a:lstStyle/>
          <a:p>
            <a:r>
              <a:rPr lang="en-IE" sz="3200" dirty="0"/>
              <a:t>Modern Marquetry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7162800"/>
            <a:ext cx="5943600" cy="1600200"/>
          </a:xfrm>
        </p:spPr>
        <p:txBody>
          <a:bodyPr>
            <a:normAutofit/>
          </a:bodyPr>
          <a:lstStyle/>
          <a:p>
            <a:r>
              <a:rPr lang="en-IE" sz="2400" dirty="0"/>
              <a:t>This pool table features several different wood grains. The different wood grains contrast one another beautifully.</a:t>
            </a:r>
          </a:p>
          <a:p>
            <a:endParaRPr lang="en-I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41" y="1600200"/>
            <a:ext cx="4117759" cy="521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67818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Image Houzz.com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6002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Classic</a:t>
            </a:r>
          </a:p>
          <a:p>
            <a:pPr algn="ctr"/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Marquetry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6172200"/>
            <a:ext cx="5829300" cy="2590800"/>
          </a:xfrm>
        </p:spPr>
        <p:txBody>
          <a:bodyPr/>
          <a:lstStyle/>
          <a:p>
            <a:r>
              <a:rPr lang="en-US" sz="2400" b="1" dirty="0"/>
              <a:t>Classic Marquetry</a:t>
            </a:r>
            <a:r>
              <a:rPr lang="en-US" sz="2400" dirty="0"/>
              <a:t> is cutting several patterns at the same time. </a:t>
            </a: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mer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819" y="2987344"/>
            <a:ext cx="2734077" cy="255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0CB84FC-7D6D-4F6F-8F21-7C18B86D4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03" y="1271679"/>
            <a:ext cx="5049793" cy="148962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B629D63-E463-4470-A818-99E0BEED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776816"/>
          </a:xfrm>
        </p:spPr>
        <p:txBody>
          <a:bodyPr/>
          <a:lstStyle/>
          <a:p>
            <a:r>
              <a:rPr lang="en-IE" dirty="0"/>
              <a:t>The Craft of Marquetry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885EC-FFA6-436A-8BBA-9C6B946BB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8" y="3110152"/>
            <a:ext cx="2528572" cy="191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476D5-C180-4894-AF10-467CFE6AF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28" y="6053667"/>
            <a:ext cx="3295281" cy="1929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75D10C-52C6-4419-92EE-B99D1BBD5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803" y="5561875"/>
            <a:ext cx="1908093" cy="29000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3900</Words>
  <Application>Microsoft Office PowerPoint</Application>
  <PresentationFormat>On-screen Show (4:3)</PresentationFormat>
  <Paragraphs>288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Franklin Gothic Book</vt:lpstr>
      <vt:lpstr>Perpetua</vt:lpstr>
      <vt:lpstr>Wingdings 2</vt:lpstr>
      <vt:lpstr>Equity</vt:lpstr>
      <vt:lpstr>PowerPoint Presentation</vt:lpstr>
      <vt:lpstr>A French-style 19th-century Marquetry desk. </vt:lpstr>
      <vt:lpstr>A Dutch Marquetry &amp; Inlaid Desk</vt:lpstr>
      <vt:lpstr>Sheraton Style Hall Table Circa 1890</vt:lpstr>
      <vt:lpstr>Seaweed Marquerty </vt:lpstr>
      <vt:lpstr>Seaweed Marquetry Manufactured</vt:lpstr>
      <vt:lpstr>Modern Marquetry </vt:lpstr>
      <vt:lpstr>PowerPoint Presentation</vt:lpstr>
      <vt:lpstr>The Craft of Marquetry</vt:lpstr>
      <vt:lpstr>PowerPoint Presentation</vt:lpstr>
      <vt:lpstr>Cutting Marquetry Panels</vt:lpstr>
      <vt:lpstr>Cutting Marquetry Panels</vt:lpstr>
      <vt:lpstr>Same patterns using alternative veneers  </vt:lpstr>
      <vt:lpstr>Examples of Marquetry Panels</vt:lpstr>
      <vt:lpstr>Floral Patterns  </vt:lpstr>
      <vt:lpstr>Floral Patterns  </vt:lpstr>
      <vt:lpstr>More Patterns  </vt:lpstr>
      <vt:lpstr>PowerPoint Presentation</vt:lpstr>
      <vt:lpstr>Picture Marquetry</vt:lpstr>
      <vt:lpstr>Picture Kits </vt:lpstr>
      <vt:lpstr>Marquetry Kits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Jennifer</cp:lastModifiedBy>
  <cp:revision>34</cp:revision>
  <dcterms:created xsi:type="dcterms:W3CDTF">2006-08-16T00:00:00Z</dcterms:created>
  <dcterms:modified xsi:type="dcterms:W3CDTF">2020-11-24T11:44:21Z</dcterms:modified>
</cp:coreProperties>
</file>