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1" r:id="rId3"/>
    <p:sldId id="276" r:id="rId4"/>
    <p:sldId id="277" r:id="rId5"/>
    <p:sldId id="278" r:id="rId6"/>
    <p:sldId id="279" r:id="rId7"/>
    <p:sldId id="280" r:id="rId8"/>
    <p:sldId id="282" r:id="rId9"/>
  </p:sldIdLst>
  <p:sldSz cx="6858000" cy="9144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33CC33"/>
    <a:srgbClr val="FFFF00"/>
    <a:srgbClr val="8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99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B63B4E9-AF6A-4B29-AE95-3DAF0EC9834C}" type="datetimeFigureOut">
              <a:rPr lang="en-IE"/>
              <a:pPr>
                <a:defRPr/>
              </a:pPr>
              <a:t>08/12/2020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IE"/>
              <a:t>J.Byrne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7940C95E-872F-4CC8-ABB0-6CC9E6C0683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091B70F7-2A43-4A47-BAF0-0C3A789D1BBE}" type="datetimeFigureOut">
              <a:rPr lang="en-IE"/>
              <a:pPr>
                <a:defRPr/>
              </a:pPr>
              <a:t>08/12/2020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08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E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IE"/>
              <a:t>J.Byrne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AB10E0C-8373-489E-B5AE-1D0F5E9B503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 flipH="1">
            <a:off x="2000250" y="0"/>
            <a:ext cx="4857750" cy="9144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 rot="16200000">
            <a:off x="-2571750" y="4572000"/>
            <a:ext cx="9144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2525151" y="711200"/>
            <a:ext cx="3829050" cy="3824224"/>
          </a:xfrm>
        </p:spPr>
        <p:txBody>
          <a:bodyPr>
            <a:noAutofit/>
          </a:bodyPr>
          <a:lstStyle>
            <a:lvl1pPr algn="r">
              <a:defRPr sz="4200" b="1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2515831" y="4719819"/>
            <a:ext cx="3836084" cy="1468331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0"/>
          <p:cNvSpPr>
            <a:spLocks noGrp="1"/>
          </p:cNvSpPr>
          <p:nvPr>
            <p:ph type="dt" sz="half" idx="10"/>
          </p:nvPr>
        </p:nvSpPr>
        <p:spPr>
          <a:xfrm>
            <a:off x="4403725" y="8743950"/>
            <a:ext cx="1501775" cy="303213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114550" y="8743950"/>
            <a:ext cx="2195513" cy="3048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8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5910263" y="8742363"/>
            <a:ext cx="441325" cy="304800"/>
          </a:xfrm>
        </p:spPr>
        <p:txBody>
          <a:bodyPr/>
          <a:lstStyle>
            <a:lvl1pPr>
              <a:defRPr lang="en-US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76068E6-87D4-47D7-B942-A1CFFE6C87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F6B6F-CAE6-4050-A673-697C99715B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14900" y="366608"/>
            <a:ext cx="1143000" cy="7802033"/>
          </a:xfrm>
        </p:spPr>
        <p:txBody>
          <a:bodyPr vert="eaVert"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90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181350" y="8743950"/>
            <a:ext cx="1503363" cy="303213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" y="8742363"/>
            <a:ext cx="2743200" cy="304800"/>
          </a:xfrm>
        </p:spPr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91063" y="8737600"/>
            <a:ext cx="441325" cy="304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2B90317-4820-4729-9765-AF1A856EE43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EFFE7-BD29-4D90-ABB0-51CD38142B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00" y="3762450"/>
            <a:ext cx="4691616" cy="1816100"/>
          </a:xfrm>
        </p:spPr>
        <p:txBody>
          <a:bodyPr anchor="t"/>
          <a:lstStyle>
            <a:lvl1pPr algn="r">
              <a:buNone/>
              <a:defRPr sz="4200" b="1" cap="all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0100" y="2540001"/>
            <a:ext cx="4691616" cy="991343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543300" y="8742363"/>
            <a:ext cx="1501775" cy="303212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01750" y="8742363"/>
            <a:ext cx="2171700" cy="3048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049838" y="8740775"/>
            <a:ext cx="441325" cy="30480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B10885-1114-4EF3-A670-F8ECF1A92C2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264033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34106" y="2133601"/>
            <a:ext cx="264033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418187-7EC2-4D43-9652-B3177C9EAB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134106" y="7823200"/>
            <a:ext cx="2640330" cy="6096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134106" y="2282453"/>
            <a:ext cx="2640330" cy="5486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3E7D0-336B-4864-A192-AA93D62D7D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6720"/>
            <a:ext cx="5431536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5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20CD7A-3747-49CE-A939-BF3F4803A4D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4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775BC7-5C93-40B8-9174-5AE91012108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04800"/>
            <a:ext cx="4423410" cy="1564640"/>
          </a:xfrm>
        </p:spPr>
        <p:txBody>
          <a:bodyPr wrap="square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996555"/>
            <a:ext cx="4423410" cy="803349"/>
          </a:xfrm>
        </p:spPr>
        <p:txBody>
          <a:bodyPr rot="0" spcFirstLastPara="0" vertOverflow="overflow" horzOverflow="overflow" lIns="45720" tIns="0" rIns="0" bIns="0" spcCol="0" rtlCol="0" fromWordArt="0" forceAA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0"/>
            <a:ext cx="5429250" cy="58290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7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80F28-9BA3-4760-88A9-D7F63D327F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rot="21240000">
            <a:off x="449263" y="1339850"/>
            <a:ext cx="3238500" cy="5749925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rot="21420000">
            <a:off x="447675" y="1331913"/>
            <a:ext cx="3240088" cy="5749925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1824" y="1524000"/>
            <a:ext cx="2571750" cy="2743200"/>
          </a:xfrm>
        </p:spPr>
        <p:txBody>
          <a:bodyPr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41824" y="4378179"/>
            <a:ext cx="2571750" cy="2560320"/>
          </a:xfrm>
        </p:spPr>
        <p:txBody>
          <a:bodyPr rot="0" spcFirstLastPara="0" vertOverflow="overflow" horzOverflow="overflow" lIns="82296" tIns="0" rIns="0" bIns="0" spcCol="0" rtlCol="0" fromWordArt="0" forceAA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497762" y="1388003"/>
            <a:ext cx="3154680" cy="560832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47312B-2A03-4B64-B889-C19BD0866E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6115050" y="0"/>
            <a:ext cx="742950" cy="9144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42900" y="427038"/>
            <a:ext cx="5429250" cy="1524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 bwMode="auto">
          <a:xfrm>
            <a:off x="342900" y="2146300"/>
            <a:ext cx="5429250" cy="646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3184525" y="8743950"/>
            <a:ext cx="1501775" cy="303213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42900" y="8743950"/>
            <a:ext cx="2743200" cy="3048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4687888" y="8742363"/>
            <a:ext cx="441325" cy="3048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3658F19F-62BD-4F4C-893C-04DF7B2E8D4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07" r:id="rId2"/>
    <p:sldLayoutId id="2147483719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20" r:id="rId9"/>
    <p:sldLayoutId id="2147483713" r:id="rId10"/>
    <p:sldLayoutId id="214748372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1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b="1" kern="1200" cap="all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1"/>
          </a:solidFill>
          <a:latin typeface="Trebuchet MS" pitchFamily="34" charset="0"/>
        </a:defRPr>
      </a:lvl9pPr>
      <a:extLst/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tx2"/>
        </a:buClr>
        <a:buSzPct val="73000"/>
        <a:buFont typeface="Wingdings 2" pitchFamily="18" charset="2"/>
        <a:buChar char="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28600" algn="l" rtl="0" eaLnBrk="0" fontAlgn="base" hangingPunct="0">
        <a:spcBef>
          <a:spcPts val="5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"/>
        <a:defRPr sz="2300" kern="1200">
          <a:solidFill>
            <a:srgbClr val="6C6C6C"/>
          </a:solidFill>
          <a:latin typeface="+mn-lt"/>
          <a:ea typeface="+mn-ea"/>
          <a:cs typeface="+mn-cs"/>
        </a:defRPr>
      </a:lvl2pPr>
      <a:lvl3pPr marL="7588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228600" algn="l" rtl="0" eaLnBrk="0" fontAlgn="base" hangingPunct="0">
        <a:spcBef>
          <a:spcPct val="20000"/>
        </a:spcBef>
        <a:spcAft>
          <a:spcPct val="0"/>
        </a:spcAft>
        <a:buClr>
          <a:srgbClr val="F9B639"/>
        </a:buClr>
        <a:buSzPct val="80000"/>
        <a:buFont typeface="Wingdings 2" pitchFamily="18" charset="2"/>
        <a:buChar char=""/>
        <a:defRPr sz="2000" kern="1200">
          <a:solidFill>
            <a:srgbClr val="6C6C6C"/>
          </a:solidFill>
          <a:latin typeface="+mn-lt"/>
          <a:ea typeface="+mn-ea"/>
          <a:cs typeface="+mn-cs"/>
        </a:defRPr>
      </a:lvl4pPr>
      <a:lvl5pPr marL="1279525" indent="-228600" algn="l" rtl="0" eaLnBrk="0" fontAlgn="base" hangingPunct="0">
        <a:spcBef>
          <a:spcPts val="400"/>
        </a:spcBef>
        <a:spcAft>
          <a:spcPct val="0"/>
        </a:spcAft>
        <a:buClr>
          <a:srgbClr val="F9B639"/>
        </a:buClr>
        <a:buSzPct val="70000"/>
        <a:buFont typeface="Wingdings" pitchFamily="2" charset="2"/>
        <a:buChar char="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kea.com/ie/en/cat/kitchen-worktops-24264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spencountertops.com/laminate-countertops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1556792" y="4211960"/>
            <a:ext cx="5105400" cy="2868168"/>
          </a:xfrm>
        </p:spPr>
        <p:txBody>
          <a:bodyPr/>
          <a:lstStyle/>
          <a:p>
            <a:r>
              <a:rPr lang="en-IE" dirty="0"/>
              <a:t>Kitchen</a:t>
            </a:r>
            <a:br>
              <a:rPr lang="en-IE" dirty="0"/>
            </a:br>
            <a:r>
              <a:rPr lang="en-IE" dirty="0"/>
              <a:t>Solid  </a:t>
            </a:r>
            <a:br>
              <a:rPr lang="en-IE" dirty="0"/>
            </a:br>
            <a:r>
              <a:rPr lang="en-IE" dirty="0"/>
              <a:t>Worktops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68E6-87D4-47D7-B942-A1CFFE6C8779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27038"/>
            <a:ext cx="5429250" cy="760586"/>
          </a:xfrm>
        </p:spPr>
        <p:txBody>
          <a:bodyPr/>
          <a:lstStyle/>
          <a:p>
            <a:r>
              <a:rPr lang="en-IE" dirty="0"/>
              <a:t>Wooden Worktops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0316" t="32002" r="10000" b="14946"/>
          <a:stretch>
            <a:fillRect/>
          </a:stretch>
        </p:blipFill>
        <p:spPr bwMode="auto">
          <a:xfrm>
            <a:off x="260648" y="2699792"/>
            <a:ext cx="5724636" cy="38164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260648" y="1403648"/>
            <a:ext cx="49455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dirty="0"/>
              <a:t>The Panelling Centre Collection of </a:t>
            </a:r>
          </a:p>
          <a:p>
            <a:r>
              <a:rPr lang="en-IE" sz="2400" dirty="0"/>
              <a:t>Solid wood Worktops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39DCD52-4092-4FED-9F38-97564BF43211}"/>
              </a:ext>
            </a:extLst>
          </p:cNvPr>
          <p:cNvSpPr txBox="1"/>
          <p:nvPr/>
        </p:nvSpPr>
        <p:spPr>
          <a:xfrm>
            <a:off x="342900" y="7452320"/>
            <a:ext cx="58657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hlinkClick r:id="rId3"/>
              </a:rPr>
              <a:t>https://www.ikea.com/ie/en/cat/kitchen-worktops-24264/</a:t>
            </a:r>
            <a:endParaRPr lang="en-IE" dirty="0"/>
          </a:p>
          <a:p>
            <a:endParaRPr lang="en-I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A4AD13E-83A1-4A5E-A5D3-03FA2CD8FA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070" y="6861844"/>
            <a:ext cx="3695238" cy="5904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820737"/>
          </a:xfrm>
        </p:spPr>
        <p:txBody>
          <a:bodyPr/>
          <a:lstStyle/>
          <a:p>
            <a:r>
              <a:rPr lang="en-GB" sz="3200" dirty="0"/>
              <a:t>SOLID WOOD WORKTOPS</a:t>
            </a:r>
            <a:endParaRPr lang="en-IE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75656"/>
            <a:ext cx="6172200" cy="6835775"/>
          </a:xfrm>
        </p:spPr>
        <p:txBody>
          <a:bodyPr/>
          <a:lstStyle/>
          <a:p>
            <a:r>
              <a:rPr lang="en-GB" sz="2400" b="1" dirty="0"/>
              <a:t>Maple:</a:t>
            </a:r>
            <a:r>
              <a:rPr lang="en-GB" sz="2400" dirty="0"/>
              <a:t> Maple’s soft grain pattern allows it easily to be adaptable to both traditional and contemporary designs. It is a very robust and finishes well.</a:t>
            </a:r>
          </a:p>
          <a:p>
            <a:endParaRPr lang="en-IE" sz="2400" dirty="0"/>
          </a:p>
          <a:p>
            <a:r>
              <a:rPr lang="en-GB" sz="2400" b="1" dirty="0"/>
              <a:t>Cherry: </a:t>
            </a:r>
            <a:r>
              <a:rPr lang="en-GB" sz="2400" dirty="0"/>
              <a:t>A very refined, straight and close grain gives cherry a smooth and elegant look. This feature makes it well suited for mixing with other woods. It is a classy looking finish but also has durable and qualities and can handle wear and tear well.</a:t>
            </a:r>
            <a:endParaRPr lang="en-IE" sz="2400" dirty="0"/>
          </a:p>
          <a:p>
            <a:pPr eaLnBrk="1" hangingPunct="1"/>
            <a:endParaRPr lang="en-GB" sz="2400" dirty="0"/>
          </a:p>
          <a:p>
            <a:pPr eaLnBrk="1" hangingPunct="1">
              <a:buFont typeface="Wingdings 2" pitchFamily="18" charset="2"/>
              <a:buNone/>
            </a:pPr>
            <a:endParaRPr lang="en-GB" sz="2400" dirty="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820737"/>
          </a:xfrm>
        </p:spPr>
        <p:txBody>
          <a:bodyPr/>
          <a:lstStyle/>
          <a:p>
            <a:r>
              <a:rPr lang="en-GB" sz="3200" dirty="0"/>
              <a:t>SOLID WOOD WORKTOPS</a:t>
            </a:r>
            <a:endParaRPr lang="en-IE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75656"/>
            <a:ext cx="6172200" cy="6835775"/>
          </a:xfrm>
        </p:spPr>
        <p:txBody>
          <a:bodyPr/>
          <a:lstStyle/>
          <a:p>
            <a:r>
              <a:rPr lang="en-GB" sz="2400" b="1" dirty="0"/>
              <a:t>Oak: </a:t>
            </a:r>
            <a:r>
              <a:rPr lang="en-GB" sz="2400" dirty="0"/>
              <a:t>Oak is rougher and more natural texture and this results in a relatively defined straight grain that is more casual than elegant. Oak can take any type of stain to create a wholesome effect because it is absorbent. The darker the stain, the more highlighted the grain pattern will become. A light stains reduce its visibility but retains its warm appeal. Be aware that the tannin in oak will react to metals and water and could result in blue/ black staining.</a:t>
            </a:r>
            <a:endParaRPr lang="en-IE" sz="2400" dirty="0"/>
          </a:p>
          <a:p>
            <a:r>
              <a:rPr lang="en-GB" sz="2400" b="1" dirty="0"/>
              <a:t>Pine:</a:t>
            </a:r>
            <a:r>
              <a:rPr lang="en-GB" sz="2400" dirty="0"/>
              <a:t> Pine’s straight grain is relatively long and continuous, giving your cabinets a more rugged look. Very suitable for Irish country style kitchens, yellow pine in particular is much more enduring and will always be in style no matter what fads appear.</a:t>
            </a:r>
            <a:endParaRPr lang="en-IE" sz="2400" dirty="0"/>
          </a:p>
          <a:p>
            <a:pPr eaLnBrk="1" hangingPunct="1"/>
            <a:endParaRPr lang="en-GB" sz="2400" dirty="0"/>
          </a:p>
          <a:p>
            <a:pPr eaLnBrk="1" hangingPunct="1">
              <a:buFont typeface="Wingdings 2" pitchFamily="18" charset="2"/>
              <a:buNone/>
            </a:pPr>
            <a:endParaRPr lang="en-GB" sz="2400" dirty="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820737"/>
          </a:xfrm>
        </p:spPr>
        <p:txBody>
          <a:bodyPr/>
          <a:lstStyle/>
          <a:p>
            <a:r>
              <a:rPr lang="en-GB" sz="3200" dirty="0"/>
              <a:t>SOLID WOOD WORKTOPS</a:t>
            </a:r>
            <a:endParaRPr lang="en-IE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75656"/>
            <a:ext cx="6172200" cy="6835775"/>
          </a:xfrm>
        </p:spPr>
        <p:txBody>
          <a:bodyPr/>
          <a:lstStyle/>
          <a:p>
            <a:r>
              <a:rPr lang="en-GB" sz="2400" b="1" dirty="0"/>
              <a:t>Alder: </a:t>
            </a:r>
            <a:r>
              <a:rPr lang="en-GB" sz="2400" dirty="0"/>
              <a:t>can be made to look like a variety of natural finishes. Consistent in colour, alder ranges from a pale pinkish-brown to almost white, with a close tight grain. Very hard finish and also expensive. Increasing popularity may diminish price gradually.  </a:t>
            </a:r>
          </a:p>
          <a:p>
            <a:endParaRPr lang="en-IE" sz="2400" dirty="0"/>
          </a:p>
          <a:p>
            <a:r>
              <a:rPr lang="en-GB" sz="2400" b="1" dirty="0"/>
              <a:t>Birch: </a:t>
            </a:r>
            <a:r>
              <a:rPr lang="en-GB" sz="2400" dirty="0"/>
              <a:t>Again, a very common material in Ireland. White paper birch and yellow birch species are available, though the latter is more popular and expensive. Perfect for painting, this cream-colored wood may stain unevenly. </a:t>
            </a:r>
          </a:p>
          <a:p>
            <a:pPr eaLnBrk="1" hangingPunct="1">
              <a:buFont typeface="Wingdings 2" pitchFamily="18" charset="2"/>
              <a:buNone/>
            </a:pPr>
            <a:endParaRPr lang="en-GB" sz="2400" dirty="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717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820737"/>
          </a:xfrm>
        </p:spPr>
        <p:txBody>
          <a:bodyPr/>
          <a:lstStyle/>
          <a:p>
            <a:r>
              <a:rPr lang="en-GB" sz="3200" dirty="0"/>
              <a:t>SOLID WOOD WORKTOPS</a:t>
            </a:r>
            <a:endParaRPr lang="en-IE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75656"/>
            <a:ext cx="6172200" cy="6835775"/>
          </a:xfrm>
        </p:spPr>
        <p:txBody>
          <a:bodyPr/>
          <a:lstStyle/>
          <a:p>
            <a:r>
              <a:rPr lang="en-GB" sz="2400" b="1" dirty="0"/>
              <a:t>Hickory:</a:t>
            </a:r>
            <a:r>
              <a:rPr lang="en-GB" sz="2400" dirty="0"/>
              <a:t> Very popular in America where it’s strong and robust nature are qualities to be admired. It is not available widely in Ireland. With colours ranging from white to a ruddy brown, this relatively straight and fine grain accepts medium to dark finishes and bleaches well. Expensive because of scarcity.</a:t>
            </a:r>
          </a:p>
          <a:p>
            <a:endParaRPr lang="en-IE" sz="2400" dirty="0"/>
          </a:p>
          <a:p>
            <a:r>
              <a:rPr lang="en-GB" sz="2400" b="1" dirty="0"/>
              <a:t>Mahogany:</a:t>
            </a:r>
            <a:r>
              <a:rPr lang="en-GB" sz="2400" dirty="0"/>
              <a:t> The availability of newer woods has reduced the popularity of mahogany but you will not get as rich and heavy a finish in any of the competitors out there. Mahogany stains well to give off a deep hue over time. Be aware that the tannin in this timber will react to metals and water and could result in blue/ black staining.</a:t>
            </a:r>
            <a:endParaRPr lang="en-IE" sz="2400" dirty="0"/>
          </a:p>
          <a:p>
            <a:pPr eaLnBrk="1" hangingPunct="1"/>
            <a:endParaRPr lang="en-GB" sz="2400" dirty="0"/>
          </a:p>
          <a:p>
            <a:pPr eaLnBrk="1" hangingPunct="1">
              <a:buFont typeface="Wingdings 2" pitchFamily="18" charset="2"/>
              <a:buNone/>
            </a:pPr>
            <a:endParaRPr lang="en-GB" sz="2400" dirty="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366713"/>
            <a:ext cx="6172200" cy="820737"/>
          </a:xfrm>
        </p:spPr>
        <p:txBody>
          <a:bodyPr/>
          <a:lstStyle/>
          <a:p>
            <a:r>
              <a:rPr lang="en-GB" sz="3200" dirty="0"/>
              <a:t>SOLID WOOD WORKTOPS</a:t>
            </a:r>
            <a:endParaRPr lang="en-IE" sz="3200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0" y="1475656"/>
            <a:ext cx="6172200" cy="6835775"/>
          </a:xfrm>
        </p:spPr>
        <p:txBody>
          <a:bodyPr/>
          <a:lstStyle/>
          <a:p>
            <a:r>
              <a:rPr lang="en-GB" sz="2400" b="1" dirty="0"/>
              <a:t>Walnut: </a:t>
            </a:r>
            <a:r>
              <a:rPr lang="en-GB" sz="2400" dirty="0"/>
              <a:t>Fairly poplar as a worktop it ranges in colour from dark brown to purplish black. Very glossy and very expensive. Walnut has approximately 40% waste margin due to resin pocket, knots and shakes. </a:t>
            </a:r>
            <a:endParaRPr lang="en-IE" sz="2400" dirty="0"/>
          </a:p>
          <a:p>
            <a:pPr eaLnBrk="1" hangingPunct="1"/>
            <a:endParaRPr lang="en-GB" sz="2400" dirty="0"/>
          </a:p>
          <a:p>
            <a:pPr eaLnBrk="1" hangingPunct="1">
              <a:buFont typeface="Wingdings 2" pitchFamily="18" charset="2"/>
              <a:buNone/>
            </a:pPr>
            <a:endParaRPr lang="en-GB" sz="2400" dirty="0"/>
          </a:p>
        </p:txBody>
      </p:sp>
      <p:sp>
        <p:nvSpPr>
          <p:cNvPr id="717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rIns="91440" numCol="1" anchorCtr="0" compatLnSpc="1">
            <a:prstTxWarp prst="textNoShape">
              <a:avLst/>
            </a:prstTxWarp>
          </a:bodyPr>
          <a:lstStyle/>
          <a:p>
            <a:r>
              <a:rPr lang="en-GB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AEFFE7-BD29-4D90-ABB0-51CD38142BF4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717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Example of Worktop edge profiles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CC89C-589F-47B0-8DEF-F32C7F67B0BB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pic>
        <p:nvPicPr>
          <p:cNvPr id="41986" name="Picture 2"/>
          <p:cNvPicPr>
            <a:picLocks noChangeAspect="1" noChangeArrowheads="1"/>
          </p:cNvPicPr>
          <p:nvPr/>
        </p:nvPicPr>
        <p:blipFill>
          <a:blip r:embed="rId2" cstate="print"/>
          <a:srcRect l="5625" t="34250" r="49340" b="22438"/>
          <a:stretch>
            <a:fillRect/>
          </a:stretch>
        </p:blipFill>
        <p:spPr bwMode="auto">
          <a:xfrm>
            <a:off x="260648" y="2699792"/>
            <a:ext cx="5490610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04664" y="7308304"/>
            <a:ext cx="53783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>
                <a:hlinkClick r:id="rId3"/>
              </a:rPr>
              <a:t>http://aspencountertops.com/laminate-countertops/</a:t>
            </a:r>
            <a:endParaRPr lang="en-IE" dirty="0"/>
          </a:p>
          <a:p>
            <a:endParaRPr lang="en-IE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345</TotalTime>
  <Words>558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Trebuchet MS</vt:lpstr>
      <vt:lpstr>Wingdings</vt:lpstr>
      <vt:lpstr>Wingdings 2</vt:lpstr>
      <vt:lpstr>Opulent</vt:lpstr>
      <vt:lpstr>Kitchen Solid   Worktops </vt:lpstr>
      <vt:lpstr>Wooden Worktops</vt:lpstr>
      <vt:lpstr>SOLID WOOD WORKTOPS</vt:lpstr>
      <vt:lpstr>SOLID WOOD WORKTOPS</vt:lpstr>
      <vt:lpstr>SOLID WOOD WORKTOPS</vt:lpstr>
      <vt:lpstr>SOLID WOOD WORKTOPS</vt:lpstr>
      <vt:lpstr>SOLID WOOD WORKTOPS</vt:lpstr>
      <vt:lpstr>Example of Worktop edge profiles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Plastic Laminates</dc:title>
  <dc:creator>Jennifer Byrne</dc:creator>
  <cp:lastModifiedBy>Jennifer</cp:lastModifiedBy>
  <cp:revision>28</cp:revision>
  <cp:lastPrinted>2012-01-09T08:33:33Z</cp:lastPrinted>
  <dcterms:created xsi:type="dcterms:W3CDTF">2008-01-10T19:12:20Z</dcterms:created>
  <dcterms:modified xsi:type="dcterms:W3CDTF">2020-12-08T19:44:29Z</dcterms:modified>
</cp:coreProperties>
</file>