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60" r:id="rId2"/>
    <p:sldId id="269" r:id="rId3"/>
    <p:sldId id="270" r:id="rId4"/>
    <p:sldId id="271" r:id="rId5"/>
    <p:sldId id="284" r:id="rId6"/>
    <p:sldId id="285" r:id="rId7"/>
    <p:sldId id="286" r:id="rId8"/>
    <p:sldId id="282" r:id="rId9"/>
    <p:sldId id="283" r:id="rId1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7" autoAdjust="0"/>
    <p:restoredTop sz="94660"/>
  </p:normalViewPr>
  <p:slideViewPr>
    <p:cSldViewPr>
      <p:cViewPr varScale="1">
        <p:scale>
          <a:sx n="64" d="100"/>
          <a:sy n="64" d="100"/>
        </p:scale>
        <p:origin x="46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77B05-726A-4B80-A482-11E9FCA5A1D6}" type="datetimeFigureOut">
              <a:rPr lang="en-IE" smtClean="0"/>
              <a:pPr/>
              <a:t>24/11/2020</a:t>
            </a:fld>
            <a:endParaRPr lang="en-IE"/>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AA6D9-6BDD-4161-858B-F35C07A81808}" type="slidenum">
              <a:rPr lang="en-IE" smtClean="0"/>
              <a:pPr/>
              <a:t>‹#›</a:t>
            </a:fld>
            <a:endParaRPr lang="en-IE"/>
          </a:p>
        </p:txBody>
      </p:sp>
    </p:spTree>
    <p:extLst>
      <p:ext uri="{BB962C8B-B14F-4D97-AF65-F5344CB8AC3E}">
        <p14:creationId xmlns:p14="http://schemas.microsoft.com/office/powerpoint/2010/main" val="267351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3-D wood block with texture and engraved text</a:t>
            </a:r>
          </a:p>
          <a:p>
            <a:r>
              <a:rPr lang="en-US" sz="1400" dirty="0"/>
              <a:t>(Advanced)</a:t>
            </a:r>
          </a:p>
          <a:p>
            <a:endParaRPr lang="en-US" sz="1400" dirty="0"/>
          </a:p>
          <a:p>
            <a:pPr marL="0" marR="0" indent="0" algn="l" defTabSz="914400" rtl="0" eaLnBrk="1" fontAlgn="auto" latinLnBrk="0" hangingPunct="1">
              <a:lnSpc>
                <a:spcPct val="90000"/>
              </a:lnSpc>
              <a:spcBef>
                <a:spcPts val="0"/>
              </a:spcBef>
              <a:spcAft>
                <a:spcPts val="600"/>
              </a:spcAft>
              <a:buClrTx/>
              <a:buSzTx/>
              <a:buFontTx/>
              <a:buNone/>
              <a:tabLst/>
              <a:defRPr/>
            </a:pPr>
            <a:endParaRPr lang="en-US" sz="1400" dirty="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a:t>To</a:t>
            </a:r>
            <a:r>
              <a:rPr lang="en-US" sz="1200" baseline="0" dirty="0"/>
              <a:t> reproduce the shape effects on this slide, do the following:</a:t>
            </a:r>
            <a:endParaRPr lang="en-US" sz="1200" dirty="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dirty="0"/>
              <a:t>On the </a:t>
            </a:r>
            <a:r>
              <a:rPr lang="en-US" sz="1200" b="1" i="0" dirty="0"/>
              <a:t>Home</a:t>
            </a:r>
            <a:r>
              <a:rPr lang="en-US" sz="1200" i="0" dirty="0"/>
              <a:t> tab, in the</a:t>
            </a:r>
            <a:r>
              <a:rPr lang="en-US" sz="1200" i="0" baseline="0" dirty="0"/>
              <a:t> </a:t>
            </a:r>
            <a:r>
              <a:rPr lang="en-US" sz="1200" b="1" i="0" baseline="0" dirty="0"/>
              <a:t>Slides</a:t>
            </a:r>
            <a:r>
              <a:rPr lang="en-US" sz="1200" i="0" baseline="0" dirty="0"/>
              <a:t> group, click </a:t>
            </a:r>
            <a:r>
              <a:rPr lang="en-US" sz="1200" b="1" i="0" baseline="0" dirty="0"/>
              <a:t>Layout</a:t>
            </a:r>
            <a:r>
              <a:rPr lang="en-US" sz="1200" i="0" baseline="0" dirty="0"/>
              <a:t>, and then click </a:t>
            </a:r>
            <a:r>
              <a:rPr lang="en-US" sz="1200" b="1" i="0" baseline="0" dirty="0"/>
              <a:t>Blank</a:t>
            </a:r>
            <a:r>
              <a:rPr lang="en-US" sz="1200" i="0" baseline="0" dirty="0"/>
              <a:t>.</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dirty="0"/>
              <a:t>On</a:t>
            </a:r>
            <a:r>
              <a:rPr lang="en-US" sz="1200" i="0" baseline="0" dirty="0"/>
              <a:t> the </a:t>
            </a:r>
            <a:r>
              <a:rPr lang="en-US" sz="1200" b="1" i="0" baseline="0" dirty="0"/>
              <a:t>Home</a:t>
            </a:r>
            <a:r>
              <a:rPr lang="en-US" sz="1200" i="0" baseline="0" dirty="0"/>
              <a:t> tab, in the </a:t>
            </a:r>
            <a:r>
              <a:rPr lang="en-US" sz="1200" b="1" i="0" baseline="0" dirty="0"/>
              <a:t>Drawing</a:t>
            </a:r>
            <a:r>
              <a:rPr lang="en-US" sz="1200" i="0" baseline="0" dirty="0"/>
              <a:t> group, click </a:t>
            </a:r>
            <a:r>
              <a:rPr lang="en-US" sz="1200" b="1" i="0" baseline="0" dirty="0"/>
              <a:t>Shapes</a:t>
            </a:r>
            <a:r>
              <a:rPr lang="en-US" sz="1200" i="0" baseline="0" dirty="0"/>
              <a:t>, and then under </a:t>
            </a:r>
            <a:r>
              <a:rPr lang="en-US" sz="1200" b="1" i="0" baseline="0" dirty="0"/>
              <a:t>Rectangles</a:t>
            </a:r>
            <a:r>
              <a:rPr lang="en-US" sz="1200" i="0" baseline="0" dirty="0"/>
              <a:t>, click </a:t>
            </a:r>
            <a:r>
              <a:rPr lang="en-US" sz="1200" b="1" baseline="0" dirty="0"/>
              <a:t>Rectangle </a:t>
            </a:r>
            <a:r>
              <a:rPr lang="en-US" sz="1200" b="0" i="0" baseline="0" dirty="0"/>
              <a:t>(first option from the left). On the slide, drag to draw a rectangle.</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baseline="0" dirty="0"/>
              <a:t>Under </a:t>
            </a:r>
            <a:r>
              <a:rPr lang="en-US" sz="1200" b="1" i="0" baseline="0" dirty="0"/>
              <a:t>Drawing Tools</a:t>
            </a:r>
            <a:r>
              <a:rPr lang="en-US" sz="1200" i="0" baseline="0" dirty="0"/>
              <a:t>, on the </a:t>
            </a:r>
            <a:r>
              <a:rPr lang="en-US" sz="1200" b="1" i="0" baseline="0" dirty="0"/>
              <a:t>Format</a:t>
            </a:r>
            <a:r>
              <a:rPr lang="en-US" sz="1200" i="0" baseline="0" dirty="0"/>
              <a:t> tab, in the </a:t>
            </a:r>
            <a:r>
              <a:rPr lang="en-US" sz="1200" b="1" i="0" baseline="0" dirty="0"/>
              <a:t>Size</a:t>
            </a:r>
            <a:r>
              <a:rPr lang="en-US" sz="1200" i="0" baseline="0" dirty="0"/>
              <a:t> group, do the following:</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i="0" baseline="0" dirty="0"/>
              <a:t>In the </a:t>
            </a:r>
            <a:r>
              <a:rPr lang="en-US" sz="1200" b="1" i="0" baseline="0" dirty="0"/>
              <a:t>Shape Height</a:t>
            </a:r>
            <a:r>
              <a:rPr lang="en-US" sz="1200" i="0" baseline="0" dirty="0"/>
              <a:t> box, enter </a:t>
            </a:r>
            <a:r>
              <a:rPr lang="en-US" sz="1200" b="1" i="0" baseline="0" dirty="0"/>
              <a:t>3”</a:t>
            </a:r>
            <a:r>
              <a:rPr lang="en-US" sz="1200" i="0" baseline="0" dirty="0"/>
              <a: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i="0" baseline="0" dirty="0"/>
              <a:t>In the </a:t>
            </a:r>
            <a:r>
              <a:rPr lang="en-US" sz="1200" b="1" i="0" baseline="0" dirty="0"/>
              <a:t>Shape Width</a:t>
            </a:r>
            <a:r>
              <a:rPr lang="en-US" sz="1200" i="0" baseline="0" dirty="0"/>
              <a:t> box, enter </a:t>
            </a:r>
            <a:r>
              <a:rPr lang="en-US" sz="1200" b="1" i="0" baseline="0" dirty="0"/>
              <a:t>3”</a:t>
            </a:r>
            <a:r>
              <a:rPr lang="en-US" sz="1200" i="0" baseline="0" dirty="0"/>
              <a:t>.</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baseline="0" dirty="0"/>
              <a:t>On the </a:t>
            </a:r>
            <a:r>
              <a:rPr lang="en-US" sz="1200" b="1" i="0" baseline="0" dirty="0"/>
              <a:t>Home</a:t>
            </a:r>
            <a:r>
              <a:rPr lang="en-US" sz="1200" i="0" baseline="0" dirty="0"/>
              <a:t> tab, in the bottom right corner of the </a:t>
            </a:r>
            <a:r>
              <a:rPr lang="en-US" sz="1200" b="1" i="0" baseline="0" dirty="0"/>
              <a:t>Drawing </a:t>
            </a:r>
            <a:r>
              <a:rPr lang="en-US" sz="1200" i="0" baseline="0" dirty="0"/>
              <a:t>group, click the </a:t>
            </a:r>
            <a:r>
              <a:rPr lang="en-US" sz="1200" b="1" i="0" baseline="0" dirty="0"/>
              <a:t>Format Shape </a:t>
            </a:r>
            <a:r>
              <a:rPr lang="en-US" sz="1200" i="0" baseline="0" dirty="0"/>
              <a:t>dialog box launcher. In the </a:t>
            </a:r>
            <a:r>
              <a:rPr lang="en-US" sz="1200" b="1" i="0" baseline="0" dirty="0"/>
              <a:t>Format Shape </a:t>
            </a:r>
            <a:r>
              <a:rPr lang="en-US" sz="1200" i="0" baseline="0" dirty="0"/>
              <a:t>dialog box, click </a:t>
            </a:r>
            <a:r>
              <a:rPr lang="en-US" sz="1200" b="1" i="0" baseline="0" dirty="0"/>
              <a:t>Fill </a:t>
            </a:r>
            <a:r>
              <a:rPr lang="en-US" sz="1200" b="0" i="0" baseline="0" dirty="0"/>
              <a:t>in the left pane</a:t>
            </a:r>
            <a:r>
              <a:rPr lang="en-US" sz="1200" i="0" baseline="0" dirty="0"/>
              <a:t>, and then in the </a:t>
            </a:r>
            <a:r>
              <a:rPr lang="en-US" sz="1200" b="1" i="0" baseline="0" dirty="0"/>
              <a:t>Fill</a:t>
            </a:r>
            <a:r>
              <a:rPr lang="en-US" sz="1200" i="0" baseline="0" dirty="0"/>
              <a:t> pane, select </a:t>
            </a:r>
            <a:r>
              <a:rPr lang="en-US" sz="1200" b="1" dirty="0"/>
              <a:t>Picture or texture fill</a:t>
            </a:r>
            <a:r>
              <a:rPr lang="en-US" sz="1200" dirty="0"/>
              <a:t>.  Click the button next to </a:t>
            </a:r>
            <a:r>
              <a:rPr lang="en-US" sz="1200" b="1" dirty="0"/>
              <a:t>Texture</a:t>
            </a:r>
            <a:r>
              <a:rPr lang="en-US" sz="1200" dirty="0"/>
              <a:t>,</a:t>
            </a:r>
            <a:r>
              <a:rPr lang="en-US" sz="1200" baseline="0" dirty="0"/>
              <a:t> and then click </a:t>
            </a:r>
            <a:r>
              <a:rPr lang="en-US" sz="1200" b="1" baseline="0" dirty="0"/>
              <a:t>Oak</a:t>
            </a:r>
            <a:r>
              <a:rPr lang="en-US" sz="1200" baseline="0" dirty="0"/>
              <a:t> </a:t>
            </a:r>
            <a:r>
              <a:rPr lang="en-US" sz="1200" dirty="0"/>
              <a:t>(fifth row, third option from the left).</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baseline="0" dirty="0"/>
              <a:t>Also in the </a:t>
            </a:r>
            <a:r>
              <a:rPr lang="en-US" sz="1200" b="1" i="0" baseline="0" dirty="0"/>
              <a:t>Format Shape </a:t>
            </a:r>
            <a:r>
              <a:rPr lang="en-US" sz="1200" i="0" baseline="0" dirty="0"/>
              <a:t>dialog box, click </a:t>
            </a:r>
            <a:r>
              <a:rPr lang="en-US" sz="1200" b="1" i="0" baseline="0" dirty="0"/>
              <a:t>Line Color </a:t>
            </a:r>
            <a:r>
              <a:rPr lang="en-US" sz="1200" b="0" i="0" baseline="0" dirty="0"/>
              <a:t>in the left pane, and then in the </a:t>
            </a:r>
            <a:r>
              <a:rPr lang="en-US" sz="1200" b="1" i="0" baseline="0" dirty="0"/>
              <a:t>Line Color</a:t>
            </a:r>
            <a:r>
              <a:rPr lang="en-US" sz="1200" b="0" i="0" baseline="0" dirty="0"/>
              <a:t> pane, then select </a:t>
            </a:r>
            <a:r>
              <a:rPr lang="en-US" sz="1200" b="1" i="0" baseline="0" dirty="0"/>
              <a:t>No line</a:t>
            </a:r>
            <a:r>
              <a:rPr lang="en-US" sz="1200" b="0" i="0" baseline="0" dirty="0"/>
              <a:t>. </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baseline="0" dirty="0"/>
              <a:t>Also in the </a:t>
            </a:r>
            <a:r>
              <a:rPr lang="en-US" sz="1200" b="1" i="0" baseline="0" dirty="0"/>
              <a:t>Format Shape </a:t>
            </a:r>
            <a:r>
              <a:rPr lang="en-US" sz="1200" i="0" baseline="0" dirty="0"/>
              <a:t>dialog box, click </a:t>
            </a:r>
            <a:r>
              <a:rPr lang="en-US" sz="1200" b="1" dirty="0"/>
              <a:t>3-D Rotation </a:t>
            </a:r>
            <a:r>
              <a:rPr lang="en-US" sz="1200" b="0" dirty="0"/>
              <a:t>in the left pane,</a:t>
            </a:r>
            <a:r>
              <a:rPr lang="en-US" sz="1200" b="0" baseline="0" dirty="0"/>
              <a:t> and then in the </a:t>
            </a:r>
            <a:r>
              <a:rPr lang="en-US" sz="1200" b="1" baseline="0" dirty="0"/>
              <a:t>3-D Rotation</a:t>
            </a:r>
            <a:r>
              <a:rPr lang="en-US" sz="1200" b="0" baseline="0" dirty="0"/>
              <a:t> pane, do the following:</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baseline="0" dirty="0"/>
              <a:t>Click the button next to </a:t>
            </a:r>
            <a:r>
              <a:rPr lang="en-US" sz="1200" b="1" baseline="0" dirty="0"/>
              <a:t>Presets</a:t>
            </a:r>
            <a:r>
              <a:rPr lang="en-US" sz="1200" b="0" baseline="0" dirty="0"/>
              <a:t>, and then under </a:t>
            </a:r>
            <a:r>
              <a:rPr lang="en-US" sz="1200" b="1" baseline="0" dirty="0"/>
              <a:t>Perspective</a:t>
            </a:r>
            <a:r>
              <a:rPr lang="en-US" sz="1200" b="0" baseline="0" dirty="0"/>
              <a:t> click </a:t>
            </a:r>
            <a:r>
              <a:rPr lang="en-US" sz="1200" b="1" dirty="0"/>
              <a:t>Perspective Left </a:t>
            </a:r>
            <a:r>
              <a:rPr lang="en-US" sz="1200" b="0" dirty="0"/>
              <a:t>(first row, second option from the left)</a:t>
            </a:r>
            <a:r>
              <a:rPr lang="en-US" sz="1200" dirty="0"/>
              <a: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dirty="0"/>
              <a:t>In the </a:t>
            </a:r>
            <a:r>
              <a:rPr lang="en-US" sz="1200" b="1" dirty="0"/>
              <a:t>X</a:t>
            </a:r>
            <a:r>
              <a:rPr lang="en-US" sz="1200" dirty="0"/>
              <a:t> box, enter </a:t>
            </a:r>
            <a:r>
              <a:rPr lang="en-US" sz="1200" b="1" dirty="0"/>
              <a:t>40°</a:t>
            </a:r>
            <a:r>
              <a:rPr lang="en-US" sz="1200" dirty="0"/>
              <a: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dirty="0"/>
              <a:t>In the </a:t>
            </a:r>
            <a:r>
              <a:rPr lang="en-US" sz="1200" b="1" dirty="0"/>
              <a:t>Y</a:t>
            </a:r>
            <a:r>
              <a:rPr lang="en-US" sz="1200" dirty="0"/>
              <a:t> box, enter </a:t>
            </a:r>
            <a:r>
              <a:rPr lang="en-US" sz="1200" b="1" dirty="0"/>
              <a:t>10°</a:t>
            </a:r>
            <a:r>
              <a:rPr lang="en-US" sz="1200" dirty="0"/>
              <a: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dirty="0"/>
              <a:t>In the </a:t>
            </a:r>
            <a:r>
              <a:rPr lang="en-US" sz="1200" b="1" dirty="0"/>
              <a:t>Perspective</a:t>
            </a:r>
            <a:r>
              <a:rPr lang="en-US" sz="1200" dirty="0"/>
              <a:t> box, enter </a:t>
            </a:r>
            <a:r>
              <a:rPr lang="en-US" sz="1200" b="1" dirty="0"/>
              <a:t>20°</a:t>
            </a:r>
            <a:r>
              <a:rPr lang="en-US" sz="1200" dirty="0"/>
              <a:t>.</a:t>
            </a:r>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baseline="0" dirty="0"/>
              <a:t>Also in the </a:t>
            </a:r>
            <a:r>
              <a:rPr lang="en-US" sz="1200" b="1" i="0" baseline="0" dirty="0"/>
              <a:t>Format Shape </a:t>
            </a:r>
            <a:r>
              <a:rPr lang="en-US" sz="1200" i="0" baseline="0" dirty="0"/>
              <a:t>dialog box, click </a:t>
            </a:r>
            <a:r>
              <a:rPr lang="en-US" sz="1200" b="1" dirty="0"/>
              <a:t>3-D Format </a:t>
            </a:r>
            <a:r>
              <a:rPr lang="en-US" sz="1200" b="0" dirty="0"/>
              <a:t> in the left pane, and</a:t>
            </a:r>
            <a:r>
              <a:rPr lang="en-US" sz="1200" b="0" baseline="0" dirty="0"/>
              <a:t> then in the </a:t>
            </a:r>
            <a:r>
              <a:rPr lang="en-US" sz="1200" b="1" baseline="0" dirty="0"/>
              <a:t>3-D Format</a:t>
            </a:r>
            <a:r>
              <a:rPr lang="en-US" sz="1200" b="0" baseline="0" dirty="0"/>
              <a:t> pane, do the following:</a:t>
            </a:r>
          </a:p>
          <a:p>
            <a:pPr marL="6858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i="0" baseline="0" dirty="0"/>
              <a:t>Under </a:t>
            </a:r>
            <a:r>
              <a:rPr lang="en-US" sz="1200" b="1" i="0" baseline="0" dirty="0"/>
              <a:t>Bevel</a:t>
            </a:r>
            <a:r>
              <a:rPr lang="en-US" sz="1200" i="0" baseline="0" dirty="0"/>
              <a:t>, click the button next to </a:t>
            </a:r>
            <a:r>
              <a:rPr lang="en-US" sz="1200" b="1" i="0" baseline="0" dirty="0"/>
              <a:t>Top</a:t>
            </a:r>
            <a:r>
              <a:rPr lang="en-US" sz="1200" i="0" baseline="0" dirty="0"/>
              <a:t>, and then under </a:t>
            </a:r>
            <a:r>
              <a:rPr lang="en-US" sz="1200" b="1" i="0" baseline="0" dirty="0"/>
              <a:t>Bevel</a:t>
            </a:r>
            <a:r>
              <a:rPr lang="en-US" sz="1200" i="0" baseline="0" dirty="0"/>
              <a:t> click </a:t>
            </a:r>
            <a:r>
              <a:rPr lang="en-US" sz="1200" b="1" i="0" baseline="0" dirty="0"/>
              <a:t>Circle</a:t>
            </a:r>
            <a:r>
              <a:rPr lang="en-US" sz="1200" i="0" baseline="0" dirty="0"/>
              <a:t> (first row, first option from the left). Click the button next to </a:t>
            </a:r>
            <a:r>
              <a:rPr lang="en-US" sz="1200" b="1" i="0" baseline="0" dirty="0"/>
              <a:t>Bottom</a:t>
            </a:r>
            <a:r>
              <a:rPr lang="en-US" sz="1200" i="0" baseline="0" dirty="0"/>
              <a:t>, and then under </a:t>
            </a:r>
            <a:r>
              <a:rPr lang="en-US" sz="1200" b="1" i="0" baseline="0" dirty="0"/>
              <a:t>Bevel</a:t>
            </a:r>
            <a:r>
              <a:rPr lang="en-US" sz="1200" i="0" baseline="0" dirty="0"/>
              <a:t> click </a:t>
            </a:r>
            <a:r>
              <a:rPr lang="en-US" sz="1200" b="1" i="0" baseline="0" dirty="0"/>
              <a:t>Circle</a:t>
            </a:r>
            <a:r>
              <a:rPr lang="en-US" sz="1200" i="0" baseline="0" dirty="0"/>
              <a:t> (first row, first option from the left). </a:t>
            </a:r>
          </a:p>
          <a:p>
            <a:pPr marL="6858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i="0" baseline="0" dirty="0"/>
              <a:t>Under </a:t>
            </a:r>
            <a:r>
              <a:rPr lang="en-US" sz="1200" b="1" i="0" baseline="0" dirty="0"/>
              <a:t>Depth</a:t>
            </a:r>
            <a:r>
              <a:rPr lang="en-US" sz="1200" b="0" i="0" baseline="0" dirty="0"/>
              <a:t>, in the </a:t>
            </a:r>
            <a:r>
              <a:rPr lang="en-US" sz="1200" b="1" i="0" baseline="0" dirty="0"/>
              <a:t>Depth</a:t>
            </a:r>
            <a:r>
              <a:rPr lang="en-US" sz="1200" b="0" i="0" baseline="0" dirty="0"/>
              <a:t> box, enter </a:t>
            </a:r>
            <a:r>
              <a:rPr lang="en-US" sz="1200" b="1" i="0" baseline="0" dirty="0"/>
              <a:t>200 pt</a:t>
            </a:r>
            <a:r>
              <a:rPr lang="en-US" sz="1200" b="0" i="0" baseline="0" dirty="0"/>
              <a:t>. </a:t>
            </a:r>
          </a:p>
          <a:p>
            <a:pPr marL="6858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i="0" baseline="0" dirty="0"/>
              <a:t>Under </a:t>
            </a:r>
            <a:r>
              <a:rPr lang="en-US" sz="1200" b="1" i="0" baseline="0" dirty="0"/>
              <a:t>Surface</a:t>
            </a:r>
            <a:r>
              <a:rPr lang="en-US" sz="1200" b="0" i="0" baseline="0" dirty="0"/>
              <a:t>, click the button next to </a:t>
            </a:r>
            <a:r>
              <a:rPr lang="en-US" sz="1200" b="1" i="0" baseline="0" dirty="0"/>
              <a:t>Material</a:t>
            </a:r>
            <a:r>
              <a:rPr lang="en-US" sz="1200" b="0" i="0" baseline="0" dirty="0"/>
              <a:t>, and then under </a:t>
            </a:r>
            <a:r>
              <a:rPr lang="en-US" sz="1200" b="1" i="0" baseline="0" dirty="0"/>
              <a:t>Standard</a:t>
            </a:r>
            <a:r>
              <a:rPr lang="en-US" sz="1200" b="0" i="0" baseline="0" dirty="0"/>
              <a:t>, click </a:t>
            </a:r>
            <a:r>
              <a:rPr lang="en-US" sz="1200" b="1" i="0" baseline="0" dirty="0"/>
              <a:t>Warm Matte </a:t>
            </a:r>
            <a:r>
              <a:rPr lang="en-US" sz="1200" b="0" i="0" baseline="0" dirty="0"/>
              <a:t>(second option from the left). Click the button next to </a:t>
            </a:r>
            <a:r>
              <a:rPr lang="en-US" sz="1200" b="1" i="0" baseline="0" dirty="0"/>
              <a:t>Lighting</a:t>
            </a:r>
            <a:r>
              <a:rPr lang="en-US" sz="1200" b="0" i="0" baseline="0" dirty="0"/>
              <a:t>, and then under </a:t>
            </a:r>
            <a:r>
              <a:rPr lang="en-US" sz="1200" b="1" i="0" baseline="0" dirty="0"/>
              <a:t>Neutral</a:t>
            </a:r>
            <a:r>
              <a:rPr lang="en-US" sz="1200" b="0" i="0" baseline="0" dirty="0"/>
              <a:t>, click </a:t>
            </a:r>
            <a:r>
              <a:rPr lang="en-US" sz="1200" b="1" i="0" baseline="0" dirty="0"/>
              <a:t>Soft</a:t>
            </a:r>
            <a:r>
              <a:rPr lang="en-US" sz="1200" b="0" i="0" baseline="0" dirty="0"/>
              <a:t> (first row, third option from the left). In the </a:t>
            </a:r>
            <a:r>
              <a:rPr lang="en-US" sz="1200" b="1" i="0" baseline="0" dirty="0"/>
              <a:t>Angle</a:t>
            </a:r>
            <a:r>
              <a:rPr lang="en-US" sz="1200" b="0" i="0" baseline="0" dirty="0"/>
              <a:t> box, enter </a:t>
            </a:r>
            <a:r>
              <a:rPr lang="en-US" sz="1200" b="1" dirty="0"/>
              <a:t>270°</a:t>
            </a:r>
            <a:r>
              <a:rPr lang="en-US" sz="1200" dirty="0"/>
              <a:t>.</a:t>
            </a:r>
            <a:endParaRPr lang="en-US" sz="1200" b="0" baseline="0" dirty="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i="0" baseline="0" dirty="0"/>
              <a:t>Also in the </a:t>
            </a:r>
            <a:r>
              <a:rPr lang="en-US" sz="1200" b="1" i="0" baseline="0" dirty="0"/>
              <a:t>Format Shape </a:t>
            </a:r>
            <a:r>
              <a:rPr lang="en-US" sz="1200" i="0" baseline="0" dirty="0"/>
              <a:t>dialog box, click </a:t>
            </a:r>
            <a:r>
              <a:rPr lang="en-US" sz="1200" b="1" i="0" baseline="0" dirty="0"/>
              <a:t>Shadow</a:t>
            </a:r>
            <a:r>
              <a:rPr lang="en-US" sz="1200" i="0" baseline="0" dirty="0"/>
              <a:t> in the left pane, and then in the </a:t>
            </a:r>
            <a:r>
              <a:rPr lang="en-US" sz="1200" b="1" i="0" baseline="0" dirty="0"/>
              <a:t>Shadow</a:t>
            </a:r>
            <a:r>
              <a:rPr lang="en-US" sz="1200" i="0" baseline="0" dirty="0"/>
              <a:t> pane, click the button next to </a:t>
            </a:r>
            <a:r>
              <a:rPr lang="en-US" sz="1200" b="1" i="0" baseline="0" dirty="0"/>
              <a:t>Presets</a:t>
            </a:r>
            <a:r>
              <a:rPr lang="en-US" sz="1200" i="0" baseline="0" dirty="0"/>
              <a:t>, and then under </a:t>
            </a:r>
            <a:r>
              <a:rPr lang="en-US" sz="1200" b="1" i="0" baseline="0" dirty="0"/>
              <a:t>Perspective</a:t>
            </a:r>
            <a:r>
              <a:rPr lang="en-US" sz="1200" b="0" i="0" baseline="0" dirty="0"/>
              <a:t>,</a:t>
            </a:r>
            <a:r>
              <a:rPr lang="en-US" sz="1200" i="0" baseline="0" dirty="0"/>
              <a:t> click </a:t>
            </a:r>
            <a:r>
              <a:rPr lang="en-US" sz="1200" b="1" dirty="0"/>
              <a:t>Perspective Diagonal Upper Right </a:t>
            </a:r>
            <a:r>
              <a:rPr lang="en-US" sz="1200" dirty="0"/>
              <a:t>(first row, second option from the left). </a:t>
            </a:r>
            <a:endParaRPr lang="en-US" sz="1200" b="0" baseline="0" dirty="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endParaRPr lang="en-US" sz="1200" b="0" baseline="0" dirty="0"/>
          </a:p>
          <a:p>
            <a:endParaRPr lang="en-US" sz="1200" dirty="0"/>
          </a:p>
          <a:p>
            <a:pPr marL="0" marR="0" indent="0" algn="l" defTabSz="914400" rtl="0" eaLnBrk="1" fontAlgn="auto" latinLnBrk="0" hangingPunct="1">
              <a:lnSpc>
                <a:spcPct val="90000"/>
              </a:lnSpc>
              <a:spcBef>
                <a:spcPts val="0"/>
              </a:spcBef>
              <a:spcAft>
                <a:spcPts val="600"/>
              </a:spcAft>
              <a:buClrTx/>
              <a:buSzTx/>
              <a:buFontTx/>
              <a:buNone/>
              <a:tabLst/>
              <a:defRPr/>
            </a:pPr>
            <a:r>
              <a:rPr lang="en-US" sz="1200" dirty="0"/>
              <a:t>To</a:t>
            </a:r>
            <a:r>
              <a:rPr lang="en-US" sz="1200" baseline="0" dirty="0"/>
              <a:t> reproduce the text effects on this slide, do the following:</a:t>
            </a:r>
            <a:endParaRPr lang="en-US" sz="1200" dirty="0"/>
          </a:p>
          <a:p>
            <a:pPr marL="228600" lvl="1" indent="-228600">
              <a:spcAft>
                <a:spcPts val="200"/>
              </a:spcAft>
              <a:buFont typeface="+mj-lt"/>
              <a:buAutoNum type="arabicPeriod"/>
            </a:pPr>
            <a:r>
              <a:rPr lang="en-US" sz="1200" dirty="0"/>
              <a:t>On the slide, right-click the rounded rectangle</a:t>
            </a:r>
            <a:r>
              <a:rPr lang="en-US" sz="1200" baseline="0" dirty="0"/>
              <a:t>, click </a:t>
            </a:r>
            <a:r>
              <a:rPr lang="en-US" sz="1200" b="1" baseline="0" dirty="0"/>
              <a:t>Edit Text</a:t>
            </a:r>
            <a:r>
              <a:rPr lang="en-US" sz="1200" baseline="0" dirty="0"/>
              <a:t>, then enter text. </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Select the text. </a:t>
            </a:r>
            <a:r>
              <a:rPr lang="en-US" sz="1200" i="0" baseline="0" dirty="0"/>
              <a:t>O</a:t>
            </a:r>
            <a:r>
              <a:rPr lang="en-US" sz="1200" i="0" dirty="0"/>
              <a:t>n the </a:t>
            </a:r>
            <a:r>
              <a:rPr lang="en-US" sz="1200" b="1" i="0" dirty="0"/>
              <a:t>Home</a:t>
            </a:r>
            <a:r>
              <a:rPr lang="en-US" sz="1200" i="0" baseline="0" dirty="0"/>
              <a:t> tab, in the </a:t>
            </a:r>
            <a:r>
              <a:rPr lang="en-US" sz="1200" b="1" i="0" baseline="0" dirty="0"/>
              <a:t>Font</a:t>
            </a:r>
            <a:r>
              <a:rPr lang="en-US" sz="1200" i="0" baseline="0" dirty="0"/>
              <a:t> group, select </a:t>
            </a:r>
            <a:r>
              <a:rPr lang="en-US" sz="1200" b="1" dirty="0"/>
              <a:t>Arial Rounded MT Bold </a:t>
            </a:r>
            <a:r>
              <a:rPr lang="en-US" sz="1200" i="0" baseline="0" dirty="0"/>
              <a:t>from the </a:t>
            </a:r>
            <a:r>
              <a:rPr lang="en-US" sz="1200" b="1" i="0" baseline="0" dirty="0"/>
              <a:t>Font</a:t>
            </a:r>
            <a:r>
              <a:rPr lang="en-US" sz="1200" i="0" baseline="0" dirty="0"/>
              <a:t> list, and then select </a:t>
            </a:r>
            <a:r>
              <a:rPr lang="en-US" sz="1200" b="1" dirty="0"/>
              <a:t>36</a:t>
            </a:r>
            <a:r>
              <a:rPr lang="en-US" sz="1200" i="0" baseline="0" dirty="0"/>
              <a:t> from the </a:t>
            </a:r>
            <a:r>
              <a:rPr lang="en-US" sz="1200" b="1" i="0" baseline="0" dirty="0"/>
              <a:t>Font Size </a:t>
            </a:r>
            <a:r>
              <a:rPr lang="en-US" sz="1200" i="0" baseline="0" dirty="0"/>
              <a:t>list.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t>On the </a:t>
            </a:r>
            <a:r>
              <a:rPr lang="en-US" sz="1200" b="1" i="0" baseline="0" dirty="0"/>
              <a:t>Home</a:t>
            </a:r>
            <a:r>
              <a:rPr lang="en-US" sz="1200" i="0" baseline="0" dirty="0"/>
              <a:t> tab, in the </a:t>
            </a:r>
            <a:r>
              <a:rPr lang="en-US" sz="1200" b="1" i="0" baseline="0" dirty="0"/>
              <a:t>Paragraph</a:t>
            </a:r>
            <a:r>
              <a:rPr lang="en-US" sz="1200" i="0" baseline="0" dirty="0"/>
              <a:t> group, </a:t>
            </a:r>
            <a:r>
              <a:rPr lang="en-US" sz="1200" dirty="0"/>
              <a:t>click </a:t>
            </a:r>
            <a:r>
              <a:rPr lang="en-US" sz="1200" b="1" dirty="0"/>
              <a:t>Center </a:t>
            </a:r>
            <a:r>
              <a:rPr lang="en-US" sz="1200" baseline="0" dirty="0"/>
              <a:t>to center the text within the rectangle</a:t>
            </a:r>
            <a:r>
              <a:rPr lang="en-US" sz="1200" i="0" baseline="0" dirty="0"/>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a:t>Under </a:t>
            </a:r>
            <a:r>
              <a:rPr lang="en-US" sz="1200" b="1" i="0" baseline="0" dirty="0"/>
              <a:t>Drawing Tools</a:t>
            </a:r>
            <a:r>
              <a:rPr lang="en-US" sz="1200" i="0" baseline="0" dirty="0"/>
              <a:t>, on the </a:t>
            </a:r>
            <a:r>
              <a:rPr lang="en-US" sz="1200" b="1" i="0" baseline="0" dirty="0"/>
              <a:t>Format</a:t>
            </a:r>
            <a:r>
              <a:rPr lang="en-US" sz="1200" i="0" baseline="0" dirty="0"/>
              <a:t> tab, in the bottom right corner of the </a:t>
            </a:r>
            <a:r>
              <a:rPr lang="en-US" sz="1200" b="1" i="0" baseline="0" dirty="0"/>
              <a:t>WordArt Styles</a:t>
            </a:r>
            <a:r>
              <a:rPr lang="en-US" sz="1200" i="0" baseline="0" dirty="0"/>
              <a:t> group, click the </a:t>
            </a:r>
            <a:r>
              <a:rPr lang="en-US" sz="1200" b="1" i="0" baseline="0" dirty="0"/>
              <a:t>Format Text Effects </a:t>
            </a:r>
            <a:r>
              <a:rPr lang="en-US" sz="1200" i="0" baseline="0" dirty="0"/>
              <a:t>dialog box launcher. In the </a:t>
            </a:r>
            <a:r>
              <a:rPr lang="en-US" sz="1200" b="1" i="0" baseline="0" dirty="0"/>
              <a:t>Format Text Effects </a:t>
            </a:r>
            <a:r>
              <a:rPr lang="en-US" sz="1200" i="0" baseline="0" dirty="0"/>
              <a:t>dialog box, click </a:t>
            </a:r>
            <a:r>
              <a:rPr lang="en-US" sz="1200" b="1" i="0" baseline="0" dirty="0"/>
              <a:t>Text Fill </a:t>
            </a:r>
            <a:r>
              <a:rPr lang="en-US" sz="1200" i="0" baseline="0" dirty="0"/>
              <a:t>in the left pane, and then in the </a:t>
            </a:r>
            <a:r>
              <a:rPr lang="en-US" sz="1200" b="1" i="0" baseline="0" dirty="0"/>
              <a:t>Text Fill</a:t>
            </a:r>
            <a:r>
              <a:rPr lang="en-US" sz="1200" i="0" baseline="0" dirty="0"/>
              <a:t> pane, do the following:</a:t>
            </a:r>
          </a:p>
          <a:p>
            <a:pPr marL="6858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t>Select </a:t>
            </a:r>
            <a:r>
              <a:rPr lang="en-US" sz="1200" b="1" i="0" baseline="0" dirty="0"/>
              <a:t>Solid fill</a:t>
            </a:r>
            <a:r>
              <a:rPr lang="en-US" sz="1200" i="0" baseline="0" dirty="0"/>
              <a:t>. </a:t>
            </a:r>
          </a:p>
          <a:p>
            <a:pPr marL="6858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a:t>Click the button next to </a:t>
            </a:r>
            <a:r>
              <a:rPr lang="en-US" sz="1200" b="1" i="0" baseline="0" dirty="0"/>
              <a:t>Color</a:t>
            </a:r>
            <a:r>
              <a:rPr lang="en-US" sz="1200" i="0" baseline="0" dirty="0"/>
              <a:t>, click </a:t>
            </a:r>
            <a:r>
              <a:rPr lang="en-US" sz="1200" b="1" i="0" baseline="0" dirty="0"/>
              <a:t>More Colors</a:t>
            </a:r>
            <a:r>
              <a:rPr lang="en-US" sz="1200" i="0" baseline="0" dirty="0"/>
              <a:t>, </a:t>
            </a:r>
            <a:r>
              <a:rPr lang="en-US" sz="1200" dirty="0"/>
              <a:t>and then in the </a:t>
            </a:r>
            <a:r>
              <a:rPr lang="en-US" sz="1200" b="1" dirty="0"/>
              <a:t>Colors</a:t>
            </a:r>
            <a:r>
              <a:rPr lang="en-US" sz="1200" dirty="0"/>
              <a:t> dialog box, on the </a:t>
            </a:r>
            <a:r>
              <a:rPr lang="en-US" sz="1200" b="1" dirty="0"/>
              <a:t>Custom</a:t>
            </a:r>
            <a:r>
              <a:rPr lang="en-US" sz="1200" dirty="0"/>
              <a:t> tab, enter values for Red: </a:t>
            </a:r>
            <a:r>
              <a:rPr lang="en-US" sz="1200" b="1" dirty="0"/>
              <a:t>130</a:t>
            </a:r>
            <a:r>
              <a:rPr lang="en-US" sz="1200" dirty="0"/>
              <a:t>, Green: </a:t>
            </a:r>
            <a:r>
              <a:rPr lang="en-US" sz="1200" b="1" dirty="0"/>
              <a:t>101</a:t>
            </a:r>
            <a:r>
              <a:rPr lang="en-US" sz="1200" dirty="0"/>
              <a:t>, and Blue: </a:t>
            </a:r>
            <a:r>
              <a:rPr lang="en-US" sz="1200" b="1" dirty="0"/>
              <a:t>58</a:t>
            </a:r>
            <a:r>
              <a:rPr lang="en-US" sz="1200" dirty="0"/>
              <a:t>.</a:t>
            </a:r>
            <a:endParaRPr lang="en-US" sz="1200" i="0" baseline="0" dirty="0"/>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Also </a:t>
            </a:r>
            <a:r>
              <a:rPr lang="en-US" sz="1200" i="0" baseline="0" dirty="0"/>
              <a:t>in the </a:t>
            </a:r>
            <a:r>
              <a:rPr lang="en-US" sz="1200" b="1" i="0" baseline="0" dirty="0"/>
              <a:t>Format Text Effects </a:t>
            </a:r>
            <a:r>
              <a:rPr lang="en-US" sz="1200" i="0" baseline="0" dirty="0"/>
              <a:t>dialog box, click </a:t>
            </a:r>
            <a:r>
              <a:rPr lang="en-US" sz="1200" b="1" i="0" baseline="0" dirty="0"/>
              <a:t>Shadow </a:t>
            </a:r>
            <a:r>
              <a:rPr lang="en-US" sz="1200" b="0" i="0" baseline="0" dirty="0"/>
              <a:t>in the left pane, and then in the </a:t>
            </a:r>
            <a:r>
              <a:rPr lang="en-US" sz="1200" b="1" i="0" baseline="0" dirty="0"/>
              <a:t>Shadow</a:t>
            </a:r>
            <a:r>
              <a:rPr lang="en-US" sz="1200" b="0" i="0" baseline="0" dirty="0"/>
              <a:t> pane, do the following:</a:t>
            </a:r>
          </a:p>
          <a:p>
            <a:pPr marL="6858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t>Click the button next to </a:t>
            </a:r>
            <a:r>
              <a:rPr lang="en-US" sz="1200" b="1" i="0" baseline="0" dirty="0"/>
              <a:t>Presets</a:t>
            </a:r>
            <a:r>
              <a:rPr lang="en-US" sz="1200" b="0" i="0" baseline="0" dirty="0"/>
              <a:t>, and then under </a:t>
            </a:r>
            <a:r>
              <a:rPr lang="en-US" sz="1200" b="1" i="0" baseline="0" dirty="0"/>
              <a:t>Inner</a:t>
            </a:r>
            <a:r>
              <a:rPr lang="en-US" sz="1200" b="0" i="0" baseline="0" dirty="0"/>
              <a:t> click </a:t>
            </a:r>
            <a:r>
              <a:rPr lang="en-US" sz="1200" b="1" dirty="0"/>
              <a:t>Inside Diagonal Top Left</a:t>
            </a:r>
            <a:r>
              <a:rPr lang="en-US" sz="1200" dirty="0"/>
              <a:t> (first row, first option from the left).</a:t>
            </a:r>
          </a:p>
          <a:p>
            <a:pPr marL="6858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t>In the </a:t>
            </a:r>
            <a:r>
              <a:rPr lang="en-US" sz="1200" b="1" i="0" baseline="0" dirty="0"/>
              <a:t>Transparency </a:t>
            </a:r>
            <a:r>
              <a:rPr lang="en-US" sz="1200" b="0" i="0" baseline="0" dirty="0"/>
              <a:t>box, enter </a:t>
            </a:r>
            <a:r>
              <a:rPr lang="en-US" sz="1200" b="1" i="0" baseline="0" dirty="0"/>
              <a:t>25%</a:t>
            </a:r>
            <a:r>
              <a:rPr lang="en-US" sz="1200" b="0" i="0" baseline="0" dirty="0"/>
              <a:t>.</a:t>
            </a:r>
          </a:p>
          <a:p>
            <a:pPr marL="6858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a:t>In the </a:t>
            </a:r>
            <a:r>
              <a:rPr lang="en-US" sz="1200" b="1" i="0" baseline="0" dirty="0"/>
              <a:t>Distance</a:t>
            </a:r>
            <a:r>
              <a:rPr lang="en-US" sz="1200" b="0" i="0" baseline="0" dirty="0"/>
              <a:t> box, enter </a:t>
            </a:r>
            <a:r>
              <a:rPr lang="en-US" sz="1200" b="1" i="0" baseline="0" dirty="0"/>
              <a:t>5 pt</a:t>
            </a:r>
            <a:r>
              <a:rPr lang="en-US" sz="1200" b="0" i="0" baseline="0" dirty="0"/>
              <a:t>. </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baseline="0" dirty="0"/>
          </a:p>
          <a:p>
            <a:endParaRPr lang="en-US" sz="1200" dirty="0"/>
          </a:p>
          <a:p>
            <a:r>
              <a:rPr lang="en-US" sz="1200" dirty="0"/>
              <a:t>To</a:t>
            </a:r>
            <a:r>
              <a:rPr lang="en-US" sz="1200" baseline="0" dirty="0"/>
              <a:t> reproduce the background on this slide, do the following:</a:t>
            </a:r>
            <a:endParaRPr lang="en-US" sz="1200" dirty="0"/>
          </a:p>
          <a:p>
            <a:pPr marL="228600" marR="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kern="1200" dirty="0">
                <a:solidFill>
                  <a:schemeClr val="tx1"/>
                </a:solidFill>
                <a:latin typeface="+mn-lt"/>
                <a:ea typeface="+mn-ea"/>
                <a:cs typeface="+mn-cs"/>
              </a:rPr>
              <a:t>Right-click the slide background</a:t>
            </a:r>
            <a:r>
              <a:rPr lang="en-US" sz="1200" kern="1200" baseline="0" dirty="0">
                <a:solidFill>
                  <a:schemeClr val="tx1"/>
                </a:solidFill>
                <a:latin typeface="+mn-lt"/>
                <a:ea typeface="+mn-ea"/>
                <a:cs typeface="+mn-cs"/>
              </a:rPr>
              <a:t> area</a:t>
            </a:r>
            <a:r>
              <a:rPr lang="en-US" sz="1200" kern="1200" dirty="0">
                <a:solidFill>
                  <a:schemeClr val="tx1"/>
                </a:solidFill>
                <a:latin typeface="+mn-lt"/>
                <a:ea typeface="+mn-ea"/>
                <a:cs typeface="+mn-cs"/>
              </a:rPr>
              <a:t>, and</a:t>
            </a:r>
            <a:r>
              <a:rPr lang="en-US" sz="1200" kern="1200" baseline="0" dirty="0">
                <a:solidFill>
                  <a:schemeClr val="tx1"/>
                </a:solidFill>
                <a:latin typeface="+mn-lt"/>
                <a:ea typeface="+mn-ea"/>
                <a:cs typeface="+mn-cs"/>
              </a:rPr>
              <a:t> then click</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Format Background</a:t>
            </a:r>
            <a:r>
              <a:rPr lang="en-US" sz="1200" b="0" kern="1200" dirty="0">
                <a:solidFill>
                  <a:schemeClr val="tx1"/>
                </a:solidFill>
                <a:latin typeface="+mn-lt"/>
                <a:ea typeface="+mn-ea"/>
                <a:cs typeface="+mn-cs"/>
              </a:rPr>
              <a:t>.</a:t>
            </a:r>
            <a:r>
              <a:rPr lang="en-US" sz="1200" b="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a:t>
            </a:r>
            <a:r>
              <a:rPr lang="en-US" sz="1200" kern="1200" baseline="0" dirty="0">
                <a:solidFill>
                  <a:schemeClr val="tx1"/>
                </a:solidFill>
                <a:latin typeface="+mn-lt"/>
                <a:ea typeface="+mn-ea"/>
                <a:cs typeface="+mn-cs"/>
              </a:rPr>
              <a:t> click </a:t>
            </a:r>
            <a:r>
              <a:rPr lang="en-US" sz="1200" b="1" kern="1200" baseline="0" dirty="0">
                <a:solidFill>
                  <a:schemeClr val="tx1"/>
                </a:solidFill>
                <a:latin typeface="+mn-lt"/>
                <a:ea typeface="+mn-ea"/>
                <a:cs typeface="+mn-cs"/>
              </a:rPr>
              <a:t>Fill</a:t>
            </a:r>
            <a:r>
              <a:rPr lang="en-US" sz="1200" b="0" kern="1200" baseline="0" dirty="0">
                <a:solidFill>
                  <a:schemeClr val="tx1"/>
                </a:solidFill>
                <a:latin typeface="+mn-lt"/>
                <a:ea typeface="+mn-ea"/>
                <a:cs typeface="+mn-cs"/>
              </a:rPr>
              <a:t> in the left pane, select </a:t>
            </a:r>
            <a:r>
              <a:rPr lang="en-US" sz="1200" b="1" kern="1200" baseline="0" dirty="0">
                <a:solidFill>
                  <a:schemeClr val="tx1"/>
                </a:solidFill>
                <a:latin typeface="+mn-lt"/>
                <a:ea typeface="+mn-ea"/>
                <a:cs typeface="+mn-cs"/>
              </a:rPr>
              <a:t>Gradient fill</a:t>
            </a:r>
            <a:r>
              <a:rPr lang="en-US" sz="1200" b="0" kern="1200" baseline="0" dirty="0">
                <a:solidFill>
                  <a:schemeClr val="tx1"/>
                </a:solidFill>
                <a:latin typeface="+mn-lt"/>
                <a:ea typeface="+mn-ea"/>
                <a:cs typeface="+mn-cs"/>
              </a:rPr>
              <a:t> in the </a:t>
            </a:r>
            <a:r>
              <a:rPr lang="en-US" sz="1200" b="1" kern="1200" baseline="0" dirty="0">
                <a:solidFill>
                  <a:schemeClr val="tx1"/>
                </a:solidFill>
                <a:latin typeface="+mn-lt"/>
                <a:ea typeface="+mn-ea"/>
                <a:cs typeface="+mn-cs"/>
              </a:rPr>
              <a:t>Fill</a:t>
            </a:r>
            <a:r>
              <a:rPr lang="en-US" sz="1200" b="0" kern="1200" baseline="0" dirty="0">
                <a:solidFill>
                  <a:schemeClr val="tx1"/>
                </a:solidFill>
                <a:latin typeface="+mn-lt"/>
                <a:ea typeface="+mn-ea"/>
                <a:cs typeface="+mn-cs"/>
              </a:rPr>
              <a:t> pane, and then do the following:</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a:solidFill>
                  <a:schemeClr val="tx1"/>
                </a:solidFill>
                <a:latin typeface="+mn-lt"/>
                <a:ea typeface="+mn-ea"/>
                <a:cs typeface="+mn-cs"/>
              </a:rPr>
              <a:t>In the </a:t>
            </a:r>
            <a:r>
              <a:rPr lang="en-US" sz="1200" b="1" kern="1200" baseline="0" dirty="0">
                <a:solidFill>
                  <a:schemeClr val="tx1"/>
                </a:solidFill>
                <a:latin typeface="+mn-lt"/>
                <a:ea typeface="+mn-ea"/>
                <a:cs typeface="+mn-cs"/>
              </a:rPr>
              <a:t>Type</a:t>
            </a:r>
            <a:r>
              <a:rPr lang="en-US" sz="1200" b="0" kern="1200" baseline="0" dirty="0">
                <a:solidFill>
                  <a:schemeClr val="tx1"/>
                </a:solidFill>
                <a:latin typeface="+mn-lt"/>
                <a:ea typeface="+mn-ea"/>
                <a:cs typeface="+mn-cs"/>
              </a:rPr>
              <a:t> list, select </a:t>
            </a:r>
            <a:r>
              <a:rPr lang="en-US" sz="1200" b="1" kern="1200" baseline="0" dirty="0">
                <a:solidFill>
                  <a:schemeClr val="tx1"/>
                </a:solidFill>
                <a:latin typeface="+mn-lt"/>
                <a:ea typeface="+mn-ea"/>
                <a:cs typeface="+mn-cs"/>
              </a:rPr>
              <a:t>Linear</a:t>
            </a:r>
            <a:r>
              <a:rPr lang="en-US" sz="1200" b="0" kern="1200" baseline="0" dirty="0">
                <a:solidFill>
                  <a:schemeClr val="tx1"/>
                </a:solidFill>
                <a:latin typeface="+mn-lt"/>
                <a:ea typeface="+mn-ea"/>
                <a:cs typeface="+mn-cs"/>
              </a:rPr>
              <a: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dirty="0"/>
              <a:t>Click the button next to </a:t>
            </a:r>
            <a:r>
              <a:rPr lang="en-US" sz="1200" b="1" dirty="0"/>
              <a:t>Direction</a:t>
            </a:r>
            <a:r>
              <a:rPr lang="en-US" sz="1200" dirty="0"/>
              <a:t>, and then</a:t>
            </a:r>
            <a:r>
              <a:rPr lang="en-US" sz="1200" baseline="0" dirty="0"/>
              <a:t> click</a:t>
            </a:r>
            <a:r>
              <a:rPr lang="en-US" sz="1200" dirty="0"/>
              <a:t> </a:t>
            </a:r>
            <a:r>
              <a:rPr lang="en-US" sz="1200" b="1" kern="1200" baseline="0" dirty="0">
                <a:solidFill>
                  <a:schemeClr val="tx1"/>
                </a:solidFill>
                <a:latin typeface="+mn-lt"/>
                <a:ea typeface="+mn-ea"/>
                <a:cs typeface="+mn-cs"/>
              </a:rPr>
              <a:t>Linear Down </a:t>
            </a:r>
            <a:r>
              <a:rPr lang="en-US" sz="1200" b="0" kern="1200" baseline="0" dirty="0">
                <a:solidFill>
                  <a:schemeClr val="tx1"/>
                </a:solidFill>
                <a:latin typeface="+mn-lt"/>
                <a:ea typeface="+mn-ea"/>
                <a:cs typeface="+mn-cs"/>
              </a:rPr>
              <a:t>(first row, second option from the left).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kern="1200" baseline="0" dirty="0">
                <a:solidFill>
                  <a:schemeClr val="tx1"/>
                </a:solidFill>
                <a:latin typeface="+mn-lt"/>
                <a:ea typeface="+mn-ea"/>
                <a:cs typeface="+mn-cs"/>
              </a:rPr>
              <a:t>Under </a:t>
            </a:r>
            <a:r>
              <a:rPr lang="en-US" sz="1200" b="1" kern="1200" baseline="0" dirty="0">
                <a:solidFill>
                  <a:schemeClr val="tx1"/>
                </a:solidFill>
                <a:latin typeface="+mn-lt"/>
                <a:ea typeface="+mn-ea"/>
                <a:cs typeface="+mn-cs"/>
              </a:rPr>
              <a:t>Gradient stops</a:t>
            </a:r>
            <a:r>
              <a:rPr lang="en-US" sz="1200" b="0" kern="1200" baseline="0" dirty="0">
                <a:solidFill>
                  <a:schemeClr val="tx1"/>
                </a:solidFill>
                <a:latin typeface="+mn-lt"/>
                <a:ea typeface="+mn-ea"/>
                <a:cs typeface="+mn-cs"/>
              </a:rPr>
              <a:t>, </a:t>
            </a:r>
            <a:r>
              <a:rPr lang="en-US" sz="1200" kern="1200" dirty="0">
                <a:solidFill>
                  <a:schemeClr val="tx1"/>
                </a:solidFill>
                <a:effectLst/>
                <a:latin typeface="+mn-lt"/>
                <a:ea typeface="+mn-ea"/>
                <a:cs typeface="+mn-cs"/>
              </a:rPr>
              <a:t>, click </a:t>
            </a:r>
            <a:r>
              <a:rPr lang="en-US" sz="1200" b="1" kern="1200" dirty="0">
                <a:solidFill>
                  <a:schemeClr val="tx1"/>
                </a:solidFill>
                <a:effectLst/>
                <a:latin typeface="+mn-lt"/>
                <a:ea typeface="+mn-ea"/>
                <a:cs typeface="+mn-cs"/>
              </a:rPr>
              <a:t>Add gradient stops</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Remove gradient stops</a:t>
            </a:r>
            <a:r>
              <a:rPr lang="en-US" sz="1200" kern="1200" dirty="0">
                <a:solidFill>
                  <a:schemeClr val="tx1"/>
                </a:solidFill>
                <a:effectLst/>
                <a:latin typeface="+mn-lt"/>
                <a:ea typeface="+mn-ea"/>
                <a:cs typeface="+mn-cs"/>
              </a:rPr>
              <a:t> until four stops appear in the slider.</a:t>
            </a:r>
            <a:endParaRPr lang="en-US" sz="1200" b="0" kern="1200" baseline="0" dirty="0">
              <a:solidFill>
                <a:schemeClr val="tx1"/>
              </a:solidFill>
              <a:latin typeface="+mn-lt"/>
              <a:ea typeface="+mn-ea"/>
              <a:cs typeface="+mn-cs"/>
            </a:endParaRPr>
          </a:p>
          <a:p>
            <a:pPr marL="228600" marR="0" lvl="0"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dirty="0"/>
              <a:t>Also under </a:t>
            </a:r>
            <a:r>
              <a:rPr lang="en-US" sz="1200" b="1" dirty="0"/>
              <a:t>Gradient stops</a:t>
            </a:r>
            <a:r>
              <a:rPr lang="en-US" sz="1200" dirty="0"/>
              <a:t>, customize the gradient stops that you added as follows:</a:t>
            </a:r>
          </a:p>
          <a:p>
            <a:pPr marL="685800" lvl="1" indent="-228600">
              <a:buFont typeface="Arial" pitchFamily="34" charset="0"/>
              <a:buChar char="•"/>
              <a:defRPr/>
            </a:pPr>
            <a:r>
              <a:rPr lang="en-US" sz="1200" dirty="0"/>
              <a:t>Select </a:t>
            </a:r>
            <a:r>
              <a:rPr lang="en-US" sz="1200" kern="1200" dirty="0">
                <a:solidFill>
                  <a:schemeClr val="tx1"/>
                </a:solidFill>
                <a:effectLst/>
                <a:latin typeface="+mn-lt"/>
                <a:ea typeface="+mn-ea"/>
                <a:cs typeface="+mn-cs"/>
              </a:rPr>
              <a:t>the first stop in the slider</a:t>
            </a:r>
            <a:r>
              <a:rPr lang="en-US" sz="1200" dirty="0"/>
              <a:t>, and then do the following:</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dirty="0"/>
              <a:t>In</a:t>
            </a:r>
            <a:r>
              <a:rPr lang="en-US" sz="1200" dirty="0"/>
              <a:t> the </a:t>
            </a:r>
            <a:r>
              <a:rPr lang="en-US" sz="1200" b="1" dirty="0"/>
              <a:t>Position </a:t>
            </a:r>
            <a:r>
              <a:rPr lang="en-US" sz="1200" dirty="0"/>
              <a:t>box, enter</a:t>
            </a:r>
            <a:r>
              <a:rPr lang="en-US" sz="1200" baseline="0" dirty="0"/>
              <a:t> </a:t>
            </a:r>
            <a:r>
              <a:rPr lang="en-US" sz="1200" b="1" baseline="0" dirty="0"/>
              <a:t>0</a:t>
            </a:r>
            <a:r>
              <a:rPr lang="en-US" sz="1200" b="1" dirty="0"/>
              <a:t>%</a:t>
            </a:r>
            <a:r>
              <a:rPr lang="en-US" sz="1200" dirty="0"/>
              <a:t>.</a:t>
            </a:r>
          </a:p>
          <a:p>
            <a:pPr marL="1143000" lvl="2" indent="-228600">
              <a:buFont typeface="Arial" pitchFamily="34" charset="0"/>
              <a:buChar char="•"/>
              <a:defRPr/>
            </a:pPr>
            <a:r>
              <a:rPr lang="en-US" sz="1200" dirty="0"/>
              <a:t>Click the button next to </a:t>
            </a:r>
            <a:r>
              <a:rPr lang="en-US" sz="1200" b="1" dirty="0"/>
              <a:t>Color</a:t>
            </a:r>
            <a:r>
              <a:rPr lang="en-US" sz="1200" dirty="0"/>
              <a:t>, click </a:t>
            </a:r>
            <a:r>
              <a:rPr lang="en-US" sz="1200" b="1" dirty="0"/>
              <a:t>More Colors</a:t>
            </a:r>
            <a:r>
              <a:rPr lang="en-US" sz="1200" dirty="0"/>
              <a:t>, and then in the </a:t>
            </a:r>
            <a:r>
              <a:rPr lang="en-US" sz="1200" b="1" dirty="0"/>
              <a:t>Colors</a:t>
            </a:r>
            <a:r>
              <a:rPr lang="en-US" sz="1200" dirty="0"/>
              <a:t> dialog box, on the </a:t>
            </a:r>
            <a:r>
              <a:rPr lang="en-US" sz="1200" b="1" dirty="0"/>
              <a:t>Custom</a:t>
            </a:r>
            <a:r>
              <a:rPr lang="en-US" sz="1200" dirty="0"/>
              <a:t> tab, enter values for Red: </a:t>
            </a:r>
            <a:r>
              <a:rPr lang="en-US" sz="1200" b="1" dirty="0"/>
              <a:t>196</a:t>
            </a:r>
            <a:r>
              <a:rPr lang="en-US" sz="1200" dirty="0"/>
              <a:t>, Green: </a:t>
            </a:r>
            <a:r>
              <a:rPr lang="en-US" sz="1200" b="1" dirty="0"/>
              <a:t>178</a:t>
            </a:r>
            <a:r>
              <a:rPr lang="en-US" sz="1200" dirty="0"/>
              <a:t>, and Blue: </a:t>
            </a:r>
            <a:r>
              <a:rPr lang="en-US" sz="1200" b="1" dirty="0"/>
              <a:t>152</a:t>
            </a:r>
            <a:r>
              <a:rPr lang="en-US" sz="1200" b="0" dirty="0"/>
              <a:t>.</a:t>
            </a:r>
          </a:p>
          <a:p>
            <a:pPr marL="685800" lvl="1" indent="-228600">
              <a:buFont typeface="Arial" pitchFamily="34" charset="0"/>
              <a:buChar char="•"/>
              <a:defRPr/>
            </a:pPr>
            <a:r>
              <a:rPr lang="en-US" sz="1200" dirty="0"/>
              <a:t>Select </a:t>
            </a:r>
            <a:r>
              <a:rPr lang="en-US" sz="1200" kern="1200" dirty="0">
                <a:solidFill>
                  <a:schemeClr val="tx1"/>
                </a:solidFill>
                <a:effectLst/>
                <a:latin typeface="+mn-lt"/>
                <a:ea typeface="+mn-ea"/>
                <a:cs typeface="+mn-cs"/>
              </a:rPr>
              <a:t>the second stop in the slider</a:t>
            </a:r>
            <a:r>
              <a:rPr lang="en-US" sz="1200" dirty="0"/>
              <a:t>, and then do the following:</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dirty="0"/>
              <a:t>In</a:t>
            </a:r>
            <a:r>
              <a:rPr lang="en-US" sz="1200" dirty="0"/>
              <a:t> the </a:t>
            </a:r>
            <a:r>
              <a:rPr lang="en-US" sz="1200" b="1" dirty="0"/>
              <a:t>Position </a:t>
            </a:r>
            <a:r>
              <a:rPr lang="en-US" sz="1200" dirty="0"/>
              <a:t>box, enter</a:t>
            </a:r>
            <a:r>
              <a:rPr lang="en-US" sz="1200" baseline="0" dirty="0"/>
              <a:t> </a:t>
            </a:r>
            <a:r>
              <a:rPr lang="en-US" sz="1200" b="1" baseline="0" dirty="0"/>
              <a:t>45</a:t>
            </a:r>
            <a:r>
              <a:rPr lang="en-US" sz="1200" b="1" dirty="0"/>
              <a:t>%</a:t>
            </a:r>
            <a:r>
              <a:rPr lang="en-US" sz="1200" dirty="0"/>
              <a:t>.</a:t>
            </a:r>
          </a:p>
          <a:p>
            <a:pPr marL="1143000" lvl="2" indent="-228600">
              <a:buFont typeface="Arial" pitchFamily="34" charset="0"/>
              <a:buChar char="•"/>
              <a:defRPr/>
            </a:pPr>
            <a:r>
              <a:rPr lang="en-US" sz="1200" dirty="0"/>
              <a:t>Click the button next to </a:t>
            </a:r>
            <a:r>
              <a:rPr lang="en-US" sz="1200" b="1" dirty="0"/>
              <a:t>Color</a:t>
            </a:r>
            <a:r>
              <a:rPr lang="en-US" sz="1200" dirty="0"/>
              <a:t>, and then </a:t>
            </a:r>
            <a:r>
              <a:rPr lang="en-US" sz="1200" i="0" baseline="0" dirty="0"/>
              <a:t>under </a:t>
            </a:r>
            <a:r>
              <a:rPr lang="en-US" sz="1200" b="1" i="0" baseline="0" dirty="0"/>
              <a:t>Theme Colors</a:t>
            </a:r>
            <a:r>
              <a:rPr lang="en-US" sz="1200" i="0" baseline="0" dirty="0"/>
              <a:t> </a:t>
            </a:r>
            <a:r>
              <a:rPr lang="en-US" sz="1200" dirty="0"/>
              <a:t>click </a:t>
            </a:r>
            <a:r>
              <a:rPr lang="en-US" sz="1200" b="1" dirty="0"/>
              <a:t>Tan, Background 2,</a:t>
            </a:r>
            <a:r>
              <a:rPr lang="en-US" sz="1200" b="1" baseline="0" dirty="0"/>
              <a:t> Darker 90% </a:t>
            </a:r>
            <a:r>
              <a:rPr lang="en-US" sz="1200" b="0" dirty="0"/>
              <a:t>(sixth row, third option from the left</a:t>
            </a:r>
            <a:r>
              <a:rPr lang="en-US" sz="1200" b="0" baseline="0" dirty="0"/>
              <a:t>).</a:t>
            </a:r>
          </a:p>
          <a:p>
            <a:pPr marL="685800" lvl="1" indent="-228600">
              <a:buFont typeface="Arial" pitchFamily="34" charset="0"/>
              <a:buChar char="•"/>
              <a:defRPr/>
            </a:pPr>
            <a:r>
              <a:rPr lang="en-US" sz="1200" dirty="0"/>
              <a:t>Select </a:t>
            </a:r>
            <a:r>
              <a:rPr lang="en-US" sz="1200" kern="1200" dirty="0">
                <a:solidFill>
                  <a:schemeClr val="tx1"/>
                </a:solidFill>
                <a:effectLst/>
                <a:latin typeface="+mn-lt"/>
                <a:ea typeface="+mn-ea"/>
                <a:cs typeface="+mn-cs"/>
              </a:rPr>
              <a:t>the third stop in the slider</a:t>
            </a:r>
            <a:r>
              <a:rPr lang="en-US" sz="1200" dirty="0"/>
              <a:t>, and then do the following:</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dirty="0"/>
              <a:t>In</a:t>
            </a:r>
            <a:r>
              <a:rPr lang="en-US" sz="1200" dirty="0"/>
              <a:t> the </a:t>
            </a:r>
            <a:r>
              <a:rPr lang="en-US" sz="1200" b="1" dirty="0"/>
              <a:t>Position </a:t>
            </a:r>
            <a:r>
              <a:rPr lang="en-US" sz="1200" dirty="0"/>
              <a:t>box, enter</a:t>
            </a:r>
            <a:r>
              <a:rPr lang="en-US" sz="1200" baseline="0" dirty="0"/>
              <a:t> </a:t>
            </a:r>
            <a:r>
              <a:rPr lang="en-US" sz="1200" b="1" baseline="0" dirty="0"/>
              <a:t>72</a:t>
            </a:r>
            <a:r>
              <a:rPr lang="en-US" sz="1200" b="1" dirty="0"/>
              <a:t>%</a:t>
            </a:r>
            <a:r>
              <a:rPr lang="en-US" sz="1200" dirty="0"/>
              <a:t>.</a:t>
            </a:r>
          </a:p>
          <a:p>
            <a:pPr marL="1143000" lvl="2" indent="-228600">
              <a:buFont typeface="Arial" pitchFamily="34" charset="0"/>
              <a:buChar char="•"/>
              <a:defRPr/>
            </a:pPr>
            <a:r>
              <a:rPr lang="en-US" sz="1200" dirty="0"/>
              <a:t>Click the button next to </a:t>
            </a:r>
            <a:r>
              <a:rPr lang="en-US" sz="1200" b="1" dirty="0"/>
              <a:t>Color</a:t>
            </a:r>
            <a:r>
              <a:rPr lang="en-US" sz="1200" dirty="0"/>
              <a:t>, click </a:t>
            </a:r>
            <a:r>
              <a:rPr lang="en-US" sz="1200" b="1" dirty="0"/>
              <a:t>More Colors</a:t>
            </a:r>
            <a:r>
              <a:rPr lang="en-US" sz="1200" dirty="0"/>
              <a:t>, and then in the </a:t>
            </a:r>
            <a:r>
              <a:rPr lang="en-US" sz="1200" b="1" dirty="0"/>
              <a:t>Colors</a:t>
            </a:r>
            <a:r>
              <a:rPr lang="en-US" sz="1200" dirty="0"/>
              <a:t> dialog box, on the </a:t>
            </a:r>
            <a:r>
              <a:rPr lang="en-US" sz="1200" b="1" dirty="0"/>
              <a:t>Custom</a:t>
            </a:r>
            <a:r>
              <a:rPr lang="en-US" sz="1200" dirty="0"/>
              <a:t> tab, enter values for Red: </a:t>
            </a:r>
            <a:r>
              <a:rPr lang="en-US" sz="1200" b="1" dirty="0"/>
              <a:t>66</a:t>
            </a:r>
            <a:r>
              <a:rPr lang="en-US" sz="1200" dirty="0"/>
              <a:t>, Green: </a:t>
            </a:r>
            <a:r>
              <a:rPr lang="en-US" sz="1200" b="1" dirty="0"/>
              <a:t>62</a:t>
            </a:r>
            <a:r>
              <a:rPr lang="en-US" sz="1200" dirty="0"/>
              <a:t>, and Blue: </a:t>
            </a:r>
            <a:r>
              <a:rPr lang="en-US" sz="1200" b="1" dirty="0"/>
              <a:t>50</a:t>
            </a:r>
            <a:r>
              <a:rPr lang="en-US" sz="1200" b="0" dirty="0"/>
              <a:t>.</a:t>
            </a:r>
          </a:p>
          <a:p>
            <a:pPr marL="685800" lvl="1" indent="-228600">
              <a:buFont typeface="Arial" pitchFamily="34" charset="0"/>
              <a:buChar char="•"/>
              <a:defRPr/>
            </a:pPr>
            <a:r>
              <a:rPr lang="en-US" sz="1200" dirty="0"/>
              <a:t>Select </a:t>
            </a:r>
            <a:r>
              <a:rPr lang="en-US" sz="1200" kern="1200" dirty="0">
                <a:solidFill>
                  <a:schemeClr val="tx1"/>
                </a:solidFill>
                <a:effectLst/>
                <a:latin typeface="+mn-lt"/>
                <a:ea typeface="+mn-ea"/>
                <a:cs typeface="+mn-cs"/>
              </a:rPr>
              <a:t>the fourth stop in the slider</a:t>
            </a:r>
            <a:r>
              <a:rPr lang="en-US" sz="1200" dirty="0"/>
              <a:t>, and then do the following:</a:t>
            </a:r>
          </a:p>
          <a:p>
            <a:pPr marL="1143000" marR="0" lvl="2"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0" dirty="0"/>
              <a:t>In</a:t>
            </a:r>
            <a:r>
              <a:rPr lang="en-US" sz="1200" dirty="0"/>
              <a:t> the </a:t>
            </a:r>
            <a:r>
              <a:rPr lang="en-US" sz="1200" b="1" dirty="0"/>
              <a:t>Position </a:t>
            </a:r>
            <a:r>
              <a:rPr lang="en-US" sz="1200" dirty="0"/>
              <a:t>box, enter</a:t>
            </a:r>
            <a:r>
              <a:rPr lang="en-US" sz="1200" baseline="0" dirty="0"/>
              <a:t> </a:t>
            </a:r>
            <a:r>
              <a:rPr lang="en-US" sz="1200" b="1" baseline="0" dirty="0"/>
              <a:t>100</a:t>
            </a:r>
            <a:r>
              <a:rPr lang="en-US" sz="1200" b="1" dirty="0"/>
              <a:t>%</a:t>
            </a:r>
            <a:r>
              <a:rPr lang="en-US" sz="1200" dirty="0"/>
              <a:t>.</a:t>
            </a:r>
          </a:p>
          <a:p>
            <a:pPr marL="1143000" lvl="2" indent="-228600">
              <a:buFont typeface="Arial" pitchFamily="34" charset="0"/>
              <a:buChar char="•"/>
              <a:defRPr/>
            </a:pPr>
            <a:r>
              <a:rPr lang="en-US" sz="1200" dirty="0"/>
              <a:t>Click the button next to </a:t>
            </a:r>
            <a:r>
              <a:rPr lang="en-US" sz="1200" b="1" dirty="0"/>
              <a:t>Color</a:t>
            </a:r>
            <a:r>
              <a:rPr lang="en-US" sz="1200" dirty="0"/>
              <a:t>, click </a:t>
            </a:r>
            <a:r>
              <a:rPr lang="en-US" sz="1200" b="1" dirty="0"/>
              <a:t>More Colors</a:t>
            </a:r>
            <a:r>
              <a:rPr lang="en-US" sz="1200" dirty="0"/>
              <a:t>, and then in the </a:t>
            </a:r>
            <a:r>
              <a:rPr lang="en-US" sz="1200" b="1" dirty="0"/>
              <a:t>Colors</a:t>
            </a:r>
            <a:r>
              <a:rPr lang="en-US" sz="1200" dirty="0"/>
              <a:t> dialog box, on the </a:t>
            </a:r>
            <a:r>
              <a:rPr lang="en-US" sz="1200" b="1" dirty="0"/>
              <a:t>Custom</a:t>
            </a:r>
            <a:r>
              <a:rPr lang="en-US" sz="1200" dirty="0"/>
              <a:t> tab, enter values for Red: </a:t>
            </a:r>
            <a:r>
              <a:rPr lang="en-US" sz="1200" b="1" dirty="0"/>
              <a:t>149</a:t>
            </a:r>
            <a:r>
              <a:rPr lang="en-US" sz="1200" dirty="0"/>
              <a:t>, Green: </a:t>
            </a:r>
            <a:r>
              <a:rPr lang="en-US" sz="1200" b="1" dirty="0"/>
              <a:t>128</a:t>
            </a:r>
            <a:r>
              <a:rPr lang="en-US" sz="1200" dirty="0"/>
              <a:t>, and Blue: </a:t>
            </a:r>
            <a:r>
              <a:rPr lang="en-US" sz="1200" b="1" dirty="0"/>
              <a:t>107</a:t>
            </a:r>
            <a:r>
              <a:rPr lang="en-US" sz="1200" b="0" dirty="0"/>
              <a:t>.</a:t>
            </a:r>
            <a:endParaRPr lang="en-US" sz="1400" b="0" baseline="0" dirty="0"/>
          </a:p>
          <a:p>
            <a:pPr marL="1143000" lvl="2" indent="-228600">
              <a:buFont typeface="Arial" pitchFamily="34" charset="0"/>
              <a:buNone/>
              <a:defRPr/>
            </a:pPr>
            <a:endParaRPr lang="en-US" sz="1200" b="0" dirty="0"/>
          </a:p>
        </p:txBody>
      </p:sp>
      <p:sp>
        <p:nvSpPr>
          <p:cNvPr id="6" name="Slide Image Placeholder 5"/>
          <p:cNvSpPr>
            <a:spLocks noGrp="1" noRot="1" noChangeAspect="1"/>
          </p:cNvSpPr>
          <p:nvPr>
            <p:ph type="sldImg"/>
          </p:nvPr>
        </p:nvSpPr>
        <p:spPr>
          <a:xfrm>
            <a:off x="1220788" y="460375"/>
            <a:ext cx="1770062"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44EAA6D9-6BDD-4161-858B-F35C07A81808}" type="slidenum">
              <a:rPr lang="en-IE" smtClean="0"/>
              <a:pPr/>
              <a:t>9</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48985" y="93007"/>
            <a:ext cx="6760029" cy="89229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971550" y="4267200"/>
            <a:ext cx="4800600" cy="21336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EC28FC9-7A07-4157-B5BF-99A3149CF3A3}" type="datetime1">
              <a:rPr lang="en-US" smtClean="0"/>
              <a:t>11/24/2020</a:t>
            </a:fld>
            <a:endParaRPr lang="en-US"/>
          </a:p>
        </p:txBody>
      </p:sp>
      <p:sp>
        <p:nvSpPr>
          <p:cNvPr id="17" name="Footer Placeholder 16"/>
          <p:cNvSpPr>
            <a:spLocks noGrp="1"/>
          </p:cNvSpPr>
          <p:nvPr>
            <p:ph type="ftr" sz="quarter" idx="11"/>
          </p:nvPr>
        </p:nvSpPr>
        <p:spPr/>
        <p:txBody>
          <a:bodyPr/>
          <a:lstStyle/>
          <a:p>
            <a:r>
              <a:rPr lang="en-US"/>
              <a:t>Jennifer Byrne 2020</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47199" y="1932405"/>
            <a:ext cx="6766153" cy="203646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7199" y="1862294"/>
            <a:ext cx="6766153" cy="16077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47199" y="3968865"/>
            <a:ext cx="6766153" cy="14737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42900" y="2007908"/>
            <a:ext cx="6172200" cy="1960033"/>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C96531-858B-4978-8CEB-999CE9A9B6C0}" type="datetime1">
              <a:rPr lang="en-US" smtClean="0"/>
              <a:t>11/24/2020</a:t>
            </a:fld>
            <a:endParaRPr lang="en-US"/>
          </a:p>
        </p:txBody>
      </p:sp>
      <p:sp>
        <p:nvSpPr>
          <p:cNvPr id="5" name="Footer Placeholder 4"/>
          <p:cNvSpPr>
            <a:spLocks noGrp="1"/>
          </p:cNvSpPr>
          <p:nvPr>
            <p:ph type="ftr" sz="quarter" idx="11"/>
          </p:nvPr>
        </p:nvSpPr>
        <p:spPr/>
        <p:txBody>
          <a:bodyPr/>
          <a:lstStyle/>
          <a:p>
            <a:r>
              <a:rPr lang="en-US"/>
              <a:t>Jennifer Byrne 2020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9"/>
            <a:ext cx="150876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85800" y="366188"/>
            <a:ext cx="417195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54F39D4-06D5-4DF6-8807-32FEEF4939A9}" type="datetime1">
              <a:rPr lang="en-US" smtClean="0"/>
              <a:t>11/24/2020</a:t>
            </a:fld>
            <a:endParaRPr lang="en-US"/>
          </a:p>
        </p:txBody>
      </p:sp>
      <p:sp>
        <p:nvSpPr>
          <p:cNvPr id="5" name="Footer Placeholder 4"/>
          <p:cNvSpPr>
            <a:spLocks noGrp="1"/>
          </p:cNvSpPr>
          <p:nvPr>
            <p:ph type="ftr" sz="quarter" idx="11"/>
          </p:nvPr>
        </p:nvSpPr>
        <p:spPr/>
        <p:txBody>
          <a:bodyPr/>
          <a:lstStyle/>
          <a:p>
            <a:r>
              <a:rPr lang="en-US"/>
              <a:t>Jennifer Byrne 2020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D8B3E0B-B6A1-4C9E-884D-73095D707958}" type="datetime1">
              <a:rPr lang="en-US" smtClean="0"/>
              <a:t>11/24/2020</a:t>
            </a:fld>
            <a:endParaRPr lang="en-US"/>
          </a:p>
        </p:txBody>
      </p:sp>
      <p:sp>
        <p:nvSpPr>
          <p:cNvPr id="5" name="Footer Placeholder 4"/>
          <p:cNvSpPr>
            <a:spLocks noGrp="1"/>
          </p:cNvSpPr>
          <p:nvPr>
            <p:ph type="ftr" sz="quarter" idx="11"/>
          </p:nvPr>
        </p:nvSpPr>
        <p:spPr/>
        <p:txBody>
          <a:bodyPr/>
          <a:lstStyle/>
          <a:p>
            <a:r>
              <a:rPr lang="en-US"/>
              <a:t>Jennifer Byrne 2020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85800" y="1930400"/>
            <a:ext cx="5829300" cy="6096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48985" y="93007"/>
            <a:ext cx="6760029" cy="89229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41735" y="1270001"/>
            <a:ext cx="5829300" cy="1816100"/>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541735" y="3397251"/>
            <a:ext cx="5829300" cy="1784349"/>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234F0DB-3A7F-4CB6-95A3-8988F23D552E}" type="datetime1">
              <a:rPr lang="en-US" smtClean="0"/>
              <a:t>11/24/2020</a:t>
            </a:fld>
            <a:endParaRPr lang="en-US"/>
          </a:p>
        </p:txBody>
      </p:sp>
      <p:sp>
        <p:nvSpPr>
          <p:cNvPr id="5" name="Footer Placeholder 4"/>
          <p:cNvSpPr>
            <a:spLocks noGrp="1"/>
          </p:cNvSpPr>
          <p:nvPr>
            <p:ph type="ftr" sz="quarter" idx="11"/>
          </p:nvPr>
        </p:nvSpPr>
        <p:spPr>
          <a:xfrm>
            <a:off x="600075" y="8229600"/>
            <a:ext cx="3000375" cy="609600"/>
          </a:xfrm>
        </p:spPr>
        <p:txBody>
          <a:bodyPr/>
          <a:lstStyle/>
          <a:p>
            <a:r>
              <a:rPr lang="en-US"/>
              <a:t>Jennifer Byrne 2020</a:t>
            </a:r>
          </a:p>
        </p:txBody>
      </p:sp>
      <p:sp>
        <p:nvSpPr>
          <p:cNvPr id="7" name="Rectangle 6"/>
          <p:cNvSpPr/>
          <p:nvPr/>
        </p:nvSpPr>
        <p:spPr>
          <a:xfrm flipV="1">
            <a:off x="52060" y="3169107"/>
            <a:ext cx="6760136" cy="12192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51860" y="3121967"/>
            <a:ext cx="6760336" cy="6095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1230" y="3291840"/>
            <a:ext cx="6760966" cy="6096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09728" y="8278368"/>
            <a:ext cx="342900" cy="6096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3838886-7296-4E98-8400-24437387206A}" type="datetime1">
              <a:rPr lang="en-US" smtClean="0"/>
              <a:t>11/24/2020</a:t>
            </a:fld>
            <a:endParaRPr lang="en-US"/>
          </a:p>
        </p:txBody>
      </p:sp>
      <p:sp>
        <p:nvSpPr>
          <p:cNvPr id="6" name="Footer Placeholder 5"/>
          <p:cNvSpPr>
            <a:spLocks noGrp="1"/>
          </p:cNvSpPr>
          <p:nvPr>
            <p:ph type="ftr" sz="quarter" idx="11"/>
          </p:nvPr>
        </p:nvSpPr>
        <p:spPr/>
        <p:txBody>
          <a:bodyPr/>
          <a:lstStyle/>
          <a:p>
            <a:r>
              <a:rPr lang="en-US"/>
              <a:t>Jennifer Byrne 2020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685800" y="1930400"/>
            <a:ext cx="2811780" cy="6096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3700463" y="1930400"/>
            <a:ext cx="2811780" cy="6096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64067"/>
            <a:ext cx="5829300" cy="1524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685800" y="1930400"/>
            <a:ext cx="2800350" cy="1016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4750" y="1930400"/>
            <a:ext cx="2800350" cy="1016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773530A-AC22-48C1-B303-2150B54F9334}" type="datetime1">
              <a:rPr lang="en-US" smtClean="0"/>
              <a:t>11/24/2020</a:t>
            </a:fld>
            <a:endParaRPr lang="en-US"/>
          </a:p>
        </p:txBody>
      </p:sp>
      <p:sp>
        <p:nvSpPr>
          <p:cNvPr id="8" name="Footer Placeholder 7"/>
          <p:cNvSpPr>
            <a:spLocks noGrp="1"/>
          </p:cNvSpPr>
          <p:nvPr>
            <p:ph type="ftr" sz="quarter" idx="11"/>
          </p:nvPr>
        </p:nvSpPr>
        <p:spPr/>
        <p:txBody>
          <a:bodyPr/>
          <a:lstStyle/>
          <a:p>
            <a:r>
              <a:rPr lang="en-US"/>
              <a:t>Jennifer Byrne 2020</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685800" y="2997200"/>
            <a:ext cx="2800350" cy="51816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3714750" y="2997200"/>
            <a:ext cx="2800350" cy="51816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6A71D9F-3EEF-4649-AA5A-43323E7BE7D3}" type="datetime1">
              <a:rPr lang="en-US" smtClean="0"/>
              <a:t>11/24/2020</a:t>
            </a:fld>
            <a:endParaRPr lang="en-US"/>
          </a:p>
        </p:txBody>
      </p:sp>
      <p:sp>
        <p:nvSpPr>
          <p:cNvPr id="4" name="Footer Placeholder 3"/>
          <p:cNvSpPr>
            <a:spLocks noGrp="1"/>
          </p:cNvSpPr>
          <p:nvPr>
            <p:ph type="ftr" sz="quarter" idx="11"/>
          </p:nvPr>
        </p:nvSpPr>
        <p:spPr/>
        <p:txBody>
          <a:bodyPr/>
          <a:lstStyle/>
          <a:p>
            <a:r>
              <a:rPr lang="en-US"/>
              <a:t>Jennifer Byrne 2020</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39A4A-BE3D-428B-8BF0-9EC02F51F639}" type="datetime1">
              <a:rPr lang="en-US" smtClean="0"/>
              <a:t>11/24/2020</a:t>
            </a:fld>
            <a:endParaRPr lang="en-US"/>
          </a:p>
        </p:txBody>
      </p:sp>
      <p:sp>
        <p:nvSpPr>
          <p:cNvPr id="3" name="Footer Placeholder 2"/>
          <p:cNvSpPr>
            <a:spLocks noGrp="1"/>
          </p:cNvSpPr>
          <p:nvPr>
            <p:ph type="ftr" sz="quarter" idx="11"/>
          </p:nvPr>
        </p:nvSpPr>
        <p:spPr/>
        <p:txBody>
          <a:bodyPr/>
          <a:lstStyle/>
          <a:p>
            <a:r>
              <a:rPr lang="en-US"/>
              <a:t>Jennifer Byrne 2020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6858000" cy="9144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48006" y="93007"/>
            <a:ext cx="6760029" cy="892454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5800" y="364067"/>
            <a:ext cx="5829300" cy="1524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685800" y="2133600"/>
            <a:ext cx="1428750" cy="59944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4A96BC2-D889-4E1E-986D-9A1EEA09957A}" type="datetime1">
              <a:rPr lang="en-US" smtClean="0"/>
              <a:t>11/24/2020</a:t>
            </a:fld>
            <a:endParaRPr lang="en-US"/>
          </a:p>
        </p:txBody>
      </p:sp>
      <p:sp>
        <p:nvSpPr>
          <p:cNvPr id="6" name="Footer Placeholder 5"/>
          <p:cNvSpPr>
            <a:spLocks noGrp="1"/>
          </p:cNvSpPr>
          <p:nvPr>
            <p:ph type="ftr" sz="quarter" idx="11"/>
          </p:nvPr>
        </p:nvSpPr>
        <p:spPr/>
        <p:txBody>
          <a:bodyPr/>
          <a:lstStyle/>
          <a:p>
            <a:r>
              <a:rPr lang="en-US"/>
              <a:t>Jennifer Byrne 2020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228850" y="2133600"/>
            <a:ext cx="4286250" cy="59944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534067"/>
            <a:ext cx="5486400" cy="696384"/>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685800" y="7261100"/>
            <a:ext cx="5486400" cy="9144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BC24E04-E9B2-44B6-B30F-7F3EED71F1D9}" type="datetime1">
              <a:rPr lang="en-US" smtClean="0"/>
              <a:t>11/24/2020</a:t>
            </a:fld>
            <a:endParaRPr lang="en-US"/>
          </a:p>
        </p:txBody>
      </p:sp>
      <p:sp>
        <p:nvSpPr>
          <p:cNvPr id="6" name="Footer Placeholder 5"/>
          <p:cNvSpPr>
            <a:spLocks noGrp="1"/>
          </p:cNvSpPr>
          <p:nvPr>
            <p:ph type="ftr" sz="quarter" idx="11"/>
          </p:nvPr>
        </p:nvSpPr>
        <p:spPr>
          <a:xfrm>
            <a:off x="685800" y="8229600"/>
            <a:ext cx="2914650" cy="609600"/>
          </a:xfrm>
        </p:spPr>
        <p:txBody>
          <a:bodyPr/>
          <a:lstStyle/>
          <a:p>
            <a:r>
              <a:rPr lang="en-US"/>
              <a:t>Jennifer Byrne 2020</a:t>
            </a:r>
          </a:p>
        </p:txBody>
      </p:sp>
      <p:sp>
        <p:nvSpPr>
          <p:cNvPr id="7" name="Slide Number Placeholder 6"/>
          <p:cNvSpPr>
            <a:spLocks noGrp="1"/>
          </p:cNvSpPr>
          <p:nvPr>
            <p:ph type="sldNum" sz="quarter" idx="12"/>
          </p:nvPr>
        </p:nvSpPr>
        <p:spPr>
          <a:xfrm>
            <a:off x="109728" y="8278368"/>
            <a:ext cx="342900" cy="609600"/>
          </a:xfrm>
        </p:spPr>
        <p:txBody>
          <a:bodyPr/>
          <a:lstStyle/>
          <a:p>
            <a:fld id="{B6F15528-21DE-4FAA-801E-634DDDAF4B2B}" type="slidenum">
              <a:rPr lang="en-US" smtClean="0"/>
              <a:pPr/>
              <a:t>‹#›</a:t>
            </a:fld>
            <a:endParaRPr lang="en-US"/>
          </a:p>
        </p:txBody>
      </p:sp>
      <p:sp>
        <p:nvSpPr>
          <p:cNvPr id="11" name="Rectangle 10"/>
          <p:cNvSpPr/>
          <p:nvPr/>
        </p:nvSpPr>
        <p:spPr>
          <a:xfrm flipV="1">
            <a:off x="51230" y="6244740"/>
            <a:ext cx="6755130" cy="12192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51382" y="6200633"/>
            <a:ext cx="6754979" cy="6095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51383" y="6364299"/>
            <a:ext cx="6754978" cy="6507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51231" y="88901"/>
            <a:ext cx="6751405" cy="6108700"/>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48006" y="93007"/>
            <a:ext cx="6760029" cy="892454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685800" y="366184"/>
            <a:ext cx="5829300" cy="1524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685800" y="1930400"/>
            <a:ext cx="5829300" cy="6096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629150" y="8255000"/>
            <a:ext cx="1857375" cy="635000"/>
          </a:xfrm>
          <a:prstGeom prst="rect">
            <a:avLst/>
          </a:prstGeom>
        </p:spPr>
        <p:txBody>
          <a:bodyPr anchor="ctr" anchorCtr="0"/>
          <a:lstStyle>
            <a:lvl1pPr algn="r" eaLnBrk="1" latinLnBrk="0" hangingPunct="1">
              <a:defRPr kumimoji="0" sz="1400">
                <a:solidFill>
                  <a:schemeClr val="tx2"/>
                </a:solidFill>
              </a:defRPr>
            </a:lvl1pPr>
          </a:lstStyle>
          <a:p>
            <a:fld id="{455941BB-D7C2-4889-BE6A-7D3174070E30}" type="datetime1">
              <a:rPr lang="en-US" smtClean="0"/>
              <a:t>11/24/2020</a:t>
            </a:fld>
            <a:endParaRPr lang="en-US"/>
          </a:p>
        </p:txBody>
      </p:sp>
      <p:sp>
        <p:nvSpPr>
          <p:cNvPr id="3" name="Footer Placeholder 2"/>
          <p:cNvSpPr>
            <a:spLocks noGrp="1"/>
          </p:cNvSpPr>
          <p:nvPr>
            <p:ph type="ftr" sz="quarter" idx="3"/>
          </p:nvPr>
        </p:nvSpPr>
        <p:spPr>
          <a:xfrm>
            <a:off x="685800" y="8229600"/>
            <a:ext cx="2971800" cy="609600"/>
          </a:xfrm>
          <a:prstGeom prst="rect">
            <a:avLst/>
          </a:prstGeom>
        </p:spPr>
        <p:txBody>
          <a:bodyPr anchor="ctr" anchorCtr="0"/>
          <a:lstStyle>
            <a:lvl1pPr eaLnBrk="1" latinLnBrk="0" hangingPunct="1">
              <a:defRPr kumimoji="0" sz="1400">
                <a:solidFill>
                  <a:schemeClr val="tx2"/>
                </a:solidFill>
              </a:defRPr>
            </a:lvl1pPr>
          </a:lstStyle>
          <a:p>
            <a:r>
              <a:rPr lang="en-US"/>
              <a:t>Jennifer Byrne 2020</a:t>
            </a:r>
          </a:p>
        </p:txBody>
      </p:sp>
      <p:sp>
        <p:nvSpPr>
          <p:cNvPr id="23" name="Slide Number Placeholder 22"/>
          <p:cNvSpPr>
            <a:spLocks noGrp="1"/>
          </p:cNvSpPr>
          <p:nvPr>
            <p:ph type="sldNum" sz="quarter" idx="4"/>
          </p:nvPr>
        </p:nvSpPr>
        <p:spPr>
          <a:xfrm>
            <a:off x="109728" y="8280400"/>
            <a:ext cx="342900" cy="6096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accordfloors.in/round-medallion-867219.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7200" y="1524000"/>
            <a:ext cx="4343400" cy="4038600"/>
          </a:xfrm>
          <a:prstGeom prst="rect">
            <a:avLst/>
          </a:prstGeom>
          <a:blipFill dpi="0" rotWithShape="1">
            <a:blip r:embed="rId3" cstate="print"/>
            <a:srcRect/>
            <a:tile tx="0" ty="0" sx="100000" sy="100000" flip="none" algn="tl"/>
          </a:blipFill>
          <a:ln>
            <a:noFill/>
          </a:ln>
          <a:effectLst>
            <a:outerShdw blurRad="76200" dir="18900000" sy="23000" kx="-1200000" algn="bl" rotWithShape="0">
              <a:prstClr val="black">
                <a:alpha val="20000"/>
              </a:prstClr>
            </a:outerShdw>
          </a:effectLst>
          <a:scene3d>
            <a:camera prst="perspectiveContrastingLeftFacing" fov="1200000">
              <a:rot lat="600000" lon="2400000" rev="0"/>
            </a:camera>
            <a:lightRig rig="soft" dir="t">
              <a:rot lat="0" lon="0" rev="16200000"/>
            </a:lightRig>
          </a:scene3d>
          <a:sp3d extrusionH="2540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82653A"/>
                </a:solidFill>
                <a:effectLst>
                  <a:innerShdw blurRad="63500" dist="88900" dir="13500000">
                    <a:prstClr val="black">
                      <a:alpha val="75000"/>
                    </a:prstClr>
                  </a:innerShdw>
                </a:effectLst>
                <a:latin typeface="Arial Rounded MT Bold" pitchFamily="34" charset="0"/>
              </a:rPr>
              <a:t>Parquetry</a:t>
            </a:r>
            <a:r>
              <a:rPr lang="en-US" sz="3600" dirty="0">
                <a:solidFill>
                  <a:srgbClr val="82653A"/>
                </a:solidFill>
                <a:effectLst>
                  <a:innerShdw blurRad="63500" dist="88900" dir="13500000">
                    <a:prstClr val="black">
                      <a:alpha val="75000"/>
                    </a:prstClr>
                  </a:innerShdw>
                </a:effectLst>
                <a:latin typeface="Arial Rounded MT Bold" pitchFamily="34" charset="0"/>
              </a:rPr>
              <a:t> </a:t>
            </a:r>
          </a:p>
        </p:txBody>
      </p:sp>
      <p:sp>
        <p:nvSpPr>
          <p:cNvPr id="4" name="Content Placeholder 3"/>
          <p:cNvSpPr>
            <a:spLocks noGrp="1"/>
          </p:cNvSpPr>
          <p:nvPr>
            <p:ph sz="quarter" idx="1"/>
          </p:nvPr>
        </p:nvSpPr>
        <p:spPr>
          <a:xfrm>
            <a:off x="457200" y="5791200"/>
            <a:ext cx="5829300" cy="2819400"/>
          </a:xfrm>
        </p:spPr>
        <p:txBody>
          <a:bodyPr/>
          <a:lstStyle/>
          <a:p>
            <a:r>
              <a:rPr lang="en-US" sz="2400" b="1" dirty="0"/>
              <a:t>Parquetry</a:t>
            </a:r>
            <a:r>
              <a:rPr lang="en-US" sz="2400" dirty="0"/>
              <a:t> is very similar, but not the same as marquetry. Pieces of veneer or wood repeating geometric shapes, forming tiling patterns such as checkerboard or brickwork patterns or fans. most commonly seen in floors. </a:t>
            </a:r>
          </a:p>
          <a:p>
            <a:pPr>
              <a:buNone/>
            </a:pPr>
            <a:endParaRPr lang="en-IE" dirty="0"/>
          </a:p>
        </p:txBody>
      </p:sp>
      <p:sp>
        <p:nvSpPr>
          <p:cNvPr id="2" name="Footer Placeholder 1"/>
          <p:cNvSpPr>
            <a:spLocks noGrp="1"/>
          </p:cNvSpPr>
          <p:nvPr>
            <p:ph type="ftr" sz="quarter" idx="11"/>
          </p:nvPr>
        </p:nvSpPr>
        <p:spPr/>
        <p:txBody>
          <a:bodyPr/>
          <a:lstStyle/>
          <a:p>
            <a:r>
              <a:rPr lang="en-US"/>
              <a:t>Jennifer Byrne 2020</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575041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342900" y="366713"/>
            <a:ext cx="6172200" cy="892175"/>
          </a:xfrm>
        </p:spPr>
        <p:txBody>
          <a:bodyPr>
            <a:normAutofit/>
          </a:bodyPr>
          <a:lstStyle/>
          <a:p>
            <a:r>
              <a:rPr lang="en-GB" sz="2800" dirty="0"/>
              <a:t>Sunbursts / Fans</a:t>
            </a:r>
          </a:p>
        </p:txBody>
      </p:sp>
      <p:pic>
        <p:nvPicPr>
          <p:cNvPr id="3077" name="Picture 5"/>
          <p:cNvPicPr>
            <a:picLocks noChangeAspect="1" noChangeArrowheads="1"/>
          </p:cNvPicPr>
          <p:nvPr/>
        </p:nvPicPr>
        <p:blipFill>
          <a:blip r:embed="rId2" cstate="print"/>
          <a:srcRect/>
          <a:stretch>
            <a:fillRect/>
          </a:stretch>
        </p:blipFill>
        <p:spPr bwMode="auto">
          <a:xfrm>
            <a:off x="620713" y="1547813"/>
            <a:ext cx="3095625" cy="1700212"/>
          </a:xfrm>
          <a:prstGeom prst="rect">
            <a:avLst/>
          </a:prstGeom>
          <a:noFill/>
        </p:spPr>
      </p:pic>
      <p:pic>
        <p:nvPicPr>
          <p:cNvPr id="3078" name="Picture 6"/>
          <p:cNvPicPr>
            <a:picLocks noChangeAspect="1" noChangeArrowheads="1"/>
          </p:cNvPicPr>
          <p:nvPr/>
        </p:nvPicPr>
        <p:blipFill>
          <a:blip r:embed="rId3" cstate="print"/>
          <a:srcRect/>
          <a:stretch>
            <a:fillRect/>
          </a:stretch>
        </p:blipFill>
        <p:spPr bwMode="auto">
          <a:xfrm>
            <a:off x="4365625" y="1403350"/>
            <a:ext cx="1944688" cy="1919288"/>
          </a:xfrm>
          <a:prstGeom prst="rect">
            <a:avLst/>
          </a:prstGeom>
          <a:noFill/>
        </p:spPr>
      </p:pic>
      <p:pic>
        <p:nvPicPr>
          <p:cNvPr id="3079" name="Picture 7"/>
          <p:cNvPicPr>
            <a:picLocks noChangeAspect="1" noChangeArrowheads="1"/>
          </p:cNvPicPr>
          <p:nvPr/>
        </p:nvPicPr>
        <p:blipFill>
          <a:blip r:embed="rId4" cstate="print"/>
          <a:srcRect/>
          <a:stretch>
            <a:fillRect/>
          </a:stretch>
        </p:blipFill>
        <p:spPr bwMode="auto">
          <a:xfrm rot="40518062">
            <a:off x="476250" y="5292725"/>
            <a:ext cx="2951163" cy="2171700"/>
          </a:xfrm>
          <a:prstGeom prst="rect">
            <a:avLst/>
          </a:prstGeom>
          <a:noFill/>
        </p:spPr>
      </p:pic>
      <p:pic>
        <p:nvPicPr>
          <p:cNvPr id="3080" name="Picture 8"/>
          <p:cNvPicPr>
            <a:picLocks noChangeAspect="1" noChangeArrowheads="1"/>
          </p:cNvPicPr>
          <p:nvPr/>
        </p:nvPicPr>
        <p:blipFill>
          <a:blip r:embed="rId5" cstate="print"/>
          <a:srcRect/>
          <a:stretch>
            <a:fillRect/>
          </a:stretch>
        </p:blipFill>
        <p:spPr bwMode="auto">
          <a:xfrm>
            <a:off x="3573463" y="5148263"/>
            <a:ext cx="2582862" cy="2662237"/>
          </a:xfrm>
          <a:prstGeom prst="rect">
            <a:avLst/>
          </a:prstGeom>
          <a:noFill/>
        </p:spPr>
      </p:pic>
      <p:sp>
        <p:nvSpPr>
          <p:cNvPr id="3081" name="Text Box 9"/>
          <p:cNvSpPr txBox="1">
            <a:spLocks noChangeArrowheads="1"/>
          </p:cNvSpPr>
          <p:nvPr/>
        </p:nvSpPr>
        <p:spPr bwMode="auto">
          <a:xfrm>
            <a:off x="960438" y="3582988"/>
            <a:ext cx="2103461" cy="523220"/>
          </a:xfrm>
          <a:prstGeom prst="rect">
            <a:avLst/>
          </a:prstGeom>
          <a:noFill/>
          <a:ln w="9525">
            <a:noFill/>
            <a:miter lim="800000"/>
            <a:headEnd/>
            <a:tailEnd/>
          </a:ln>
          <a:effectLst/>
        </p:spPr>
        <p:txBody>
          <a:bodyPr wrap="none">
            <a:spAutoFit/>
          </a:bodyPr>
          <a:lstStyle/>
          <a:p>
            <a:r>
              <a:rPr lang="en-GB" sz="2800" dirty="0"/>
              <a:t>Elliptical panel</a:t>
            </a:r>
          </a:p>
        </p:txBody>
      </p:sp>
      <p:sp>
        <p:nvSpPr>
          <p:cNvPr id="3082" name="Text Box 10"/>
          <p:cNvSpPr txBox="1">
            <a:spLocks noChangeArrowheads="1"/>
          </p:cNvSpPr>
          <p:nvPr/>
        </p:nvSpPr>
        <p:spPr bwMode="auto">
          <a:xfrm>
            <a:off x="4221163" y="3563938"/>
            <a:ext cx="2029723" cy="523220"/>
          </a:xfrm>
          <a:prstGeom prst="rect">
            <a:avLst/>
          </a:prstGeom>
          <a:noFill/>
          <a:ln w="9525">
            <a:noFill/>
            <a:miter lim="800000"/>
            <a:headEnd/>
            <a:tailEnd/>
          </a:ln>
          <a:effectLst/>
        </p:spPr>
        <p:txBody>
          <a:bodyPr wrap="none">
            <a:spAutoFit/>
          </a:bodyPr>
          <a:lstStyle/>
          <a:p>
            <a:r>
              <a:rPr lang="en-GB" sz="2800" dirty="0"/>
              <a:t>Circular panel</a:t>
            </a:r>
          </a:p>
        </p:txBody>
      </p:sp>
      <p:sp>
        <p:nvSpPr>
          <p:cNvPr id="3083" name="Text Box 11"/>
          <p:cNvSpPr txBox="1">
            <a:spLocks noChangeArrowheads="1"/>
          </p:cNvSpPr>
          <p:nvPr/>
        </p:nvSpPr>
        <p:spPr bwMode="auto">
          <a:xfrm>
            <a:off x="2060575" y="7667625"/>
            <a:ext cx="2575833" cy="523220"/>
          </a:xfrm>
          <a:prstGeom prst="rect">
            <a:avLst/>
          </a:prstGeom>
          <a:noFill/>
          <a:ln w="9525">
            <a:noFill/>
            <a:miter lim="800000"/>
            <a:headEnd/>
            <a:tailEnd/>
          </a:ln>
          <a:effectLst/>
        </p:spPr>
        <p:txBody>
          <a:bodyPr wrap="none">
            <a:spAutoFit/>
          </a:bodyPr>
          <a:lstStyle/>
          <a:p>
            <a:r>
              <a:rPr lang="en-GB" sz="2800" dirty="0"/>
              <a:t>Corner Quadrants</a:t>
            </a:r>
          </a:p>
        </p:txBody>
      </p:sp>
      <p:sp>
        <p:nvSpPr>
          <p:cNvPr id="2" name="Footer Placeholder 1"/>
          <p:cNvSpPr>
            <a:spLocks noGrp="1"/>
          </p:cNvSpPr>
          <p:nvPr>
            <p:ph type="ftr" sz="quarter" idx="11"/>
          </p:nvPr>
        </p:nvSpPr>
        <p:spPr/>
        <p:txBody>
          <a:bodyPr/>
          <a:lstStyle/>
          <a:p>
            <a:r>
              <a:rPr lang="en-US"/>
              <a:t>Jennifer Byrne 2020</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342900" y="366713"/>
            <a:ext cx="6172200" cy="965200"/>
          </a:xfrm>
        </p:spPr>
        <p:txBody>
          <a:bodyPr>
            <a:normAutofit/>
          </a:bodyPr>
          <a:lstStyle/>
          <a:p>
            <a:r>
              <a:rPr lang="en-GB" sz="2800" dirty="0"/>
              <a:t>Parquetry Fan</a:t>
            </a:r>
          </a:p>
        </p:txBody>
      </p:sp>
      <p:pic>
        <p:nvPicPr>
          <p:cNvPr id="4103" name="Picture 7"/>
          <p:cNvPicPr>
            <a:picLocks noChangeAspect="1" noChangeArrowheads="1"/>
          </p:cNvPicPr>
          <p:nvPr/>
        </p:nvPicPr>
        <p:blipFill>
          <a:blip r:embed="rId2" cstate="print"/>
          <a:srcRect/>
          <a:stretch>
            <a:fillRect/>
          </a:stretch>
        </p:blipFill>
        <p:spPr bwMode="auto">
          <a:xfrm>
            <a:off x="3644900" y="3492500"/>
            <a:ext cx="2447925" cy="2209800"/>
          </a:xfrm>
          <a:prstGeom prst="rect">
            <a:avLst/>
          </a:prstGeom>
          <a:noFill/>
        </p:spPr>
      </p:pic>
      <p:pic>
        <p:nvPicPr>
          <p:cNvPr id="4104" name="Picture 8"/>
          <p:cNvPicPr>
            <a:picLocks noChangeAspect="1" noChangeArrowheads="1"/>
          </p:cNvPicPr>
          <p:nvPr/>
        </p:nvPicPr>
        <p:blipFill>
          <a:blip r:embed="rId3" cstate="print"/>
          <a:srcRect/>
          <a:stretch>
            <a:fillRect/>
          </a:stretch>
        </p:blipFill>
        <p:spPr bwMode="auto">
          <a:xfrm>
            <a:off x="3429000" y="6156325"/>
            <a:ext cx="3024188" cy="1935163"/>
          </a:xfrm>
          <a:prstGeom prst="rect">
            <a:avLst/>
          </a:prstGeom>
          <a:noFill/>
        </p:spPr>
      </p:pic>
      <p:pic>
        <p:nvPicPr>
          <p:cNvPr id="4105" name="Picture 9"/>
          <p:cNvPicPr>
            <a:picLocks noChangeAspect="1" noChangeArrowheads="1"/>
          </p:cNvPicPr>
          <p:nvPr/>
        </p:nvPicPr>
        <p:blipFill>
          <a:blip r:embed="rId4" cstate="print"/>
          <a:srcRect/>
          <a:stretch>
            <a:fillRect/>
          </a:stretch>
        </p:blipFill>
        <p:spPr bwMode="auto">
          <a:xfrm>
            <a:off x="3213100" y="1547813"/>
            <a:ext cx="3097213" cy="1782762"/>
          </a:xfrm>
          <a:prstGeom prst="rect">
            <a:avLst/>
          </a:prstGeom>
          <a:noFill/>
        </p:spPr>
      </p:pic>
      <p:sp>
        <p:nvSpPr>
          <p:cNvPr id="4106" name="Text Box 10"/>
          <p:cNvSpPr txBox="1">
            <a:spLocks noChangeArrowheads="1"/>
          </p:cNvSpPr>
          <p:nvPr/>
        </p:nvSpPr>
        <p:spPr bwMode="auto">
          <a:xfrm>
            <a:off x="333374" y="1690688"/>
            <a:ext cx="2714625" cy="1261884"/>
          </a:xfrm>
          <a:prstGeom prst="rect">
            <a:avLst/>
          </a:prstGeom>
          <a:noFill/>
          <a:ln w="9525">
            <a:noFill/>
            <a:miter lim="800000"/>
            <a:headEnd/>
            <a:tailEnd/>
          </a:ln>
          <a:effectLst/>
        </p:spPr>
        <p:txBody>
          <a:bodyPr wrap="square">
            <a:spAutoFit/>
          </a:bodyPr>
          <a:lstStyle/>
          <a:p>
            <a:r>
              <a:rPr lang="en-GB" sz="2400" dirty="0"/>
              <a:t>Mark out the </a:t>
            </a:r>
          </a:p>
          <a:p>
            <a:r>
              <a:rPr lang="en-GB" sz="2400" dirty="0"/>
              <a:t>Ellipse and divide </a:t>
            </a:r>
          </a:p>
          <a:p>
            <a:r>
              <a:rPr lang="en-GB" sz="2400" dirty="0"/>
              <a:t>into segments</a:t>
            </a:r>
            <a:r>
              <a:rPr lang="en-GB" sz="2800" dirty="0"/>
              <a:t> </a:t>
            </a:r>
          </a:p>
        </p:txBody>
      </p:sp>
      <p:sp>
        <p:nvSpPr>
          <p:cNvPr id="4108" name="Text Box 12"/>
          <p:cNvSpPr txBox="1">
            <a:spLocks noChangeArrowheads="1"/>
          </p:cNvSpPr>
          <p:nvPr/>
        </p:nvSpPr>
        <p:spPr bwMode="auto">
          <a:xfrm>
            <a:off x="325438" y="3851275"/>
            <a:ext cx="2768707" cy="1200329"/>
          </a:xfrm>
          <a:prstGeom prst="rect">
            <a:avLst/>
          </a:prstGeom>
          <a:noFill/>
          <a:ln w="9525">
            <a:noFill/>
            <a:miter lim="800000"/>
            <a:headEnd/>
            <a:tailEnd/>
          </a:ln>
          <a:effectLst/>
        </p:spPr>
        <p:txBody>
          <a:bodyPr wrap="none">
            <a:spAutoFit/>
          </a:bodyPr>
          <a:lstStyle/>
          <a:p>
            <a:r>
              <a:rPr lang="en-GB" sz="2400" dirty="0"/>
              <a:t>Cut out triangles of</a:t>
            </a:r>
          </a:p>
          <a:p>
            <a:r>
              <a:rPr lang="en-GB" sz="2400" dirty="0"/>
              <a:t>Veneers &amp; scorch </a:t>
            </a:r>
          </a:p>
          <a:p>
            <a:r>
              <a:rPr lang="en-GB" sz="2400" dirty="0"/>
              <a:t>one edge of each</a:t>
            </a:r>
          </a:p>
        </p:txBody>
      </p:sp>
      <p:sp>
        <p:nvSpPr>
          <p:cNvPr id="4109" name="Text Box 13"/>
          <p:cNvSpPr txBox="1">
            <a:spLocks noChangeArrowheads="1"/>
          </p:cNvSpPr>
          <p:nvPr/>
        </p:nvSpPr>
        <p:spPr bwMode="auto">
          <a:xfrm>
            <a:off x="260350" y="5715000"/>
            <a:ext cx="3490058" cy="2308324"/>
          </a:xfrm>
          <a:prstGeom prst="rect">
            <a:avLst/>
          </a:prstGeom>
          <a:noFill/>
          <a:ln w="9525">
            <a:noFill/>
            <a:miter lim="800000"/>
            <a:headEnd/>
            <a:tailEnd/>
          </a:ln>
          <a:effectLst/>
        </p:spPr>
        <p:txBody>
          <a:bodyPr wrap="none">
            <a:spAutoFit/>
          </a:bodyPr>
          <a:lstStyle/>
          <a:p>
            <a:r>
              <a:rPr lang="en-GB" sz="2400" dirty="0"/>
              <a:t>Starting with a </a:t>
            </a:r>
          </a:p>
          <a:p>
            <a:r>
              <a:rPr lang="en-GB" sz="2400" dirty="0"/>
              <a:t>scorched edge fit the</a:t>
            </a:r>
          </a:p>
          <a:p>
            <a:r>
              <a:rPr lang="en-GB" sz="2400" dirty="0"/>
              <a:t>triangles into the ellipse.</a:t>
            </a:r>
          </a:p>
          <a:p>
            <a:r>
              <a:rPr lang="en-GB" sz="2400" dirty="0"/>
              <a:t>Chop out the scallops,</a:t>
            </a:r>
          </a:p>
          <a:p>
            <a:r>
              <a:rPr lang="en-GB" sz="2400" dirty="0"/>
              <a:t>fit another veneer </a:t>
            </a:r>
          </a:p>
          <a:p>
            <a:r>
              <a:rPr lang="en-GB" sz="2400" dirty="0"/>
              <a:t>then trim to shape.  </a:t>
            </a:r>
          </a:p>
        </p:txBody>
      </p:sp>
      <p:sp>
        <p:nvSpPr>
          <p:cNvPr id="2" name="Footer Placeholder 1"/>
          <p:cNvSpPr>
            <a:spLocks noGrp="1"/>
          </p:cNvSpPr>
          <p:nvPr>
            <p:ph type="ftr" sz="quarter" idx="11"/>
          </p:nvPr>
        </p:nvSpPr>
        <p:spPr/>
        <p:txBody>
          <a:bodyPr/>
          <a:lstStyle/>
          <a:p>
            <a:r>
              <a:rPr lang="en-US"/>
              <a:t>Jennifer Byrne 2020</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685800" y="366184"/>
            <a:ext cx="5829300" cy="929216"/>
          </a:xfrm>
        </p:spPr>
        <p:txBody>
          <a:bodyPr>
            <a:normAutofit/>
          </a:bodyPr>
          <a:lstStyle/>
          <a:p>
            <a:r>
              <a:rPr lang="en-GB" sz="2800" dirty="0"/>
              <a:t>Readymade Parquetry Panels</a:t>
            </a:r>
          </a:p>
        </p:txBody>
      </p:sp>
      <p:pic>
        <p:nvPicPr>
          <p:cNvPr id="20487" name="Picture 7" descr="Chess_Board"/>
          <p:cNvPicPr>
            <a:picLocks noGrp="1" noChangeAspect="1" noChangeArrowheads="1"/>
          </p:cNvPicPr>
          <p:nvPr>
            <p:ph sz="half" idx="1"/>
          </p:nvPr>
        </p:nvPicPr>
        <p:blipFill>
          <a:blip r:embed="rId2" cstate="print"/>
          <a:srcRect/>
          <a:stretch>
            <a:fillRect/>
          </a:stretch>
        </p:blipFill>
        <p:spPr>
          <a:xfrm>
            <a:off x="354013" y="2916238"/>
            <a:ext cx="2992437" cy="3024187"/>
          </a:xfrm>
        </p:spPr>
      </p:pic>
      <p:pic>
        <p:nvPicPr>
          <p:cNvPr id="20488" name="Picture 8" descr="LAY_ON_PANELS_Backgammon"/>
          <p:cNvPicPr>
            <a:picLocks noGrp="1" noChangeAspect="1" noChangeArrowheads="1"/>
          </p:cNvPicPr>
          <p:nvPr>
            <p:ph sz="half" idx="2"/>
          </p:nvPr>
        </p:nvPicPr>
        <p:blipFill>
          <a:blip r:embed="rId3" cstate="print"/>
          <a:srcRect/>
          <a:stretch>
            <a:fillRect/>
          </a:stretch>
        </p:blipFill>
        <p:spPr>
          <a:xfrm>
            <a:off x="3573463" y="2916238"/>
            <a:ext cx="2963862" cy="3044825"/>
          </a:xfrm>
        </p:spPr>
      </p:pic>
      <p:sp>
        <p:nvSpPr>
          <p:cNvPr id="20489" name="Text Box 9"/>
          <p:cNvSpPr txBox="1">
            <a:spLocks noChangeArrowheads="1"/>
          </p:cNvSpPr>
          <p:nvPr/>
        </p:nvSpPr>
        <p:spPr bwMode="auto">
          <a:xfrm>
            <a:off x="620713" y="6443663"/>
            <a:ext cx="1758815" cy="523220"/>
          </a:xfrm>
          <a:prstGeom prst="rect">
            <a:avLst/>
          </a:prstGeom>
          <a:noFill/>
          <a:ln w="9525">
            <a:noFill/>
            <a:miter lim="800000"/>
            <a:headEnd/>
            <a:tailEnd/>
          </a:ln>
          <a:effectLst/>
        </p:spPr>
        <p:txBody>
          <a:bodyPr wrap="none">
            <a:spAutoFit/>
          </a:bodyPr>
          <a:lstStyle/>
          <a:p>
            <a:r>
              <a:rPr lang="en-GB" sz="2800" dirty="0"/>
              <a:t>Chessboard </a:t>
            </a:r>
          </a:p>
        </p:txBody>
      </p:sp>
      <p:sp>
        <p:nvSpPr>
          <p:cNvPr id="20490" name="Text Box 10"/>
          <p:cNvSpPr txBox="1">
            <a:spLocks noChangeArrowheads="1"/>
          </p:cNvSpPr>
          <p:nvPr/>
        </p:nvSpPr>
        <p:spPr bwMode="auto">
          <a:xfrm>
            <a:off x="3841750" y="6391274"/>
            <a:ext cx="2482850" cy="523220"/>
          </a:xfrm>
          <a:prstGeom prst="rect">
            <a:avLst/>
          </a:prstGeom>
          <a:noFill/>
          <a:ln w="9525">
            <a:noFill/>
            <a:miter lim="800000"/>
            <a:headEnd/>
            <a:tailEnd/>
          </a:ln>
          <a:effectLst/>
        </p:spPr>
        <p:txBody>
          <a:bodyPr wrap="square">
            <a:spAutoFit/>
          </a:bodyPr>
          <a:lstStyle/>
          <a:p>
            <a:r>
              <a:rPr lang="en-GB" sz="2800" dirty="0"/>
              <a:t>Backgammon</a:t>
            </a:r>
            <a:r>
              <a:rPr lang="en-GB" sz="2400" dirty="0"/>
              <a:t> </a:t>
            </a:r>
          </a:p>
        </p:txBody>
      </p:sp>
      <p:sp>
        <p:nvSpPr>
          <p:cNvPr id="2" name="Footer Placeholder 1"/>
          <p:cNvSpPr>
            <a:spLocks noGrp="1"/>
          </p:cNvSpPr>
          <p:nvPr>
            <p:ph type="ftr" sz="quarter" idx="11"/>
          </p:nvPr>
        </p:nvSpPr>
        <p:spPr/>
        <p:txBody>
          <a:bodyPr/>
          <a:lstStyle/>
          <a:p>
            <a:r>
              <a:rPr lang="en-US" dirty="0"/>
              <a:t>Jennifer Byrne 2020</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TextBox 3">
            <a:extLst>
              <a:ext uri="{FF2B5EF4-FFF2-40B4-BE49-F238E27FC236}">
                <a16:creationId xmlns:a16="http://schemas.microsoft.com/office/drawing/2014/main" id="{4287DDEC-C3E4-4298-8F38-FB8023829EDC}"/>
              </a:ext>
            </a:extLst>
          </p:cNvPr>
          <p:cNvSpPr txBox="1"/>
          <p:nvPr/>
        </p:nvSpPr>
        <p:spPr>
          <a:xfrm>
            <a:off x="4343400" y="7696200"/>
            <a:ext cx="1529458" cy="369332"/>
          </a:xfrm>
          <a:prstGeom prst="rect">
            <a:avLst/>
          </a:prstGeom>
          <a:noFill/>
        </p:spPr>
        <p:txBody>
          <a:bodyPr wrap="none" rtlCol="0">
            <a:spAutoFit/>
          </a:bodyPr>
          <a:lstStyle/>
          <a:p>
            <a:r>
              <a:rPr lang="en-IE" dirty="0"/>
              <a:t>Crispin Veneers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66184"/>
            <a:ext cx="5829300" cy="853016"/>
          </a:xfrm>
        </p:spPr>
        <p:txBody>
          <a:bodyPr>
            <a:normAutofit/>
          </a:bodyPr>
          <a:lstStyle/>
          <a:p>
            <a:r>
              <a:rPr lang="en-US" sz="2800" dirty="0"/>
              <a:t>Parquet Flooring</a:t>
            </a:r>
            <a:endParaRPr lang="en-IE" sz="2800" dirty="0"/>
          </a:p>
        </p:txBody>
      </p:sp>
      <p:sp>
        <p:nvSpPr>
          <p:cNvPr id="4" name="Content Placeholder 3"/>
          <p:cNvSpPr>
            <a:spLocks noGrp="1"/>
          </p:cNvSpPr>
          <p:nvPr>
            <p:ph sz="quarter" idx="1"/>
          </p:nvPr>
        </p:nvSpPr>
        <p:spPr>
          <a:xfrm>
            <a:off x="304800" y="1524000"/>
            <a:ext cx="6324600" cy="6502400"/>
          </a:xfrm>
        </p:spPr>
        <p:txBody>
          <a:bodyPr>
            <a:noAutofit/>
          </a:bodyPr>
          <a:lstStyle/>
          <a:p>
            <a:r>
              <a:rPr lang="en-US" sz="2400" dirty="0"/>
              <a:t>Nowadays any kind of woodblock floor pattern can be called “parquet flooring”</a:t>
            </a:r>
          </a:p>
          <a:p>
            <a:r>
              <a:rPr lang="en-US" sz="2400" dirty="0"/>
              <a:t>Parquet flooring originated in France 1684</a:t>
            </a:r>
          </a:p>
          <a:p>
            <a:r>
              <a:rPr lang="en-US" sz="2400" dirty="0"/>
              <a:t>Traditionally made from solid blocks of hardwoods, laid in geometric patterns such as squares, triangular or lozenge designs. </a:t>
            </a:r>
          </a:p>
          <a:p>
            <a:r>
              <a:rPr lang="en-US" sz="2400" dirty="0"/>
              <a:t>Other traditional designs were basket, chevron and herringbone (see floor below). </a:t>
            </a:r>
            <a:endParaRPr lang="en-IE" sz="2400" dirty="0"/>
          </a:p>
        </p:txBody>
      </p:sp>
      <p:pic>
        <p:nvPicPr>
          <p:cNvPr id="8195" name="Picture 3"/>
          <p:cNvPicPr>
            <a:picLocks noChangeAspect="1" noChangeArrowheads="1"/>
          </p:cNvPicPr>
          <p:nvPr/>
        </p:nvPicPr>
        <p:blipFill>
          <a:blip r:embed="rId2" cstate="print"/>
          <a:srcRect/>
          <a:stretch>
            <a:fillRect/>
          </a:stretch>
        </p:blipFill>
        <p:spPr bwMode="auto">
          <a:xfrm>
            <a:off x="685800" y="5029200"/>
            <a:ext cx="5290635" cy="3048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a:t>Jennifer Byrne 2020</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6184"/>
            <a:ext cx="5829300" cy="776816"/>
          </a:xfrm>
        </p:spPr>
        <p:txBody>
          <a:bodyPr>
            <a:normAutofit/>
          </a:bodyPr>
          <a:lstStyle/>
          <a:p>
            <a:r>
              <a:rPr lang="en-US" sz="3200" dirty="0"/>
              <a:t>Parquet Flooring</a:t>
            </a:r>
            <a:endParaRPr lang="en-IE" sz="3200" dirty="0"/>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1244600" y="1106571"/>
            <a:ext cx="3657600" cy="3150414"/>
          </a:xfrm>
          <a:prstGeom prst="rect">
            <a:avLst/>
          </a:prstGeom>
          <a:noFill/>
          <a:ln w="9525">
            <a:noFill/>
            <a:miter lim="800000"/>
            <a:headEnd/>
            <a:tailEnd/>
          </a:ln>
        </p:spPr>
      </p:pic>
      <p:sp>
        <p:nvSpPr>
          <p:cNvPr id="5" name="TextBox 4"/>
          <p:cNvSpPr txBox="1"/>
          <p:nvPr/>
        </p:nvSpPr>
        <p:spPr>
          <a:xfrm>
            <a:off x="685800" y="4246770"/>
            <a:ext cx="2971800" cy="1384995"/>
          </a:xfrm>
          <a:prstGeom prst="rect">
            <a:avLst/>
          </a:prstGeom>
          <a:noFill/>
        </p:spPr>
        <p:txBody>
          <a:bodyPr wrap="square" rtlCol="0">
            <a:spAutoFit/>
          </a:bodyPr>
          <a:lstStyle/>
          <a:p>
            <a:r>
              <a:rPr lang="en-IE" sz="2800" dirty="0"/>
              <a:t>Basket weave</a:t>
            </a:r>
          </a:p>
          <a:p>
            <a:endParaRPr lang="en-IE" sz="2800" dirty="0"/>
          </a:p>
          <a:p>
            <a:r>
              <a:rPr lang="en-IE" sz="2800" dirty="0"/>
              <a:t> </a:t>
            </a:r>
          </a:p>
        </p:txBody>
      </p:sp>
      <p:sp>
        <p:nvSpPr>
          <p:cNvPr id="6" name="TextBox 5"/>
          <p:cNvSpPr txBox="1"/>
          <p:nvPr/>
        </p:nvSpPr>
        <p:spPr>
          <a:xfrm>
            <a:off x="639233" y="7757180"/>
            <a:ext cx="5257800" cy="523220"/>
          </a:xfrm>
          <a:prstGeom prst="rect">
            <a:avLst/>
          </a:prstGeom>
          <a:noFill/>
        </p:spPr>
        <p:txBody>
          <a:bodyPr wrap="square" rtlCol="0">
            <a:spAutoFit/>
          </a:bodyPr>
          <a:lstStyle/>
          <a:p>
            <a:r>
              <a:rPr lang="en-US" sz="2800" dirty="0"/>
              <a:t>Lozenge or diamond pattern</a:t>
            </a:r>
            <a:endParaRPr lang="en-IE" sz="2800" dirty="0"/>
          </a:p>
        </p:txBody>
      </p:sp>
      <p:pic>
        <p:nvPicPr>
          <p:cNvPr id="9219" name="Picture 3"/>
          <p:cNvPicPr>
            <a:picLocks noChangeAspect="1" noChangeArrowheads="1"/>
          </p:cNvPicPr>
          <p:nvPr/>
        </p:nvPicPr>
        <p:blipFill>
          <a:blip r:embed="rId3" cstate="print"/>
          <a:srcRect/>
          <a:stretch>
            <a:fillRect/>
          </a:stretch>
        </p:blipFill>
        <p:spPr bwMode="auto">
          <a:xfrm>
            <a:off x="1219200" y="4853149"/>
            <a:ext cx="4343400" cy="306900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a:t>Jennifer Byrne 2020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6184"/>
            <a:ext cx="5829300" cy="776816"/>
          </a:xfrm>
        </p:spPr>
        <p:txBody>
          <a:bodyPr>
            <a:normAutofit/>
          </a:bodyPr>
          <a:lstStyle/>
          <a:p>
            <a:r>
              <a:rPr lang="en-US" sz="3200" dirty="0"/>
              <a:t>Herringbone pattern</a:t>
            </a:r>
            <a:endParaRPr lang="en-IE" sz="3200" dirty="0"/>
          </a:p>
        </p:txBody>
      </p:sp>
      <p:sp>
        <p:nvSpPr>
          <p:cNvPr id="5" name="TextBox 4"/>
          <p:cNvSpPr txBox="1"/>
          <p:nvPr/>
        </p:nvSpPr>
        <p:spPr>
          <a:xfrm>
            <a:off x="457200" y="6934200"/>
            <a:ext cx="5486400" cy="1200329"/>
          </a:xfrm>
          <a:prstGeom prst="rect">
            <a:avLst/>
          </a:prstGeom>
          <a:noFill/>
        </p:spPr>
        <p:txBody>
          <a:bodyPr wrap="square" rtlCol="0">
            <a:spAutoFit/>
          </a:bodyPr>
          <a:lstStyle/>
          <a:p>
            <a:r>
              <a:rPr lang="en-US" sz="2400" dirty="0"/>
              <a:t>Image from Houzz.com </a:t>
            </a:r>
          </a:p>
          <a:p>
            <a:r>
              <a:rPr lang="en-US" sz="2400" dirty="0"/>
              <a:t>Brazilian walnut block parquet flooring  in a herringbone pattern. </a:t>
            </a:r>
            <a:endParaRPr lang="en-IE" sz="2400" dirty="0"/>
          </a:p>
        </p:txBody>
      </p:sp>
      <p:pic>
        <p:nvPicPr>
          <p:cNvPr id="10242" name="Picture 2"/>
          <p:cNvPicPr>
            <a:picLocks noGrp="1" noChangeAspect="1" noChangeArrowheads="1"/>
          </p:cNvPicPr>
          <p:nvPr>
            <p:ph sz="quarter" idx="1"/>
          </p:nvPr>
        </p:nvPicPr>
        <p:blipFill>
          <a:blip r:embed="rId2" cstate="print"/>
          <a:srcRect t="15584" r="1255"/>
          <a:stretch>
            <a:fillRect/>
          </a:stretch>
        </p:blipFill>
        <p:spPr bwMode="auto">
          <a:xfrm>
            <a:off x="1295400" y="1447799"/>
            <a:ext cx="4191000" cy="5341471"/>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a:t>Jennifer Byrne 2020</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6184"/>
            <a:ext cx="5829300" cy="776816"/>
          </a:xfrm>
        </p:spPr>
        <p:txBody>
          <a:bodyPr>
            <a:normAutofit/>
          </a:bodyPr>
          <a:lstStyle/>
          <a:p>
            <a:r>
              <a:rPr lang="en-IE" sz="3200" dirty="0"/>
              <a:t>Round Medallion </a:t>
            </a:r>
          </a:p>
        </p:txBody>
      </p:sp>
      <p:sp>
        <p:nvSpPr>
          <p:cNvPr id="5" name="Content Placeholder 4"/>
          <p:cNvSpPr>
            <a:spLocks noGrp="1"/>
          </p:cNvSpPr>
          <p:nvPr>
            <p:ph sz="quarter" idx="2"/>
          </p:nvPr>
        </p:nvSpPr>
        <p:spPr>
          <a:xfrm>
            <a:off x="533400" y="5715000"/>
            <a:ext cx="5978843" cy="2514600"/>
          </a:xfrm>
        </p:spPr>
        <p:txBody>
          <a:bodyPr>
            <a:normAutofit/>
          </a:bodyPr>
          <a:lstStyle/>
          <a:p>
            <a:r>
              <a:rPr lang="en-IE" sz="2400" dirty="0"/>
              <a:t>Many</a:t>
            </a:r>
            <a:r>
              <a:rPr lang="en-IE" dirty="0"/>
              <a:t> companies specialise in supplying pre-cut pattern flooring this pattern is one of many available from Accord flooring.</a:t>
            </a:r>
          </a:p>
          <a:p>
            <a:r>
              <a:rPr lang="en-IE" dirty="0">
                <a:hlinkClick r:id="rId2"/>
              </a:rPr>
              <a:t>http://www.accordfloors.in/round-medallion-867219.html</a:t>
            </a:r>
            <a:endParaRPr lang="en-IE" dirty="0"/>
          </a:p>
          <a:p>
            <a:endParaRPr lang="en-IE" dirty="0"/>
          </a:p>
        </p:txBody>
      </p:sp>
      <p:pic>
        <p:nvPicPr>
          <p:cNvPr id="6" name="Picture 2"/>
          <p:cNvPicPr>
            <a:picLocks noGrp="1" noChangeAspect="1" noChangeArrowheads="1"/>
          </p:cNvPicPr>
          <p:nvPr>
            <p:ph sz="quarter" idx="1"/>
          </p:nvPr>
        </p:nvPicPr>
        <p:blipFill>
          <a:blip r:embed="rId3" cstate="print"/>
          <a:srcRect/>
          <a:stretch>
            <a:fillRect/>
          </a:stretch>
        </p:blipFill>
        <p:spPr bwMode="auto">
          <a:xfrm>
            <a:off x="1295400" y="1295401"/>
            <a:ext cx="4245702" cy="42672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a:t>Jennifer Byrne 2020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ChangeArrowheads="1"/>
          </p:cNvSpPr>
          <p:nvPr/>
        </p:nvSpPr>
        <p:spPr bwMode="auto">
          <a:xfrm>
            <a:off x="4691063" y="4148138"/>
            <a:ext cx="6858000" cy="0"/>
          </a:xfrm>
          <a:prstGeom prst="rect">
            <a:avLst/>
          </a:prstGeom>
          <a:noFill/>
          <a:ln w="9525">
            <a:noFill/>
            <a:miter lim="800000"/>
            <a:headEnd/>
            <a:tailEnd/>
          </a:ln>
          <a:effectLst/>
        </p:spPr>
        <p:txBody>
          <a:bodyPr wrap="none" anchor="ctr">
            <a:spAutoFit/>
          </a:bodyPr>
          <a:lstStyle/>
          <a:p>
            <a:endParaRPr lang="en-IE"/>
          </a:p>
        </p:txBody>
      </p:sp>
      <p:pic>
        <p:nvPicPr>
          <p:cNvPr id="10250" name="Picture 10" descr="images%2Fproducts%2FWood_Flooring_Products%2FSmall_floor_medallions%2FANCRF-2W-18"/>
          <p:cNvPicPr>
            <a:picLocks noChangeAspect="1" noChangeArrowheads="1"/>
          </p:cNvPicPr>
          <p:nvPr/>
        </p:nvPicPr>
        <p:blipFill>
          <a:blip r:embed="rId3" cstate="print"/>
          <a:srcRect/>
          <a:stretch>
            <a:fillRect/>
          </a:stretch>
        </p:blipFill>
        <p:spPr bwMode="auto">
          <a:xfrm>
            <a:off x="2362200" y="1371600"/>
            <a:ext cx="3276600" cy="3276600"/>
          </a:xfrm>
          <a:prstGeom prst="rect">
            <a:avLst/>
          </a:prstGeom>
          <a:noFill/>
        </p:spPr>
      </p:pic>
      <p:pic>
        <p:nvPicPr>
          <p:cNvPr id="10251" name="Picture 11" descr="images%2Fproducts%2FWood_Flooring_Products%2FSmall_floor_medallions%2FANDOL-12-A1R-18-lg"/>
          <p:cNvPicPr>
            <a:picLocks noChangeAspect="1" noChangeArrowheads="1"/>
          </p:cNvPicPr>
          <p:nvPr/>
        </p:nvPicPr>
        <p:blipFill>
          <a:blip r:embed="rId4" cstate="print"/>
          <a:srcRect/>
          <a:stretch>
            <a:fillRect/>
          </a:stretch>
        </p:blipFill>
        <p:spPr bwMode="auto">
          <a:xfrm>
            <a:off x="609600" y="4724400"/>
            <a:ext cx="3505200" cy="3505200"/>
          </a:xfrm>
          <a:prstGeom prst="rect">
            <a:avLst/>
          </a:prstGeom>
          <a:noFill/>
        </p:spPr>
      </p:pic>
      <p:sp>
        <p:nvSpPr>
          <p:cNvPr id="5" name="Title 4"/>
          <p:cNvSpPr>
            <a:spLocks noGrp="1"/>
          </p:cNvSpPr>
          <p:nvPr>
            <p:ph type="title"/>
          </p:nvPr>
        </p:nvSpPr>
        <p:spPr>
          <a:xfrm>
            <a:off x="685800" y="366184"/>
            <a:ext cx="5829300" cy="776816"/>
          </a:xfrm>
        </p:spPr>
        <p:txBody>
          <a:bodyPr>
            <a:normAutofit/>
          </a:bodyPr>
          <a:lstStyle/>
          <a:p>
            <a:r>
              <a:rPr lang="en-IE" sz="2800" dirty="0"/>
              <a:t>More Floor Designs </a:t>
            </a:r>
          </a:p>
        </p:txBody>
      </p:sp>
      <p:sp>
        <p:nvSpPr>
          <p:cNvPr id="2" name="Footer Placeholder 1"/>
          <p:cNvSpPr>
            <a:spLocks noGrp="1"/>
          </p:cNvSpPr>
          <p:nvPr>
            <p:ph type="ftr" sz="quarter" idx="11"/>
          </p:nvPr>
        </p:nvSpPr>
        <p:spPr/>
        <p:txBody>
          <a:bodyPr/>
          <a:lstStyle/>
          <a:p>
            <a:r>
              <a:rPr lang="en-US"/>
              <a:t>Jennifer Byrne 2020</a:t>
            </a: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271</TotalTime>
  <Words>1355</Words>
  <Application>Microsoft Office PowerPoint</Application>
  <PresentationFormat>On-screen Show (4:3)</PresentationFormat>
  <Paragraphs>114</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Rounded MT Bold</vt:lpstr>
      <vt:lpstr>Calibri</vt:lpstr>
      <vt:lpstr>Franklin Gothic Book</vt:lpstr>
      <vt:lpstr>Perpetua</vt:lpstr>
      <vt:lpstr>Wingdings 2</vt:lpstr>
      <vt:lpstr>Equity</vt:lpstr>
      <vt:lpstr>PowerPoint Presentation</vt:lpstr>
      <vt:lpstr>Sunbursts / Fans</vt:lpstr>
      <vt:lpstr>Parquetry Fan</vt:lpstr>
      <vt:lpstr>Readymade Parquetry Panels</vt:lpstr>
      <vt:lpstr>Parquet Flooring</vt:lpstr>
      <vt:lpstr>Parquet Flooring</vt:lpstr>
      <vt:lpstr>Herringbone pattern</vt:lpstr>
      <vt:lpstr>Round Medallion </vt:lpstr>
      <vt:lpstr>More Floor Designs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Jennifer</cp:lastModifiedBy>
  <cp:revision>33</cp:revision>
  <dcterms:created xsi:type="dcterms:W3CDTF">2006-08-16T00:00:00Z</dcterms:created>
  <dcterms:modified xsi:type="dcterms:W3CDTF">2020-11-24T12:56:20Z</dcterms:modified>
</cp:coreProperties>
</file>