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13"/>
  </p:notesMasterIdLst>
  <p:handoutMasterIdLst>
    <p:handoutMasterId r:id="rId14"/>
  </p:handoutMasterIdLst>
  <p:sldIdLst>
    <p:sldId id="260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6858000" cy="9144000" type="screen4x3"/>
  <p:notesSz cx="6858000" cy="100520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8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680C1A-CF06-4EE6-AC84-BC00D3CB0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83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A005610-80E7-49E2-A1B5-C90132A1D673}" type="datetimeFigureOut">
              <a:rPr lang="en-IE"/>
              <a:pPr>
                <a:defRPr/>
              </a:pPr>
              <a:t>24/11/2020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6125" y="754063"/>
            <a:ext cx="282575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5200"/>
            <a:ext cx="5486400" cy="4522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0C9EC00-0A5B-4BED-9924-BB9A9EB8617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5601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3-D wood block with texture and engraved text</a:t>
            </a:r>
          </a:p>
          <a:p>
            <a:r>
              <a:rPr lang="en-US" sz="1400" dirty="0"/>
              <a:t>(Advanced)</a:t>
            </a:r>
          </a:p>
          <a:p>
            <a:endParaRPr lang="en-US" sz="14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</a:t>
            </a:r>
            <a:r>
              <a:rPr lang="en-US" sz="1200" baseline="0" dirty="0"/>
              <a:t> reproduce the shape effects 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 the </a:t>
            </a:r>
            <a:r>
              <a:rPr lang="en-US" sz="1200" b="1" i="0" dirty="0"/>
              <a:t>Home</a:t>
            </a:r>
            <a:r>
              <a:rPr lang="en-US" sz="1200" i="0" dirty="0"/>
              <a:t> tab, in the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Slides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Layout</a:t>
            </a:r>
            <a:r>
              <a:rPr lang="en-US" sz="1200" i="0" baseline="0" dirty="0"/>
              <a:t>, and then click </a:t>
            </a:r>
            <a:r>
              <a:rPr lang="en-US" sz="1200" b="1" i="0" baseline="0" dirty="0"/>
              <a:t>Blank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</a:t>
            </a:r>
            <a:r>
              <a:rPr lang="en-US" sz="1200" i="0" baseline="0" dirty="0"/>
              <a:t>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Shapes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Rectangles</a:t>
            </a:r>
            <a:r>
              <a:rPr lang="en-US" sz="1200" i="0" baseline="0" dirty="0"/>
              <a:t>, click </a:t>
            </a:r>
            <a:r>
              <a:rPr lang="en-US" sz="1200" b="1" baseline="0" dirty="0"/>
              <a:t>Rectangle </a:t>
            </a:r>
            <a:r>
              <a:rPr lang="en-US" sz="1200" b="0" i="0" baseline="0" dirty="0"/>
              <a:t>(first option from the left). On the slide, drag to draw a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Drawing Tools</a:t>
            </a:r>
            <a:r>
              <a:rPr lang="en-US" sz="1200" i="0" baseline="0" dirty="0"/>
              <a:t>, on the </a:t>
            </a:r>
            <a:r>
              <a:rPr lang="en-US" sz="1200" b="1" i="0" baseline="0" dirty="0"/>
              <a:t>Format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Size</a:t>
            </a:r>
            <a:r>
              <a:rPr lang="en-US" sz="1200" i="0" baseline="0" dirty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Shape Height</a:t>
            </a:r>
            <a:r>
              <a:rPr lang="en-US" sz="1200" i="0" baseline="0" dirty="0"/>
              <a:t> box, enter </a:t>
            </a:r>
            <a:r>
              <a:rPr lang="en-US" sz="1200" b="1" i="0" baseline="0" dirty="0"/>
              <a:t>3”</a:t>
            </a:r>
            <a:r>
              <a:rPr lang="en-US" sz="1200" i="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Shape Width</a:t>
            </a:r>
            <a:r>
              <a:rPr lang="en-US" sz="1200" i="0" baseline="0" dirty="0"/>
              <a:t> box, enter </a:t>
            </a:r>
            <a:r>
              <a:rPr lang="en-US" sz="1200" b="1" i="0" baseline="0" dirty="0"/>
              <a:t>3”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bottom right corner of the </a:t>
            </a:r>
            <a:r>
              <a:rPr lang="en-US" sz="1200" b="1" i="0" baseline="0" dirty="0"/>
              <a:t>Drawing </a:t>
            </a:r>
            <a:r>
              <a:rPr lang="en-US" sz="1200" i="0" baseline="0" dirty="0"/>
              <a:t>group, click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 launcher.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Fill </a:t>
            </a:r>
            <a:r>
              <a:rPr lang="en-US" sz="1200" b="0" i="0" baseline="0" dirty="0"/>
              <a:t>in the left pane</a:t>
            </a:r>
            <a:r>
              <a:rPr lang="en-US" sz="1200" i="0" baseline="0" dirty="0"/>
              <a:t>, and then in the </a:t>
            </a:r>
            <a:r>
              <a:rPr lang="en-US" sz="1200" b="1" i="0" baseline="0" dirty="0"/>
              <a:t>Fill</a:t>
            </a:r>
            <a:r>
              <a:rPr lang="en-US" sz="1200" i="0" baseline="0" dirty="0"/>
              <a:t> pane, select </a:t>
            </a:r>
            <a:r>
              <a:rPr lang="en-US" sz="1200" b="1" dirty="0"/>
              <a:t>Picture or texture fill</a:t>
            </a:r>
            <a:r>
              <a:rPr lang="en-US" sz="1200" dirty="0"/>
              <a:t>.  Click the button next to </a:t>
            </a:r>
            <a:r>
              <a:rPr lang="en-US" sz="1200" b="1" dirty="0"/>
              <a:t>Texture</a:t>
            </a:r>
            <a:r>
              <a:rPr lang="en-US" sz="120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Oak</a:t>
            </a:r>
            <a:r>
              <a:rPr lang="en-US" sz="1200" baseline="0" dirty="0"/>
              <a:t> </a:t>
            </a:r>
            <a:r>
              <a:rPr lang="en-US" sz="1200" dirty="0"/>
              <a:t>(fifth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Line Color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Line Color</a:t>
            </a:r>
            <a:r>
              <a:rPr lang="en-US" sz="1200" b="0" i="0" baseline="0" dirty="0"/>
              <a:t> pane, then select </a:t>
            </a:r>
            <a:r>
              <a:rPr lang="en-US" sz="1200" b="1" i="0" baseline="0" dirty="0"/>
              <a:t>No line</a:t>
            </a:r>
            <a:r>
              <a:rPr lang="en-US" sz="1200" b="0" i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dirty="0"/>
              <a:t>3-D Rotation </a:t>
            </a:r>
            <a:r>
              <a:rPr lang="en-US" sz="1200" b="0" dirty="0"/>
              <a:t>in the left pane,</a:t>
            </a:r>
            <a:r>
              <a:rPr lang="en-US" sz="1200" b="0" baseline="0" dirty="0"/>
              <a:t> and then in the </a:t>
            </a:r>
            <a:r>
              <a:rPr lang="en-US" sz="1200" b="1" baseline="0" dirty="0"/>
              <a:t>3-D Rotation</a:t>
            </a:r>
            <a:r>
              <a:rPr lang="en-US" sz="1200" b="0" baseline="0" dirty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Perspective</a:t>
            </a:r>
            <a:r>
              <a:rPr lang="en-US" sz="1200" b="0" baseline="0" dirty="0"/>
              <a:t> click </a:t>
            </a:r>
            <a:r>
              <a:rPr lang="en-US" sz="1200" b="1" dirty="0"/>
              <a:t>Perspective Left </a:t>
            </a:r>
            <a:r>
              <a:rPr lang="en-US" sz="1200" b="0" dirty="0"/>
              <a:t>(first row, second option from the left)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X</a:t>
            </a:r>
            <a:r>
              <a:rPr lang="en-US" sz="1200" dirty="0"/>
              <a:t> box, enter </a:t>
            </a:r>
            <a:r>
              <a:rPr lang="en-US" sz="1200" b="1" dirty="0"/>
              <a:t>40°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Y</a:t>
            </a:r>
            <a:r>
              <a:rPr lang="en-US" sz="1200" dirty="0"/>
              <a:t> box, enter </a:t>
            </a:r>
            <a:r>
              <a:rPr lang="en-US" sz="1200" b="1" dirty="0"/>
              <a:t>10°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Perspective</a:t>
            </a:r>
            <a:r>
              <a:rPr lang="en-US" sz="1200" dirty="0"/>
              <a:t> box, enter </a:t>
            </a:r>
            <a:r>
              <a:rPr lang="en-US" sz="1200" b="1" dirty="0"/>
              <a:t>20°</a:t>
            </a:r>
            <a:r>
              <a:rPr lang="en-US" sz="120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dirty="0"/>
              <a:t>3-D Format </a:t>
            </a:r>
            <a:r>
              <a:rPr lang="en-US" sz="1200" b="0" dirty="0"/>
              <a:t> in the left pane, and</a:t>
            </a:r>
            <a:r>
              <a:rPr lang="en-US" sz="1200" b="0" baseline="0" dirty="0"/>
              <a:t> then in the </a:t>
            </a:r>
            <a:r>
              <a:rPr lang="en-US" sz="1200" b="1" baseline="0" dirty="0"/>
              <a:t>3-D Format</a:t>
            </a:r>
            <a:r>
              <a:rPr lang="en-US" sz="1200" b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, click the button next to </a:t>
            </a:r>
            <a:r>
              <a:rPr lang="en-US" sz="1200" b="1" i="0" baseline="0" dirty="0"/>
              <a:t>Top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 click </a:t>
            </a:r>
            <a:r>
              <a:rPr lang="en-US" sz="1200" b="1" i="0" baseline="0" dirty="0"/>
              <a:t>Circle</a:t>
            </a:r>
            <a:r>
              <a:rPr lang="en-US" sz="1200" i="0" baseline="0" dirty="0"/>
              <a:t> (first row, first option from the left). Click the button next to </a:t>
            </a:r>
            <a:r>
              <a:rPr lang="en-US" sz="1200" b="1" i="0" baseline="0" dirty="0"/>
              <a:t>Bottom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 click </a:t>
            </a:r>
            <a:r>
              <a:rPr lang="en-US" sz="1200" b="1" i="0" baseline="0" dirty="0"/>
              <a:t>Circle</a:t>
            </a:r>
            <a:r>
              <a:rPr lang="en-US" sz="1200" i="0" baseline="0" dirty="0"/>
              <a:t> (first row, first option from the left).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Under </a:t>
            </a:r>
            <a:r>
              <a:rPr lang="en-US" sz="1200" b="1" i="0" baseline="0" dirty="0"/>
              <a:t>Depth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Depth</a:t>
            </a:r>
            <a:r>
              <a:rPr lang="en-US" sz="1200" b="0" i="0" baseline="0" dirty="0"/>
              <a:t> box, enter </a:t>
            </a:r>
            <a:r>
              <a:rPr lang="en-US" sz="1200" b="1" i="0" baseline="0" dirty="0"/>
              <a:t>200 pt</a:t>
            </a:r>
            <a:r>
              <a:rPr lang="en-US" sz="1200" b="0" i="0" baseline="0" dirty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Under </a:t>
            </a:r>
            <a:r>
              <a:rPr lang="en-US" sz="1200" b="1" i="0" baseline="0" dirty="0"/>
              <a:t>Surface</a:t>
            </a:r>
            <a:r>
              <a:rPr lang="en-US" sz="1200" b="0" i="0" baseline="0" dirty="0"/>
              <a:t>, click the button next to </a:t>
            </a:r>
            <a:r>
              <a:rPr lang="en-US" sz="1200" b="1" i="0" baseline="0" dirty="0"/>
              <a:t>Material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Standard</a:t>
            </a:r>
            <a:r>
              <a:rPr lang="en-US" sz="1200" b="0" i="0" baseline="0" dirty="0"/>
              <a:t>, click </a:t>
            </a:r>
            <a:r>
              <a:rPr lang="en-US" sz="1200" b="1" i="0" baseline="0" dirty="0"/>
              <a:t>Warm Matte </a:t>
            </a:r>
            <a:r>
              <a:rPr lang="en-US" sz="1200" b="0" i="0" baseline="0" dirty="0"/>
              <a:t>(second option from the left). Click the button next to </a:t>
            </a:r>
            <a:r>
              <a:rPr lang="en-US" sz="1200" b="1" i="0" baseline="0" dirty="0"/>
              <a:t>Lighting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Neutral</a:t>
            </a:r>
            <a:r>
              <a:rPr lang="en-US" sz="1200" b="0" i="0" baseline="0" dirty="0"/>
              <a:t>, click </a:t>
            </a:r>
            <a:r>
              <a:rPr lang="en-US" sz="1200" b="1" i="0" baseline="0" dirty="0"/>
              <a:t>Soft</a:t>
            </a:r>
            <a:r>
              <a:rPr lang="en-US" sz="1200" b="0" i="0" baseline="0" dirty="0"/>
              <a:t> (first row, third option from the left). In the </a:t>
            </a:r>
            <a:r>
              <a:rPr lang="en-US" sz="1200" b="1" i="0" baseline="0" dirty="0"/>
              <a:t>Angle</a:t>
            </a:r>
            <a:r>
              <a:rPr lang="en-US" sz="1200" b="0" i="0" baseline="0" dirty="0"/>
              <a:t> box, enter </a:t>
            </a:r>
            <a:r>
              <a:rPr lang="en-US" sz="1200" b="1" dirty="0"/>
              <a:t>270°</a:t>
            </a:r>
            <a:r>
              <a:rPr lang="en-US" sz="1200" dirty="0"/>
              <a:t>.</a:t>
            </a:r>
            <a:endParaRPr lang="en-US" sz="1200" b="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Shadow</a:t>
            </a:r>
            <a:r>
              <a:rPr lang="en-US" sz="1200" i="0" baseline="0" dirty="0"/>
              <a:t> in the left pane, and then in the </a:t>
            </a:r>
            <a:r>
              <a:rPr lang="en-US" sz="1200" b="1" i="0" baseline="0" dirty="0"/>
              <a:t>Shadow</a:t>
            </a:r>
            <a:r>
              <a:rPr lang="en-US" sz="1200" i="0" baseline="0" dirty="0"/>
              <a:t> pane, click the button next to </a:t>
            </a:r>
            <a:r>
              <a:rPr lang="en-US" sz="1200" b="1" i="0" baseline="0" dirty="0"/>
              <a:t>Presets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Perspective</a:t>
            </a:r>
            <a:r>
              <a:rPr lang="en-US" sz="1200" b="0" i="0" baseline="0" dirty="0"/>
              <a:t>,</a:t>
            </a:r>
            <a:r>
              <a:rPr lang="en-US" sz="1200" i="0" baseline="0" dirty="0"/>
              <a:t> click </a:t>
            </a:r>
            <a:r>
              <a:rPr lang="en-US" sz="1200" b="1" dirty="0"/>
              <a:t>Perspective Diagonal Upper Right </a:t>
            </a:r>
            <a:r>
              <a:rPr lang="en-US" sz="1200" dirty="0"/>
              <a:t>(first row, second option from the left). </a:t>
            </a:r>
            <a:endParaRPr lang="en-US" sz="1200" b="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/>
          </a:p>
          <a:p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</a:t>
            </a:r>
            <a:r>
              <a:rPr lang="en-US" sz="1200" baseline="0" dirty="0"/>
              <a:t> reproduce the text effects on this slide, do the following:</a:t>
            </a:r>
            <a:endParaRPr lang="en-US" sz="1200" dirty="0"/>
          </a:p>
          <a:p>
            <a:pPr marL="228600" lvl="1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On the slide, right-click the rounded rectangle</a:t>
            </a:r>
            <a:r>
              <a:rPr lang="en-US" sz="1200" baseline="0" dirty="0"/>
              <a:t>, click </a:t>
            </a:r>
            <a:r>
              <a:rPr lang="en-US" sz="1200" b="1" baseline="0" dirty="0"/>
              <a:t>Edit Text</a:t>
            </a:r>
            <a:r>
              <a:rPr lang="en-US" sz="1200" baseline="0" dirty="0"/>
              <a:t>, then enter text.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Select the text. </a:t>
            </a:r>
            <a:r>
              <a:rPr lang="en-US" sz="1200" i="0" baseline="0" dirty="0"/>
              <a:t>O</a:t>
            </a:r>
            <a:r>
              <a:rPr lang="en-US" sz="1200" i="0" dirty="0"/>
              <a:t>n the </a:t>
            </a:r>
            <a:r>
              <a:rPr lang="en-US" sz="1200" b="1" i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group, select </a:t>
            </a:r>
            <a:r>
              <a:rPr lang="en-US" sz="1200" b="1" dirty="0"/>
              <a:t>Arial Rounded MT Bold </a:t>
            </a:r>
            <a:r>
              <a:rPr lang="en-US" sz="1200" i="0" baseline="0" dirty="0"/>
              <a:t>from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list, and then select </a:t>
            </a:r>
            <a:r>
              <a:rPr lang="en-US" sz="1200" b="1" dirty="0"/>
              <a:t>36</a:t>
            </a:r>
            <a:r>
              <a:rPr lang="en-US" sz="1200" i="0" baseline="0" dirty="0"/>
              <a:t> from the </a:t>
            </a:r>
            <a:r>
              <a:rPr lang="en-US" sz="1200" b="1" i="0" baseline="0" dirty="0"/>
              <a:t>Font Size </a:t>
            </a:r>
            <a:r>
              <a:rPr lang="en-US" sz="1200" i="0" baseline="0" dirty="0"/>
              <a:t>list.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Paragraph</a:t>
            </a:r>
            <a:r>
              <a:rPr lang="en-US" sz="1200" i="0" baseline="0" dirty="0"/>
              <a:t> group, </a:t>
            </a:r>
            <a:r>
              <a:rPr lang="en-US" sz="1200" dirty="0"/>
              <a:t>click </a:t>
            </a:r>
            <a:r>
              <a:rPr lang="en-US" sz="1200" b="1" dirty="0"/>
              <a:t>Center </a:t>
            </a:r>
            <a:r>
              <a:rPr lang="en-US" sz="1200" baseline="0" dirty="0"/>
              <a:t>to center the text within the rectangle</a:t>
            </a:r>
            <a:r>
              <a:rPr lang="en-US" sz="1200" i="0" baseline="0" dirty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Drawing Tools</a:t>
            </a:r>
            <a:r>
              <a:rPr lang="en-US" sz="1200" i="0" baseline="0" dirty="0"/>
              <a:t>, on the </a:t>
            </a:r>
            <a:r>
              <a:rPr lang="en-US" sz="1200" b="1" i="0" baseline="0" dirty="0"/>
              <a:t>Format</a:t>
            </a:r>
            <a:r>
              <a:rPr lang="en-US" sz="1200" i="0" baseline="0" dirty="0"/>
              <a:t> tab, in the bottom right corner of the </a:t>
            </a:r>
            <a:r>
              <a:rPr lang="en-US" sz="1200" b="1" i="0" baseline="0" dirty="0"/>
              <a:t>WordArt Styles</a:t>
            </a:r>
            <a:r>
              <a:rPr lang="en-US" sz="1200" i="0" baseline="0" dirty="0"/>
              <a:t> group, click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 launcher. In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Text Fill </a:t>
            </a:r>
            <a:r>
              <a:rPr lang="en-US" sz="1200" i="0" baseline="0" dirty="0"/>
              <a:t>in the left pane, and then in the </a:t>
            </a:r>
            <a:r>
              <a:rPr lang="en-US" sz="1200" b="1" i="0" baseline="0" dirty="0"/>
              <a:t>Text Fill</a:t>
            </a:r>
            <a:r>
              <a:rPr lang="en-US" sz="1200" i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Select </a:t>
            </a:r>
            <a:r>
              <a:rPr lang="en-US" sz="1200" b="1" i="0" baseline="0" dirty="0"/>
              <a:t>Solid fill</a:t>
            </a:r>
            <a:r>
              <a:rPr lang="en-US" sz="1200" i="0" baseline="0" dirty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Click the button next to </a:t>
            </a:r>
            <a:r>
              <a:rPr lang="en-US" sz="1200" b="1" i="0" baseline="0" dirty="0"/>
              <a:t>Color</a:t>
            </a:r>
            <a:r>
              <a:rPr lang="en-US" sz="1200" i="0" baseline="0" dirty="0"/>
              <a:t>, click </a:t>
            </a:r>
            <a:r>
              <a:rPr lang="en-US" sz="1200" b="1" i="0" baseline="0" dirty="0"/>
              <a:t>More Colors</a:t>
            </a:r>
            <a:r>
              <a:rPr lang="en-US" sz="1200" i="0" baseline="0" dirty="0"/>
              <a:t>, </a:t>
            </a:r>
            <a:r>
              <a:rPr lang="en-US" sz="1200" dirty="0"/>
              <a:t>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130</a:t>
            </a:r>
            <a:r>
              <a:rPr lang="en-US" sz="1200" dirty="0"/>
              <a:t>, Green: </a:t>
            </a:r>
            <a:r>
              <a:rPr lang="en-US" sz="1200" b="1" dirty="0"/>
              <a:t>101</a:t>
            </a:r>
            <a:r>
              <a:rPr lang="en-US" sz="1200" dirty="0"/>
              <a:t>, and Blue: </a:t>
            </a:r>
            <a:r>
              <a:rPr lang="en-US" sz="1200" b="1" dirty="0"/>
              <a:t>58</a:t>
            </a:r>
            <a:r>
              <a:rPr lang="en-US" sz="1200" dirty="0"/>
              <a:t>.</a:t>
            </a:r>
            <a:endParaRPr lang="en-US" sz="1200" i="0" baseline="0" dirty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Also </a:t>
            </a:r>
            <a:r>
              <a:rPr lang="en-US" sz="1200" i="0" baseline="0" dirty="0"/>
              <a:t>in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Shadow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Shadow</a:t>
            </a:r>
            <a:r>
              <a:rPr lang="en-US" sz="1200" b="0" i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Click the button next to </a:t>
            </a:r>
            <a:r>
              <a:rPr lang="en-US" sz="1200" b="1" i="0" baseline="0" dirty="0"/>
              <a:t>Presets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Inner</a:t>
            </a:r>
            <a:r>
              <a:rPr lang="en-US" sz="1200" b="0" i="0" baseline="0" dirty="0"/>
              <a:t> click </a:t>
            </a:r>
            <a:r>
              <a:rPr lang="en-US" sz="1200" b="1" dirty="0"/>
              <a:t>Inside Diagonal Top Left</a:t>
            </a:r>
            <a:r>
              <a:rPr lang="en-US" sz="1200" dirty="0"/>
              <a:t> (first row, first option from the left).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Transparency </a:t>
            </a:r>
            <a:r>
              <a:rPr lang="en-US" sz="1200" b="0" i="0" baseline="0" dirty="0"/>
              <a:t>box, enter </a:t>
            </a:r>
            <a:r>
              <a:rPr lang="en-US" sz="1200" b="1" i="0" baseline="0" dirty="0"/>
              <a:t>25%</a:t>
            </a:r>
            <a:r>
              <a:rPr lang="en-US" sz="1200" b="0" i="0" baseline="0" dirty="0"/>
              <a:t>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Distance</a:t>
            </a:r>
            <a:r>
              <a:rPr lang="en-US" sz="1200" b="0" i="0" baseline="0" dirty="0"/>
              <a:t> box, enter </a:t>
            </a:r>
            <a:r>
              <a:rPr lang="en-US" sz="1200" b="1" i="0" baseline="0" dirty="0"/>
              <a:t>5 pt</a:t>
            </a:r>
            <a:r>
              <a:rPr lang="en-US" sz="1200" b="0" i="0" baseline="0" dirty="0"/>
              <a:t>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1" i="0" baseline="0" dirty="0"/>
          </a:p>
          <a:p>
            <a:endParaRPr lang="en-US" sz="1200" dirty="0"/>
          </a:p>
          <a:p>
            <a:r>
              <a:rPr lang="en-US" sz="1200" dirty="0"/>
              <a:t>To</a:t>
            </a:r>
            <a:r>
              <a:rPr lang="en-US" sz="1200" baseline="0" dirty="0"/>
              <a:t> reproduce the background 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click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Direction</a:t>
            </a:r>
            <a:r>
              <a:rPr lang="en-US" sz="1200" dirty="0"/>
              <a:t>, and then</a:t>
            </a:r>
            <a:r>
              <a:rPr lang="en-US" sz="1200" baseline="0" dirty="0"/>
              <a:t> click</a:t>
            </a:r>
            <a:r>
              <a:rPr lang="en-US" sz="1200" dirty="0"/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Also under </a:t>
            </a:r>
            <a:r>
              <a:rPr lang="en-US" sz="1200" b="1" dirty="0"/>
              <a:t>Gradient stops</a:t>
            </a:r>
            <a:r>
              <a:rPr lang="en-US" sz="1200" dirty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0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196</a:t>
            </a:r>
            <a:r>
              <a:rPr lang="en-US" sz="1200" dirty="0"/>
              <a:t>, Green: </a:t>
            </a:r>
            <a:r>
              <a:rPr lang="en-US" sz="1200" b="1" dirty="0"/>
              <a:t>178</a:t>
            </a:r>
            <a:r>
              <a:rPr lang="en-US" sz="1200" dirty="0"/>
              <a:t>, and Blue: </a:t>
            </a:r>
            <a:r>
              <a:rPr lang="en-US" sz="1200" b="1" dirty="0"/>
              <a:t>152</a:t>
            </a:r>
            <a:r>
              <a:rPr lang="en-US" sz="1200" b="0" dirty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45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and then </a:t>
            </a:r>
            <a:r>
              <a:rPr lang="en-US" sz="1200" i="0" baseline="0" dirty="0"/>
              <a:t>under </a:t>
            </a:r>
            <a:r>
              <a:rPr lang="en-US" sz="1200" b="1" i="0" baseline="0" dirty="0"/>
              <a:t>Theme Colors</a:t>
            </a:r>
            <a:r>
              <a:rPr lang="en-US" sz="1200" i="0" baseline="0" dirty="0"/>
              <a:t> </a:t>
            </a:r>
            <a:r>
              <a:rPr lang="en-US" sz="1200" dirty="0"/>
              <a:t>click </a:t>
            </a:r>
            <a:r>
              <a:rPr lang="en-US" sz="1200" b="1" dirty="0"/>
              <a:t>Tan, Background 2,</a:t>
            </a:r>
            <a:r>
              <a:rPr lang="en-US" sz="1200" b="1" baseline="0" dirty="0"/>
              <a:t> Darker 90% </a:t>
            </a:r>
            <a:r>
              <a:rPr lang="en-US" sz="1200" b="0" dirty="0"/>
              <a:t>(sixth row, third option from the left</a:t>
            </a:r>
            <a:r>
              <a:rPr lang="en-US" sz="1200" b="0" baseline="0" dirty="0"/>
              <a:t>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72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66</a:t>
            </a:r>
            <a:r>
              <a:rPr lang="en-US" sz="1200" dirty="0"/>
              <a:t>, Green: </a:t>
            </a:r>
            <a:r>
              <a:rPr lang="en-US" sz="1200" b="1" dirty="0"/>
              <a:t>62</a:t>
            </a:r>
            <a:r>
              <a:rPr lang="en-US" sz="1200" dirty="0"/>
              <a:t>, and Blue: </a:t>
            </a:r>
            <a:r>
              <a:rPr lang="en-US" sz="1200" b="1" dirty="0"/>
              <a:t>50</a:t>
            </a:r>
            <a:r>
              <a:rPr lang="en-US" sz="1200" b="0" dirty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100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149</a:t>
            </a:r>
            <a:r>
              <a:rPr lang="en-US" sz="1200" dirty="0"/>
              <a:t>, Green: </a:t>
            </a:r>
            <a:r>
              <a:rPr lang="en-US" sz="1200" b="1" dirty="0"/>
              <a:t>128</a:t>
            </a:r>
            <a:r>
              <a:rPr lang="en-US" sz="1200" dirty="0"/>
              <a:t>, and Blue: </a:t>
            </a:r>
            <a:r>
              <a:rPr lang="en-US" sz="1200" b="1" dirty="0"/>
              <a:t>107</a:t>
            </a:r>
            <a:r>
              <a:rPr lang="en-US" sz="1200" b="0" dirty="0"/>
              <a:t>.</a:t>
            </a:r>
            <a:endParaRPr lang="en-US" sz="1400" b="0" baseline="0" dirty="0"/>
          </a:p>
          <a:p>
            <a:pPr marL="1143000" lvl="2" indent="-228600">
              <a:buFont typeface="Arial" pitchFamily="34" charset="0"/>
              <a:buNone/>
              <a:defRPr/>
            </a:pPr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220788" y="460375"/>
            <a:ext cx="1770062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008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61722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5226050"/>
            <a:ext cx="61722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2E0C-191D-4559-8948-0BADAE9508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2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9A03-CB20-44D9-83D7-CE96EBCD2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9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BB55-9E1C-4DFF-BE79-A4132E1EC8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5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302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9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731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926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6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014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687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Jennifer Byrne 2020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6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org/details/cu3192403068479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1524000"/>
            <a:ext cx="4343400" cy="4038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latin typeface="Arial Rounded MT Bold" pitchFamily="34" charset="0"/>
              </a:rPr>
              <a:t>Boulle Work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5791200"/>
            <a:ext cx="5829300" cy="2819400"/>
          </a:xfrm>
        </p:spPr>
        <p:txBody>
          <a:bodyPr/>
          <a:lstStyle/>
          <a:p>
            <a:pPr>
              <a:buNone/>
            </a:pPr>
            <a:r>
              <a:rPr lang="en-IE" dirty="0"/>
              <a:t>Beautiful patterns can be achieved by cutting veneers from </a:t>
            </a:r>
            <a:r>
              <a:rPr lang="en-GB" sz="2800" dirty="0"/>
              <a:t>Tortoiseshell, Pewter, Ivory and Brass as well as using Timber. </a:t>
            </a:r>
          </a:p>
          <a:p>
            <a:pPr>
              <a:buNone/>
            </a:pPr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/>
                <a:ea typeface="+mn-ea"/>
                <a:cs typeface="Arial" charset="0"/>
              </a:rPr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5041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4360863"/>
            <a:ext cx="6172200" cy="2875433"/>
          </a:xfrm>
        </p:spPr>
        <p:txBody>
          <a:bodyPr/>
          <a:lstStyle/>
          <a:p>
            <a:r>
              <a:rPr lang="en-IE" altLang="en-US" sz="2400" dirty="0"/>
              <a:t>A sample of Boulle work using three layers of material, Brass, Pewter and Ebony, to produce three different results. </a:t>
            </a:r>
          </a:p>
          <a:p>
            <a:r>
              <a:rPr lang="en-IE" altLang="en-US" sz="2400" dirty="0"/>
              <a:t>Since all three layers are sawn simultaneously, the result is a perfect fit every time.</a:t>
            </a:r>
            <a:endParaRPr lang="en-GB" altLang="en-US" sz="2400" dirty="0"/>
          </a:p>
        </p:txBody>
      </p:sp>
      <p:pic>
        <p:nvPicPr>
          <p:cNvPr id="21507" name="Picture 4" descr="Ec8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1112838"/>
            <a:ext cx="38735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9728" y="8280400"/>
            <a:ext cx="576072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80ED1-B9E4-45E4-B227-770BC557CC06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Jennifer Byrne 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amer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258888"/>
            <a:ext cx="52466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836613" y="6443663"/>
            <a:ext cx="5192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Marquetry Table from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American School of Marquertry 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09728" y="8280400"/>
            <a:ext cx="576072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0F552D-05D5-4024-8747-6F6051F4E4D9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2533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Jennifer Byrne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GB" sz="3200">
                <a:solidFill>
                  <a:schemeClr val="accent1">
                    <a:tint val="83000"/>
                    <a:satMod val="150000"/>
                  </a:schemeClr>
                </a:solidFill>
              </a:rPr>
              <a:t>Boulle Work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42988"/>
            <a:ext cx="6172200" cy="7273925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b="1" dirty="0"/>
              <a:t>André-Charles </a:t>
            </a:r>
            <a:r>
              <a:rPr lang="en-GB" sz="2400" b="1" dirty="0" err="1"/>
              <a:t>Bhul</a:t>
            </a:r>
            <a:r>
              <a:rPr lang="en-GB" sz="2400" b="1" dirty="0"/>
              <a:t>  (1642-1732) </a:t>
            </a:r>
            <a:r>
              <a:rPr lang="en-GB" sz="2400" dirty="0"/>
              <a:t>is well known for veneering furniture with marquetry of Tortoiseshell, Pewter, Ivory and Brass as well as using Timber 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/>
              <a:t>Although he did not invent the technique, Boulle was know for creating marquetry of extraordinary quality so later work using his style &amp; techniques was called Boulle work.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/>
              <a:t>Before 1666 Boulle was awarded the title of master cabinetmaker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/>
              <a:t>In 1672 he became Cabinetmaker &amp; Sculptor to Louis XIV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/>
              <a:t>Many of his designs are illustrated in a book of engravings published around 1720.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>
                <a:hlinkClick r:id="rId2"/>
              </a:rPr>
              <a:t>https://archive.org/details/cu31924030684793</a:t>
            </a:r>
            <a:br>
              <a:rPr lang="en-GB" dirty="0"/>
            </a:br>
            <a:endParaRPr lang="en-GB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31589C-8131-4B16-B8FF-D906EF9977CC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Jennifer Byrne 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749300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GB" sz="2800">
                <a:solidFill>
                  <a:schemeClr val="accent1">
                    <a:tint val="83000"/>
                    <a:satMod val="150000"/>
                  </a:schemeClr>
                </a:solidFill>
              </a:rPr>
              <a:t>Attributed to André-Charles Boulle</a:t>
            </a:r>
          </a:p>
        </p:txBody>
      </p:sp>
      <p:pic>
        <p:nvPicPr>
          <p:cNvPr id="14339" name="Picture 7" descr="box  1 1675-16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6975" y="1692275"/>
            <a:ext cx="4537075" cy="3430588"/>
          </a:xfrm>
        </p:spPr>
      </p:pic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z="2400" dirty="0"/>
              <a:t>French, Paris, 1675 - 1680 </a:t>
            </a:r>
            <a:br>
              <a:rPr lang="en-GB" altLang="en-US" sz="2400" dirty="0"/>
            </a:br>
            <a:r>
              <a:rPr lang="en-GB" altLang="en-US" sz="2400" dirty="0"/>
              <a:t>Oak veneered with various stained and natural woods, brass, horn, and pewter stringing</a:t>
            </a:r>
          </a:p>
          <a:p>
            <a:r>
              <a:rPr lang="en-GB" altLang="en-US" sz="2400" dirty="0"/>
              <a:t>Height 406mm</a:t>
            </a:r>
          </a:p>
          <a:p>
            <a:r>
              <a:rPr lang="en-GB" altLang="en-US" sz="2400" dirty="0"/>
              <a:t>Width 660mm                                    </a:t>
            </a:r>
          </a:p>
          <a:p>
            <a:r>
              <a:rPr lang="en-GB" altLang="en-US" sz="2400" dirty="0"/>
              <a:t>Depth 430mm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2D7B6E-7C68-4B7B-863F-D0ADE823B4BD}" type="slidenum">
              <a:rPr lang="en-GB" altLang="en-US" smtClean="0"/>
              <a:pPr eaLnBrk="1" hangingPunct="1"/>
              <a:t>3</a:t>
            </a:fld>
            <a:endParaRPr lang="en-GB" altLang="en-US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Jennifer Byrne 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GB" sz="2800">
                <a:solidFill>
                  <a:schemeClr val="accent1">
                    <a:tint val="83000"/>
                    <a:satMod val="150000"/>
                  </a:schemeClr>
                </a:solidFill>
              </a:rPr>
              <a:t>Attributed to André-Charles Boulle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60350" y="1116013"/>
            <a:ext cx="6038850" cy="1862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000"/>
              <a:t>French, Paris, about 1680  Table</a:t>
            </a:r>
            <a:br>
              <a:rPr lang="en-GB" altLang="en-US" sz="2000"/>
            </a:br>
            <a:r>
              <a:rPr lang="en-GB" altLang="en-US" sz="2000"/>
              <a:t>Oak veneered with ebony, tortoiseshell, pewter, brass, ivory, horn, various stained and natural woods; gilt bronze mounts </a:t>
            </a:r>
            <a:br>
              <a:rPr lang="en-GB" altLang="en-US" sz="2000"/>
            </a:br>
            <a:endParaRPr lang="en-GB" altLang="en-US" sz="2000"/>
          </a:p>
        </p:txBody>
      </p:sp>
      <p:pic>
        <p:nvPicPr>
          <p:cNvPr id="15364" name="Picture 16" descr="table 16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75" y="2062163"/>
            <a:ext cx="4032250" cy="3541712"/>
          </a:xfrm>
        </p:spPr>
      </p:pic>
      <p:pic>
        <p:nvPicPr>
          <p:cNvPr id="15365" name="Picture 18" descr="table top 168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75" y="5754257"/>
            <a:ext cx="4289425" cy="2527300"/>
          </a:xfrm>
        </p:spPr>
      </p:pic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5CE142-AA12-4AB1-8B11-DDACE5EAD5FC}" type="slidenum">
              <a:rPr lang="en-GB" altLang="en-US" smtClean="0"/>
              <a:pPr eaLnBrk="1" hangingPunct="1"/>
              <a:t>4</a:t>
            </a:fld>
            <a:endParaRPr lang="en-GB" altLang="en-US"/>
          </a:p>
        </p:txBody>
      </p:sp>
      <p:sp>
        <p:nvSpPr>
          <p:cNvPr id="1536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Jennifer Byrne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GB" sz="2800">
                <a:solidFill>
                  <a:schemeClr val="accent1">
                    <a:tint val="83000"/>
                    <a:satMod val="150000"/>
                  </a:schemeClr>
                </a:solidFill>
              </a:rPr>
              <a:t>Attributed to André-Charles Boulle</a:t>
            </a:r>
          </a:p>
        </p:txBody>
      </p:sp>
      <p:pic>
        <p:nvPicPr>
          <p:cNvPr id="16387" name="Picture 7" descr="table  2 16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075" y="1116013"/>
            <a:ext cx="4895850" cy="3957637"/>
          </a:xfrm>
        </p:spPr>
      </p:pic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" y="5226050"/>
            <a:ext cx="6254750" cy="3306763"/>
          </a:xfrm>
        </p:spPr>
        <p:txBody>
          <a:bodyPr>
            <a:normAutofit/>
          </a:bodyPr>
          <a:lstStyle/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/>
              <a:t>Very few pieces of furniture are veneered with two types of marquetry. 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/>
              <a:t>Quality Marquetry in wood and in tortoiseshell, brass, horn, and pewter decorates the top of this table.     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/>
              <a:t>Brass banding surrounds a large central oval of tortoiseshell, with flowers like peonies, daffodils, tulips &amp; hyacinths in wood marquetry frame the table's outer surface. 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988312-C2A7-4DA9-99FB-8D911DBB59F2}" type="slidenum">
              <a:rPr lang="en-GB" altLang="en-US" smtClean="0"/>
              <a:pPr eaLnBrk="1" hangingPunct="1"/>
              <a:t>5</a:t>
            </a:fld>
            <a:endParaRPr lang="en-GB" altLang="en-US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Jennifer Byrne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5334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GB" sz="2800">
                <a:solidFill>
                  <a:schemeClr val="accent1">
                    <a:tint val="83000"/>
                    <a:satMod val="150000"/>
                  </a:schemeClr>
                </a:solidFill>
              </a:rPr>
              <a:t>Marquetry on table</a:t>
            </a:r>
          </a:p>
        </p:txBody>
      </p:sp>
      <p:pic>
        <p:nvPicPr>
          <p:cNvPr id="17411" name="Picture 9" descr="corner of tab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" y="1187450"/>
            <a:ext cx="2557463" cy="3309938"/>
          </a:xfrm>
        </p:spPr>
      </p:pic>
      <p:pic>
        <p:nvPicPr>
          <p:cNvPr id="17412" name="Picture 11" descr="bird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5688" y="1187450"/>
            <a:ext cx="2544762" cy="3309938"/>
          </a:xfrm>
        </p:spPr>
      </p:pic>
      <p:pic>
        <p:nvPicPr>
          <p:cNvPr id="17413" name="Picture 10" descr="bi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008563"/>
            <a:ext cx="2674938" cy="3308350"/>
          </a:xfrm>
        </p:spPr>
      </p:pic>
      <p:pic>
        <p:nvPicPr>
          <p:cNvPr id="17414" name="Picture 12" descr="bird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5008563"/>
            <a:ext cx="2571750" cy="3308350"/>
          </a:xfrm>
        </p:spPr>
      </p:pic>
      <p:sp>
        <p:nvSpPr>
          <p:cNvPr id="1741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503831-49A4-49A1-AC9E-0B5AE62A163E}" type="slidenum">
              <a:rPr lang="en-GB" altLang="en-US" smtClean="0"/>
              <a:pPr eaLnBrk="1" hangingPunct="1"/>
              <a:t>6</a:t>
            </a:fld>
            <a:endParaRPr lang="en-GB" altLang="en-US"/>
          </a:p>
        </p:txBody>
      </p:sp>
      <p:sp>
        <p:nvSpPr>
          <p:cNvPr id="17416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Jennifer Byrne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118110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GB">
                <a:solidFill>
                  <a:schemeClr val="accent1">
                    <a:tint val="83000"/>
                    <a:satMod val="150000"/>
                  </a:schemeClr>
                </a:solidFill>
              </a:rPr>
              <a:t>Boulle Work</a:t>
            </a:r>
          </a:p>
        </p:txBody>
      </p:sp>
      <p:pic>
        <p:nvPicPr>
          <p:cNvPr id="18435" name="Picture 5" descr="03-11-2007 13;44;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2051050"/>
            <a:ext cx="4319588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7F302A-5F26-4A58-BC35-24AC110A7D1F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Jennifer Byrne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92175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GB" sz="3200">
                <a:solidFill>
                  <a:schemeClr val="accent1">
                    <a:tint val="83000"/>
                    <a:satMod val="150000"/>
                  </a:schemeClr>
                </a:solidFill>
              </a:rPr>
              <a:t>Boulle Work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619250"/>
            <a:ext cx="6038850" cy="3097213"/>
          </a:xfrm>
        </p:spPr>
        <p:txBody>
          <a:bodyPr>
            <a:normAutofit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/>
              <a:t>Two different metals are sandwiched together between some waste wood.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/>
              <a:t>The pattern is glued onto the face of the wood.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/>
              <a:t>The pattern is then cut out using a Donkey saw or Fret saw.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/>
              <a:t>The pack is then seperrated.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/>
              <a:t>The pieces are carefully removed </a:t>
            </a:r>
          </a:p>
        </p:txBody>
      </p:sp>
      <p:pic>
        <p:nvPicPr>
          <p:cNvPr id="19460" name="Picture 13" descr="28-11-2007 16;39;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4902200"/>
            <a:ext cx="3081337" cy="3125788"/>
          </a:xfrm>
          <a:noFill/>
        </p:spPr>
      </p:pic>
      <p:pic>
        <p:nvPicPr>
          <p:cNvPr id="19461" name="Picture 15" descr="28-11-2007 16;34;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6338" y="4859338"/>
            <a:ext cx="2803525" cy="3168650"/>
          </a:xfrm>
          <a:noFill/>
        </p:spPr>
      </p:pic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E76454-6A5C-457D-85E4-CB3AE86C140C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1946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Jennifer Byrne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661987" y="3708400"/>
            <a:ext cx="5534025" cy="863600"/>
          </a:xfrm>
        </p:spPr>
        <p:txBody>
          <a:bodyPr>
            <a:normAutofit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/>
              <a:t>The pieces are then carefully rearranged to create new patterns</a:t>
            </a:r>
            <a:r>
              <a:rPr lang="en-GB" sz="2800" dirty="0"/>
              <a:t>    </a:t>
            </a:r>
          </a:p>
        </p:txBody>
      </p:sp>
      <p:pic>
        <p:nvPicPr>
          <p:cNvPr id="20483" name="Picture 22" descr="28-11-2007 16;37;5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792" y="539552"/>
            <a:ext cx="3529013" cy="2895600"/>
          </a:xfrm>
          <a:noFill/>
        </p:spPr>
      </p:pic>
      <p:pic>
        <p:nvPicPr>
          <p:cNvPr id="20484" name="Picture 21" descr="28-11-2007 16;42;5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r="1311"/>
          <a:stretch>
            <a:fillRect/>
          </a:stretch>
        </p:blipFill>
        <p:spPr>
          <a:xfrm>
            <a:off x="722312" y="4572000"/>
            <a:ext cx="5473700" cy="3155950"/>
          </a:xfrm>
          <a:noFill/>
        </p:spPr>
      </p:pic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09728" y="8280400"/>
            <a:ext cx="576072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364B1-3EE4-413B-92AA-0F887155D2BC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Jennifer Byrne 2020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483</TotalTime>
  <Words>1520</Words>
  <Application>Microsoft Office PowerPoint</Application>
  <PresentationFormat>On-screen Show (4:3)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Franklin Gothic Book</vt:lpstr>
      <vt:lpstr>Perpetua</vt:lpstr>
      <vt:lpstr>Wingdings 2</vt:lpstr>
      <vt:lpstr>Equity</vt:lpstr>
      <vt:lpstr>PowerPoint Presentation</vt:lpstr>
      <vt:lpstr>Boulle Work</vt:lpstr>
      <vt:lpstr>Attributed to André-Charles Boulle</vt:lpstr>
      <vt:lpstr>Attributed to André-Charles Boulle</vt:lpstr>
      <vt:lpstr>Attributed to André-Charles Boulle</vt:lpstr>
      <vt:lpstr>Marquetry on table</vt:lpstr>
      <vt:lpstr>Boulle Work</vt:lpstr>
      <vt:lpstr>Boulle Work</vt:lpstr>
      <vt:lpstr>PowerPoint Presentation</vt:lpstr>
      <vt:lpstr>PowerPoint Presentation</vt:lpstr>
      <vt:lpstr>PowerPoint Presentation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Boulle Work</dc:title>
  <dc:creator>Jennifer Byrne</dc:creator>
  <cp:lastModifiedBy>Jennifer</cp:lastModifiedBy>
  <cp:revision>20</cp:revision>
  <dcterms:created xsi:type="dcterms:W3CDTF">2008-04-13T18:17:57Z</dcterms:created>
  <dcterms:modified xsi:type="dcterms:W3CDTF">2020-11-24T13:14:56Z</dcterms:modified>
</cp:coreProperties>
</file>