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4" r:id="rId1"/>
  </p:sldMasterIdLst>
  <p:notesMasterIdLst>
    <p:notesMasterId r:id="rId7"/>
  </p:notesMasterIdLst>
  <p:handoutMasterIdLst>
    <p:handoutMasterId r:id="rId8"/>
  </p:handoutMasterIdLst>
  <p:sldIdLst>
    <p:sldId id="256" r:id="rId2"/>
    <p:sldId id="276" r:id="rId3"/>
    <p:sldId id="277" r:id="rId4"/>
    <p:sldId id="278" r:id="rId5"/>
    <p:sldId id="279" r:id="rId6"/>
  </p:sldIdLst>
  <p:sldSz cx="6858000" cy="9144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3CC33"/>
    <a:srgbClr val="FFFF00"/>
    <a:srgbClr val="8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99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B63B4E9-AF6A-4B29-AE95-3DAF0EC9834C}" type="datetimeFigureOut">
              <a:rPr lang="en-IE"/>
              <a:pPr>
                <a:defRPr/>
              </a:pPr>
              <a:t>08/12/2020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IE"/>
              <a:t>J.Byrne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940C95E-872F-4CC8-ABB0-6CC9E6C0683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91B70F7-2A43-4A47-BAF0-0C3A789D1BBE}" type="datetimeFigureOut">
              <a:rPr lang="en-IE"/>
              <a:pPr>
                <a:defRPr/>
              </a:pPr>
              <a:t>08/12/2020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IE"/>
              <a:t>J.Byrne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AB10E0C-8373-489E-B5AE-1D0F5E9B503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000250" y="0"/>
            <a:ext cx="4857750" cy="9144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2571750" y="4572000"/>
            <a:ext cx="9144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2525151" y="711200"/>
            <a:ext cx="3829050" cy="3824224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2515831" y="4719819"/>
            <a:ext cx="3836084" cy="1468331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4403725" y="8743950"/>
            <a:ext cx="1501775" cy="303213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114550" y="8743950"/>
            <a:ext cx="2195513" cy="3048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910263" y="8742363"/>
            <a:ext cx="441325" cy="3048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76068E6-87D4-47D7-B942-A1CFFE6C87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F6B6F-CAE6-4050-A673-697C99715B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14900" y="366608"/>
            <a:ext cx="1143000" cy="7802033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90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81350" y="8743950"/>
            <a:ext cx="1503363" cy="30321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" y="8742363"/>
            <a:ext cx="2743200" cy="304800"/>
          </a:xfrm>
        </p:spPr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91063" y="8737600"/>
            <a:ext cx="441325" cy="304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2B90317-4820-4729-9765-AF1A856EE4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EFFE7-BD29-4D90-ABB0-51CD38142B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762450"/>
            <a:ext cx="4691616" cy="1816100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540001"/>
            <a:ext cx="4691616" cy="991343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43300" y="8742363"/>
            <a:ext cx="1501775" cy="30321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01750" y="8742363"/>
            <a:ext cx="2171700" cy="3048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49838" y="8740775"/>
            <a:ext cx="441325" cy="3048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B10885-1114-4EF3-A670-F8ECF1A92C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264033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34106" y="2133601"/>
            <a:ext cx="264033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18187-7EC2-4D43-9652-B3177C9EAB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134106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34106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3E7D0-336B-4864-A192-AA93D62D7D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0CD7A-3747-49CE-A939-BF3F4803A4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5BC7-5C93-40B8-9174-5AE9101210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04800"/>
            <a:ext cx="4423410" cy="156464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996555"/>
            <a:ext cx="4423410" cy="803349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0"/>
            <a:ext cx="5429250" cy="58290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80F28-9BA3-4760-88A9-D7F63D327F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449263" y="1339850"/>
            <a:ext cx="3238500" cy="5749925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21420000">
            <a:off x="447675" y="1331913"/>
            <a:ext cx="3240088" cy="5749925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1824" y="1524000"/>
            <a:ext cx="2571750" cy="27432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41824" y="4378179"/>
            <a:ext cx="2571750" cy="256032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497762" y="1388003"/>
            <a:ext cx="3154680" cy="560832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47312B-2A03-4B64-B889-C19BD0866E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6115050" y="0"/>
            <a:ext cx="742950" cy="9144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42900" y="427038"/>
            <a:ext cx="5429250" cy="1524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342900" y="2146300"/>
            <a:ext cx="542925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3184525" y="8743950"/>
            <a:ext cx="1501775" cy="303213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42900" y="8743950"/>
            <a:ext cx="2743200" cy="3048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4687888" y="8742363"/>
            <a:ext cx="441325" cy="3048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658F19F-62BD-4F4C-893C-04DF7B2E8D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7" r:id="rId2"/>
    <p:sldLayoutId id="2147483719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20" r:id="rId9"/>
    <p:sldLayoutId id="2147483713" r:id="rId10"/>
    <p:sldLayoutId id="214748372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1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osskopf-partner.com/materials/solid-surface-material/corian/corian-colours" TargetMode="External"/><Relationship Id="rId2" Type="http://schemas.openxmlformats.org/officeDocument/2006/relationships/hyperlink" Target="https://www.rosskopf-partner.com/materials/solid-surface-material/corian/?gclid=CjwKCAiA8Jf-BRB-EiwAWDtEGvOn6wp1ylG2cCQhAz5LLMDkVRuf9GQ39lpudYi3lAMTxsTvb2Xh6hoCO-EQAvD_Bw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rosskopf-partner.com/materials/natural-ston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dfosb.com/en/sustainability" TargetMode="External"/><Relationship Id="rId2" Type="http://schemas.openxmlformats.org/officeDocument/2006/relationships/hyperlink" Target="https://mdfosb.com/en/products/medite-tricoya-extrem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212976" y="3419872"/>
            <a:ext cx="3449216" cy="3660256"/>
          </a:xfrm>
        </p:spPr>
        <p:txBody>
          <a:bodyPr/>
          <a:lstStyle/>
          <a:p>
            <a:r>
              <a:rPr lang="en-IE" dirty="0"/>
              <a:t>Kitchen</a:t>
            </a:r>
            <a:br>
              <a:rPr lang="en-IE" dirty="0"/>
            </a:br>
            <a:r>
              <a:rPr lang="en-IE" dirty="0"/>
              <a:t>  Worktops </a:t>
            </a:r>
            <a:br>
              <a:rPr lang="en-IE" dirty="0"/>
            </a:br>
            <a:r>
              <a:rPr lang="en-IE" dirty="0"/>
              <a:t>other </a:t>
            </a:r>
            <a:br>
              <a:rPr lang="en-IE" dirty="0"/>
            </a:br>
            <a:r>
              <a:rPr lang="en-IE" dirty="0"/>
              <a:t>Materials</a:t>
            </a:r>
            <a:br>
              <a:rPr lang="en-IE" dirty="0"/>
            </a:br>
            <a:endParaRPr lang="en-I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820737"/>
          </a:xfrm>
        </p:spPr>
        <p:txBody>
          <a:bodyPr>
            <a:normAutofit/>
          </a:bodyPr>
          <a:lstStyle/>
          <a:p>
            <a:r>
              <a:rPr lang="en-GB" sz="3200" dirty="0"/>
              <a:t>Corian SOLID WORKTOPS</a:t>
            </a:r>
            <a:endParaRPr lang="en-IE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75656"/>
            <a:ext cx="6172200" cy="6835775"/>
          </a:xfrm>
        </p:spPr>
        <p:txBody>
          <a:bodyPr/>
          <a:lstStyle/>
          <a:p>
            <a:r>
              <a:rPr lang="en-IE" sz="2400" i="1" dirty="0"/>
              <a:t>The solid surface material Corian® from </a:t>
            </a:r>
            <a:r>
              <a:rPr lang="en-IE" sz="2400" i="1" dirty="0">
                <a:hlinkClick r:id="rId2"/>
              </a:rPr>
              <a:t>DuPont</a:t>
            </a:r>
            <a:r>
              <a:rPr lang="en-IE" sz="2400" i="1" dirty="0"/>
              <a:t> is a premium material with extraordinary faculties.</a:t>
            </a:r>
          </a:p>
          <a:p>
            <a:r>
              <a:rPr lang="en-IE" sz="2400" i="1" dirty="0"/>
              <a:t>Although, at first, Corian® was used primarily only for kitchen worktops, architects and designers have strongly influenced its development.</a:t>
            </a:r>
            <a:endParaRPr lang="en-IE" sz="2400" dirty="0"/>
          </a:p>
          <a:p>
            <a:r>
              <a:rPr lang="en-IE" sz="2400" dirty="0"/>
              <a:t>Due to its properties, such as 3D thermoforming, the substantial range of colours in which it is available and its functionality, durability and aesthetics.</a:t>
            </a:r>
          </a:p>
          <a:p>
            <a:r>
              <a:rPr lang="en-IE" sz="2400" dirty="0"/>
              <a:t>Range of colours</a:t>
            </a:r>
          </a:p>
          <a:p>
            <a:r>
              <a:rPr lang="en-IE" sz="2400" dirty="0">
                <a:hlinkClick r:id="rId3"/>
              </a:rPr>
              <a:t>https://www.rosskopf-partner.com/materials/solid-surface-material/corian/corian-colours</a:t>
            </a:r>
            <a:endParaRPr lang="en-IE" sz="2400" dirty="0"/>
          </a:p>
          <a:p>
            <a:pPr eaLnBrk="1" hangingPunct="1"/>
            <a:endParaRPr lang="en-GB" sz="2400" dirty="0"/>
          </a:p>
          <a:p>
            <a:pPr eaLnBrk="1" hangingPunct="1">
              <a:buFont typeface="Wingdings 2" pitchFamily="18" charset="2"/>
              <a:buNone/>
            </a:pPr>
            <a:endParaRPr lang="en-GB" sz="2400" dirty="0"/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820737"/>
          </a:xfrm>
        </p:spPr>
        <p:txBody>
          <a:bodyPr>
            <a:normAutofit/>
          </a:bodyPr>
          <a:lstStyle/>
          <a:p>
            <a:r>
              <a:rPr lang="en-GB" sz="3200" dirty="0"/>
              <a:t>Corian SOLID WORKTOPS</a:t>
            </a:r>
            <a:endParaRPr lang="en-IE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75656"/>
            <a:ext cx="6172200" cy="6835775"/>
          </a:xfrm>
        </p:spPr>
        <p:txBody>
          <a:bodyPr/>
          <a:lstStyle/>
          <a:p>
            <a:r>
              <a:rPr lang="en-IE" sz="2400" dirty="0"/>
              <a:t>Corian® also adheres to the high standards required for hygiene, it can also be used with no limitations to manufacture elements in bathrooms, kitchens, hospitals and in restaurants.</a:t>
            </a:r>
          </a:p>
          <a:p>
            <a:r>
              <a:rPr lang="en-IE" sz="2400" dirty="0"/>
              <a:t>Solid surface material was developed in the 1960s by DuPont and marketed as Corian®. Therefore, the term solid surface material is still associated with the same brand, Corian®. </a:t>
            </a:r>
          </a:p>
          <a:p>
            <a:r>
              <a:rPr lang="en-IE" sz="2400" dirty="0"/>
              <a:t>Today, the solid surface material market has grown significantly and offers numerous other brands such as </a:t>
            </a:r>
            <a:r>
              <a:rPr lang="en-IE" sz="2400" dirty="0" err="1"/>
              <a:t>Avonite</a:t>
            </a:r>
            <a:r>
              <a:rPr lang="en-IE" sz="2400" dirty="0"/>
              <a:t>® from Aristech Surfaces LLC, HI-MACS®, </a:t>
            </a:r>
            <a:r>
              <a:rPr lang="en-IE" sz="2400" dirty="0" err="1"/>
              <a:t>Varicor</a:t>
            </a:r>
            <a:r>
              <a:rPr lang="en-IE" sz="2400" dirty="0"/>
              <a:t>® and </a:t>
            </a:r>
            <a:r>
              <a:rPr lang="en-IE" sz="2400" dirty="0" err="1"/>
              <a:t>GetaCore</a:t>
            </a:r>
            <a:r>
              <a:rPr lang="en-IE" sz="2400" dirty="0"/>
              <a:t>®.</a:t>
            </a:r>
          </a:p>
          <a:p>
            <a:pPr eaLnBrk="1" hangingPunct="1"/>
            <a:endParaRPr lang="en-GB" sz="2400" dirty="0"/>
          </a:p>
          <a:p>
            <a:pPr eaLnBrk="1" hangingPunct="1">
              <a:buFont typeface="Wingdings 2" pitchFamily="18" charset="2"/>
              <a:buNone/>
            </a:pPr>
            <a:endParaRPr lang="en-GB" sz="2400" dirty="0"/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10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820737"/>
          </a:xfrm>
        </p:spPr>
        <p:txBody>
          <a:bodyPr>
            <a:normAutofit/>
          </a:bodyPr>
          <a:lstStyle/>
          <a:p>
            <a:r>
              <a:rPr lang="en-GB" sz="3200" dirty="0"/>
              <a:t>Solid surface material</a:t>
            </a:r>
            <a:endParaRPr lang="en-IE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75656"/>
            <a:ext cx="6172200" cy="6835775"/>
          </a:xfrm>
        </p:spPr>
        <p:txBody>
          <a:bodyPr/>
          <a:lstStyle/>
          <a:p>
            <a:pPr eaLnBrk="1" hangingPunct="1"/>
            <a:r>
              <a:rPr lang="en-GB" sz="2400" dirty="0">
                <a:hlinkClick r:id="rId2"/>
              </a:rPr>
              <a:t>Natural Stone </a:t>
            </a:r>
            <a:endParaRPr lang="en-GB" sz="2400" dirty="0"/>
          </a:p>
          <a:p>
            <a:pPr eaLnBrk="1" hangingPunct="1">
              <a:buFont typeface="Wingdings 2" pitchFamily="18" charset="2"/>
              <a:buNone/>
            </a:pPr>
            <a:endParaRPr lang="en-GB" sz="2400" dirty="0"/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ACD8F7-6C39-47EB-9355-04DB6AE7609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213"/>
          <a:stretch/>
        </p:blipFill>
        <p:spPr>
          <a:xfrm>
            <a:off x="354587" y="2270664"/>
            <a:ext cx="5339970" cy="524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5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457D4-BE66-4B4B-99D7-A1806EAA8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427038"/>
            <a:ext cx="5429250" cy="832594"/>
          </a:xfrm>
        </p:spPr>
        <p:txBody>
          <a:bodyPr/>
          <a:lstStyle/>
          <a:p>
            <a:r>
              <a:rPr lang="en-IE" dirty="0"/>
              <a:t>Medite Tricoya MDF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D126F-AE09-4D40-BE97-BC2D1FA9C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979712"/>
            <a:ext cx="5429250" cy="6627713"/>
          </a:xfrm>
        </p:spPr>
        <p:txBody>
          <a:bodyPr/>
          <a:lstStyle/>
          <a:p>
            <a:r>
              <a:rPr lang="en-IE" sz="2400" dirty="0"/>
              <a:t>MEDITE TRICOYA EXTREME Durable MDF is a ground-breaking construction material.</a:t>
            </a:r>
          </a:p>
          <a:p>
            <a:r>
              <a:rPr lang="en-IE" sz="2400" dirty="0"/>
              <a:t>Advantages </a:t>
            </a:r>
          </a:p>
          <a:p>
            <a:r>
              <a:rPr lang="en-IE" sz="2400" dirty="0"/>
              <a:t>Durability</a:t>
            </a:r>
          </a:p>
          <a:p>
            <a:r>
              <a:rPr lang="en-IE" sz="2400" dirty="0"/>
              <a:t>Dimensional Stability </a:t>
            </a:r>
          </a:p>
          <a:p>
            <a:r>
              <a:rPr lang="en-IE" sz="2400" dirty="0"/>
              <a:t>Can be used in similar applications as concrete, plastics or metals. </a:t>
            </a:r>
          </a:p>
          <a:p>
            <a:r>
              <a:rPr lang="en-IE" sz="2400" dirty="0"/>
              <a:t>Added benefits of light weight, sustainable raw materials and a guarantee of up to 50 years above ground and 25 years in ground.</a:t>
            </a:r>
          </a:p>
          <a:p>
            <a:r>
              <a:rPr lang="en-IE" sz="2400" dirty="0"/>
              <a:t>Endless opportunities for creativity</a:t>
            </a:r>
            <a:r>
              <a:rPr lang="en-IE" dirty="0"/>
              <a:t>.</a:t>
            </a:r>
          </a:p>
          <a:p>
            <a:r>
              <a:rPr lang="en-IE" dirty="0">
                <a:hlinkClick r:id="rId2"/>
              </a:rPr>
              <a:t>Medite </a:t>
            </a:r>
            <a:r>
              <a:rPr lang="en-IE" dirty="0" err="1">
                <a:hlinkClick r:id="rId2"/>
              </a:rPr>
              <a:t>SmartPly</a:t>
            </a:r>
            <a:endParaRPr lang="en-IE" dirty="0"/>
          </a:p>
          <a:p>
            <a:r>
              <a:rPr lang="en-IE" dirty="0">
                <a:hlinkClick r:id="rId3"/>
              </a:rPr>
              <a:t>Sustainability 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8F1216-82D3-44F6-AA39-857206DAB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0EE944-4FB1-4CA9-825F-5ED983357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381</TotalTime>
  <Words>282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Trebuchet MS</vt:lpstr>
      <vt:lpstr>Wingdings</vt:lpstr>
      <vt:lpstr>Wingdings 2</vt:lpstr>
      <vt:lpstr>Opulent</vt:lpstr>
      <vt:lpstr>Kitchen   Worktops  other  Materials </vt:lpstr>
      <vt:lpstr>Corian SOLID WORKTOPS</vt:lpstr>
      <vt:lpstr>Corian SOLID WORKTOPS</vt:lpstr>
      <vt:lpstr>Solid surface material</vt:lpstr>
      <vt:lpstr>Medite Tricoya MDF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Plastic Laminates</dc:title>
  <dc:creator>Jennifer Byrne</dc:creator>
  <cp:lastModifiedBy>Jennifer</cp:lastModifiedBy>
  <cp:revision>31</cp:revision>
  <cp:lastPrinted>2012-01-09T08:33:33Z</cp:lastPrinted>
  <dcterms:created xsi:type="dcterms:W3CDTF">2008-01-10T19:12:20Z</dcterms:created>
  <dcterms:modified xsi:type="dcterms:W3CDTF">2020-12-08T19:45:36Z</dcterms:modified>
</cp:coreProperties>
</file>