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62" r:id="rId2"/>
    <p:sldId id="287" r:id="rId3"/>
    <p:sldId id="288" r:id="rId4"/>
    <p:sldId id="289" r:id="rId5"/>
    <p:sldId id="291" r:id="rId6"/>
    <p:sldId id="263" r:id="rId7"/>
    <p:sldId id="257" r:id="rId8"/>
    <p:sldId id="290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7" autoAdjust="0"/>
    <p:restoredTop sz="94660"/>
  </p:normalViewPr>
  <p:slideViewPr>
    <p:cSldViewPr>
      <p:cViewPr varScale="1">
        <p:scale>
          <a:sx n="57" d="100"/>
          <a:sy n="57" d="100"/>
        </p:scale>
        <p:origin x="211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77B05-726A-4B80-A482-11E9FCA5A1D6}" type="datetimeFigureOut">
              <a:rPr lang="en-IE" smtClean="0"/>
              <a:pPr/>
              <a:t>24/11/2020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AA6D9-6BDD-4161-858B-F35C07A81808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3513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00" b="1" dirty="0"/>
              <a:t>3-D wood block with texture and engraved text</a:t>
            </a:r>
          </a:p>
          <a:p>
            <a:r>
              <a:rPr lang="en-US" sz="1400" dirty="0"/>
              <a:t>(Advanced)</a:t>
            </a:r>
          </a:p>
          <a:p>
            <a:endParaRPr lang="en-US" sz="1400" dirty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reproduce the shape effects on this slide, do the following:</a:t>
            </a: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 the </a:t>
            </a:r>
            <a:r>
              <a:rPr lang="en-US" sz="1200" b="1" i="0" dirty="0"/>
              <a:t>Home</a:t>
            </a:r>
            <a:r>
              <a:rPr lang="en-US" sz="1200" i="0" dirty="0"/>
              <a:t> tab, in the</a:t>
            </a:r>
            <a:r>
              <a:rPr lang="en-US" sz="1200" i="0" baseline="0" dirty="0"/>
              <a:t> </a:t>
            </a:r>
            <a:r>
              <a:rPr lang="en-US" sz="1200" b="1" i="0" baseline="0" dirty="0"/>
              <a:t>Slides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Layout</a:t>
            </a:r>
            <a:r>
              <a:rPr lang="en-US" sz="1200" i="0" baseline="0" dirty="0"/>
              <a:t>, and then click </a:t>
            </a:r>
            <a:r>
              <a:rPr lang="en-US" sz="1200" b="1" i="0" baseline="0" dirty="0"/>
              <a:t>Blank</a:t>
            </a:r>
            <a:r>
              <a:rPr lang="en-US" sz="120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</a:t>
            </a:r>
            <a:r>
              <a:rPr lang="en-US" sz="1200" i="0" baseline="0" dirty="0"/>
              <a:t>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Shapes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Rectangles</a:t>
            </a:r>
            <a:r>
              <a:rPr lang="en-US" sz="1200" i="0" baseline="0" dirty="0"/>
              <a:t>, click </a:t>
            </a:r>
            <a:r>
              <a:rPr lang="en-US" sz="1200" b="1" baseline="0" dirty="0"/>
              <a:t>Rectangle </a:t>
            </a:r>
            <a:r>
              <a:rPr lang="en-US" sz="1200" b="0" i="0" baseline="0" dirty="0"/>
              <a:t>(first option from the left). On the slide, drag to draw a rectangle.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Under </a:t>
            </a:r>
            <a:r>
              <a:rPr lang="en-US" sz="1200" b="1" i="0" baseline="0" dirty="0"/>
              <a:t>Drawing Tools</a:t>
            </a:r>
            <a:r>
              <a:rPr lang="en-US" sz="1200" i="0" baseline="0" dirty="0"/>
              <a:t>, on the </a:t>
            </a:r>
            <a:r>
              <a:rPr lang="en-US" sz="1200" b="1" i="0" baseline="0" dirty="0"/>
              <a:t>Format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Size</a:t>
            </a:r>
            <a:r>
              <a:rPr lang="en-US" sz="1200" i="0" baseline="0" dirty="0"/>
              <a:t> group,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In the </a:t>
            </a:r>
            <a:r>
              <a:rPr lang="en-US" sz="1200" b="1" i="0" baseline="0" dirty="0"/>
              <a:t>Shape Height</a:t>
            </a:r>
            <a:r>
              <a:rPr lang="en-US" sz="1200" i="0" baseline="0" dirty="0"/>
              <a:t> box, enter </a:t>
            </a:r>
            <a:r>
              <a:rPr lang="en-US" sz="1200" b="1" i="0" baseline="0" dirty="0"/>
              <a:t>3”</a:t>
            </a:r>
            <a:r>
              <a:rPr lang="en-US" sz="1200" i="0" baseline="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In the </a:t>
            </a:r>
            <a:r>
              <a:rPr lang="en-US" sz="1200" b="1" i="0" baseline="0" dirty="0"/>
              <a:t>Shape Width</a:t>
            </a:r>
            <a:r>
              <a:rPr lang="en-US" sz="1200" i="0" baseline="0" dirty="0"/>
              <a:t> box, enter </a:t>
            </a:r>
            <a:r>
              <a:rPr lang="en-US" sz="1200" b="1" i="0" baseline="0" dirty="0"/>
              <a:t>3”</a:t>
            </a:r>
            <a:r>
              <a:rPr lang="en-US" sz="120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bottom right corner of the </a:t>
            </a:r>
            <a:r>
              <a:rPr lang="en-US" sz="1200" b="1" i="0" baseline="0" dirty="0"/>
              <a:t>Drawing </a:t>
            </a:r>
            <a:r>
              <a:rPr lang="en-US" sz="1200" i="0" baseline="0" dirty="0"/>
              <a:t>group, click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 launcher.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Fill </a:t>
            </a:r>
            <a:r>
              <a:rPr lang="en-US" sz="1200" b="0" i="0" baseline="0" dirty="0"/>
              <a:t>in the left pane</a:t>
            </a:r>
            <a:r>
              <a:rPr lang="en-US" sz="1200" i="0" baseline="0" dirty="0"/>
              <a:t>, and then in the </a:t>
            </a:r>
            <a:r>
              <a:rPr lang="en-US" sz="1200" b="1" i="0" baseline="0" dirty="0"/>
              <a:t>Fill</a:t>
            </a:r>
            <a:r>
              <a:rPr lang="en-US" sz="1200" i="0" baseline="0" dirty="0"/>
              <a:t> pane, select </a:t>
            </a:r>
            <a:r>
              <a:rPr lang="en-US" sz="1200" b="1" dirty="0"/>
              <a:t>Picture or texture fill</a:t>
            </a:r>
            <a:r>
              <a:rPr lang="en-US" sz="1200" dirty="0"/>
              <a:t>.  Click the button next to </a:t>
            </a:r>
            <a:r>
              <a:rPr lang="en-US" sz="1200" b="1" dirty="0"/>
              <a:t>Texture</a:t>
            </a:r>
            <a:r>
              <a:rPr lang="en-US" sz="1200" dirty="0"/>
              <a:t>,</a:t>
            </a:r>
            <a:r>
              <a:rPr lang="en-US" sz="1200" baseline="0" dirty="0"/>
              <a:t> and then click </a:t>
            </a:r>
            <a:r>
              <a:rPr lang="en-US" sz="1200" b="1" baseline="0" dirty="0"/>
              <a:t>Oak</a:t>
            </a:r>
            <a:r>
              <a:rPr lang="en-US" sz="1200" baseline="0" dirty="0"/>
              <a:t> </a:t>
            </a:r>
            <a:r>
              <a:rPr lang="en-US" sz="1200" dirty="0"/>
              <a:t>(fifth row, third option from the left).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Line Color </a:t>
            </a:r>
            <a:r>
              <a:rPr lang="en-US" sz="1200" b="0" i="0" baseline="0" dirty="0"/>
              <a:t>in the left pane, and then in the </a:t>
            </a:r>
            <a:r>
              <a:rPr lang="en-US" sz="1200" b="1" i="0" baseline="0" dirty="0"/>
              <a:t>Line Color</a:t>
            </a:r>
            <a:r>
              <a:rPr lang="en-US" sz="1200" b="0" i="0" baseline="0" dirty="0"/>
              <a:t> pane, then select </a:t>
            </a:r>
            <a:r>
              <a:rPr lang="en-US" sz="1200" b="1" i="0" baseline="0" dirty="0"/>
              <a:t>No line</a:t>
            </a:r>
            <a:r>
              <a:rPr lang="en-US" sz="1200" b="0" i="0" baseline="0" dirty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dirty="0"/>
              <a:t>3-D Rotation </a:t>
            </a:r>
            <a:r>
              <a:rPr lang="en-US" sz="1200" b="0" dirty="0"/>
              <a:t>in the left pane,</a:t>
            </a:r>
            <a:r>
              <a:rPr lang="en-US" sz="1200" b="0" baseline="0" dirty="0"/>
              <a:t> and then in the </a:t>
            </a:r>
            <a:r>
              <a:rPr lang="en-US" sz="1200" b="1" baseline="0" dirty="0"/>
              <a:t>3-D Rotation</a:t>
            </a:r>
            <a:r>
              <a:rPr lang="en-US" sz="1200" b="0" baseline="0" dirty="0"/>
              <a:t> pane,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Click the button next to </a:t>
            </a:r>
            <a:r>
              <a:rPr lang="en-US" sz="1200" b="1" baseline="0" dirty="0"/>
              <a:t>Presets</a:t>
            </a:r>
            <a:r>
              <a:rPr lang="en-US" sz="1200" b="0" baseline="0" dirty="0"/>
              <a:t>, and then under </a:t>
            </a:r>
            <a:r>
              <a:rPr lang="en-US" sz="1200" b="1" baseline="0" dirty="0"/>
              <a:t>Perspective</a:t>
            </a:r>
            <a:r>
              <a:rPr lang="en-US" sz="1200" b="0" baseline="0" dirty="0"/>
              <a:t> click </a:t>
            </a:r>
            <a:r>
              <a:rPr lang="en-US" sz="1200" b="1" dirty="0"/>
              <a:t>Perspective Left </a:t>
            </a:r>
            <a:r>
              <a:rPr lang="en-US" sz="1200" b="0" dirty="0"/>
              <a:t>(first row, second option from the left)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In the </a:t>
            </a:r>
            <a:r>
              <a:rPr lang="en-US" sz="1200" b="1" dirty="0"/>
              <a:t>X</a:t>
            </a:r>
            <a:r>
              <a:rPr lang="en-US" sz="1200" dirty="0"/>
              <a:t> box, enter </a:t>
            </a:r>
            <a:r>
              <a:rPr lang="en-US" sz="1200" b="1" dirty="0"/>
              <a:t>40°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In the </a:t>
            </a:r>
            <a:r>
              <a:rPr lang="en-US" sz="1200" b="1" dirty="0"/>
              <a:t>Y</a:t>
            </a:r>
            <a:r>
              <a:rPr lang="en-US" sz="1200" dirty="0"/>
              <a:t> box, enter </a:t>
            </a:r>
            <a:r>
              <a:rPr lang="en-US" sz="1200" b="1" dirty="0"/>
              <a:t>10°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In the </a:t>
            </a:r>
            <a:r>
              <a:rPr lang="en-US" sz="1200" b="1" dirty="0"/>
              <a:t>Perspective</a:t>
            </a:r>
            <a:r>
              <a:rPr lang="en-US" sz="1200" dirty="0"/>
              <a:t> box, enter </a:t>
            </a:r>
            <a:r>
              <a:rPr lang="en-US" sz="1200" b="1" dirty="0"/>
              <a:t>20°</a:t>
            </a:r>
            <a:r>
              <a:rPr lang="en-US" sz="120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dirty="0"/>
              <a:t>3-D Format </a:t>
            </a:r>
            <a:r>
              <a:rPr lang="en-US" sz="1200" b="0" dirty="0"/>
              <a:t> in the left pane, and</a:t>
            </a:r>
            <a:r>
              <a:rPr lang="en-US" sz="1200" b="0" baseline="0" dirty="0"/>
              <a:t> then in the </a:t>
            </a:r>
            <a:r>
              <a:rPr lang="en-US" sz="1200" b="1" baseline="0" dirty="0"/>
              <a:t>3-D Format</a:t>
            </a:r>
            <a:r>
              <a:rPr lang="en-US" sz="1200" b="0" baseline="0" dirty="0"/>
              <a:t> pane, do the following: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Under </a:t>
            </a:r>
            <a:r>
              <a:rPr lang="en-US" sz="1200" b="1" i="0" baseline="0" dirty="0"/>
              <a:t>Bevel</a:t>
            </a:r>
            <a:r>
              <a:rPr lang="en-US" sz="1200" i="0" baseline="0" dirty="0"/>
              <a:t>, click the button next to </a:t>
            </a:r>
            <a:r>
              <a:rPr lang="en-US" sz="1200" b="1" i="0" baseline="0" dirty="0"/>
              <a:t>Top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Bevel</a:t>
            </a:r>
            <a:r>
              <a:rPr lang="en-US" sz="1200" i="0" baseline="0" dirty="0"/>
              <a:t> click </a:t>
            </a:r>
            <a:r>
              <a:rPr lang="en-US" sz="1200" b="1" i="0" baseline="0" dirty="0"/>
              <a:t>Circle</a:t>
            </a:r>
            <a:r>
              <a:rPr lang="en-US" sz="1200" i="0" baseline="0" dirty="0"/>
              <a:t> (first row, first option from the left). Click the button next to </a:t>
            </a:r>
            <a:r>
              <a:rPr lang="en-US" sz="1200" b="1" i="0" baseline="0" dirty="0"/>
              <a:t>Bottom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Bevel</a:t>
            </a:r>
            <a:r>
              <a:rPr lang="en-US" sz="1200" i="0" baseline="0" dirty="0"/>
              <a:t> click </a:t>
            </a:r>
            <a:r>
              <a:rPr lang="en-US" sz="1200" b="1" i="0" baseline="0" dirty="0"/>
              <a:t>Circle</a:t>
            </a:r>
            <a:r>
              <a:rPr lang="en-US" sz="1200" i="0" baseline="0" dirty="0"/>
              <a:t> (first row, first option from the left). 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Under </a:t>
            </a:r>
            <a:r>
              <a:rPr lang="en-US" sz="1200" b="1" i="0" baseline="0" dirty="0"/>
              <a:t>Depth</a:t>
            </a:r>
            <a:r>
              <a:rPr lang="en-US" sz="1200" b="0" i="0" baseline="0" dirty="0"/>
              <a:t>, in the </a:t>
            </a:r>
            <a:r>
              <a:rPr lang="en-US" sz="1200" b="1" i="0" baseline="0" dirty="0"/>
              <a:t>Depth</a:t>
            </a:r>
            <a:r>
              <a:rPr lang="en-US" sz="1200" b="0" i="0" baseline="0" dirty="0"/>
              <a:t> box, enter </a:t>
            </a:r>
            <a:r>
              <a:rPr lang="en-US" sz="1200" b="1" i="0" baseline="0" dirty="0"/>
              <a:t>200 pt</a:t>
            </a:r>
            <a:r>
              <a:rPr lang="en-US" sz="1200" b="0" i="0" baseline="0" dirty="0"/>
              <a:t>. 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Under </a:t>
            </a:r>
            <a:r>
              <a:rPr lang="en-US" sz="1200" b="1" i="0" baseline="0" dirty="0"/>
              <a:t>Surface</a:t>
            </a:r>
            <a:r>
              <a:rPr lang="en-US" sz="1200" b="0" i="0" baseline="0" dirty="0"/>
              <a:t>, click the button next to </a:t>
            </a:r>
            <a:r>
              <a:rPr lang="en-US" sz="1200" b="1" i="0" baseline="0" dirty="0"/>
              <a:t>Material</a:t>
            </a:r>
            <a:r>
              <a:rPr lang="en-US" sz="1200" b="0" i="0" baseline="0" dirty="0"/>
              <a:t>, and then under </a:t>
            </a:r>
            <a:r>
              <a:rPr lang="en-US" sz="1200" b="1" i="0" baseline="0" dirty="0"/>
              <a:t>Standard</a:t>
            </a:r>
            <a:r>
              <a:rPr lang="en-US" sz="1200" b="0" i="0" baseline="0" dirty="0"/>
              <a:t>, click </a:t>
            </a:r>
            <a:r>
              <a:rPr lang="en-US" sz="1200" b="1" i="0" baseline="0" dirty="0"/>
              <a:t>Warm Matte </a:t>
            </a:r>
            <a:r>
              <a:rPr lang="en-US" sz="1200" b="0" i="0" baseline="0" dirty="0"/>
              <a:t>(second option from the left). Click the button next to </a:t>
            </a:r>
            <a:r>
              <a:rPr lang="en-US" sz="1200" b="1" i="0" baseline="0" dirty="0"/>
              <a:t>Lighting</a:t>
            </a:r>
            <a:r>
              <a:rPr lang="en-US" sz="1200" b="0" i="0" baseline="0" dirty="0"/>
              <a:t>, and then under </a:t>
            </a:r>
            <a:r>
              <a:rPr lang="en-US" sz="1200" b="1" i="0" baseline="0" dirty="0"/>
              <a:t>Neutral</a:t>
            </a:r>
            <a:r>
              <a:rPr lang="en-US" sz="1200" b="0" i="0" baseline="0" dirty="0"/>
              <a:t>, click </a:t>
            </a:r>
            <a:r>
              <a:rPr lang="en-US" sz="1200" b="1" i="0" baseline="0" dirty="0"/>
              <a:t>Soft</a:t>
            </a:r>
            <a:r>
              <a:rPr lang="en-US" sz="1200" b="0" i="0" baseline="0" dirty="0"/>
              <a:t> (first row, third option from the left). In the </a:t>
            </a:r>
            <a:r>
              <a:rPr lang="en-US" sz="1200" b="1" i="0" baseline="0" dirty="0"/>
              <a:t>Angle</a:t>
            </a:r>
            <a:r>
              <a:rPr lang="en-US" sz="1200" b="0" i="0" baseline="0" dirty="0"/>
              <a:t> box, enter </a:t>
            </a:r>
            <a:r>
              <a:rPr lang="en-US" sz="1200" b="1" dirty="0"/>
              <a:t>270°</a:t>
            </a:r>
            <a:r>
              <a:rPr lang="en-US" sz="1200" dirty="0"/>
              <a:t>.</a:t>
            </a:r>
            <a:endParaRPr lang="en-US" sz="1200" b="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Shadow</a:t>
            </a:r>
            <a:r>
              <a:rPr lang="en-US" sz="1200" i="0" baseline="0" dirty="0"/>
              <a:t> in the left pane, and then in the </a:t>
            </a:r>
            <a:r>
              <a:rPr lang="en-US" sz="1200" b="1" i="0" baseline="0" dirty="0"/>
              <a:t>Shadow</a:t>
            </a:r>
            <a:r>
              <a:rPr lang="en-US" sz="1200" i="0" baseline="0" dirty="0"/>
              <a:t> pane, click the button next to </a:t>
            </a:r>
            <a:r>
              <a:rPr lang="en-US" sz="1200" b="1" i="0" baseline="0" dirty="0"/>
              <a:t>Presets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Perspective</a:t>
            </a:r>
            <a:r>
              <a:rPr lang="en-US" sz="1200" b="0" i="0" baseline="0" dirty="0"/>
              <a:t>,</a:t>
            </a:r>
            <a:r>
              <a:rPr lang="en-US" sz="1200" i="0" baseline="0" dirty="0"/>
              <a:t> click </a:t>
            </a:r>
            <a:r>
              <a:rPr lang="en-US" sz="1200" b="1" dirty="0"/>
              <a:t>Perspective Diagonal Upper Right </a:t>
            </a:r>
            <a:r>
              <a:rPr lang="en-US" sz="1200" dirty="0"/>
              <a:t>(first row, second option from the left). </a:t>
            </a:r>
            <a:endParaRPr lang="en-US" sz="1200" b="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b="0" baseline="0" dirty="0"/>
          </a:p>
          <a:p>
            <a:endParaRPr lang="en-US" sz="1200" dirty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reproduce the text effects on this slide, do the following:</a:t>
            </a:r>
            <a:endParaRPr lang="en-US" sz="1200" dirty="0"/>
          </a:p>
          <a:p>
            <a:pPr marL="228600" lvl="1" indent="-228600">
              <a:spcAft>
                <a:spcPts val="200"/>
              </a:spcAft>
              <a:buFont typeface="+mj-lt"/>
              <a:buAutoNum type="arabicPeriod"/>
            </a:pPr>
            <a:r>
              <a:rPr lang="en-US" sz="1200" dirty="0"/>
              <a:t>On the slide, right-click the rounded rectangle</a:t>
            </a:r>
            <a:r>
              <a:rPr lang="en-US" sz="1200" baseline="0" dirty="0"/>
              <a:t>, click </a:t>
            </a:r>
            <a:r>
              <a:rPr lang="en-US" sz="1200" b="1" baseline="0" dirty="0"/>
              <a:t>Edit Text</a:t>
            </a:r>
            <a:r>
              <a:rPr lang="en-US" sz="1200" baseline="0" dirty="0"/>
              <a:t>, then enter text. 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Select the text. </a:t>
            </a:r>
            <a:r>
              <a:rPr lang="en-US" sz="1200" i="0" baseline="0" dirty="0"/>
              <a:t>O</a:t>
            </a:r>
            <a:r>
              <a:rPr lang="en-US" sz="1200" i="0" dirty="0"/>
              <a:t>n the </a:t>
            </a:r>
            <a:r>
              <a:rPr lang="en-US" sz="1200" b="1" i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group, select </a:t>
            </a:r>
            <a:r>
              <a:rPr lang="en-US" sz="1200" b="1" dirty="0"/>
              <a:t>Arial Rounded MT Bold </a:t>
            </a:r>
            <a:r>
              <a:rPr lang="en-US" sz="1200" i="0" baseline="0" dirty="0"/>
              <a:t>from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list, and then select </a:t>
            </a:r>
            <a:r>
              <a:rPr lang="en-US" sz="1200" b="1" dirty="0"/>
              <a:t>36</a:t>
            </a:r>
            <a:r>
              <a:rPr lang="en-US" sz="1200" i="0" baseline="0" dirty="0"/>
              <a:t> from the </a:t>
            </a:r>
            <a:r>
              <a:rPr lang="en-US" sz="1200" b="1" i="0" baseline="0" dirty="0"/>
              <a:t>Font Size </a:t>
            </a:r>
            <a:r>
              <a:rPr lang="en-US" sz="1200" i="0" baseline="0" dirty="0"/>
              <a:t>list.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Paragraph</a:t>
            </a:r>
            <a:r>
              <a:rPr lang="en-US" sz="1200" i="0" baseline="0" dirty="0"/>
              <a:t> group, </a:t>
            </a:r>
            <a:r>
              <a:rPr lang="en-US" sz="1200" dirty="0"/>
              <a:t>click </a:t>
            </a:r>
            <a:r>
              <a:rPr lang="en-US" sz="1200" b="1" dirty="0"/>
              <a:t>Center </a:t>
            </a:r>
            <a:r>
              <a:rPr lang="en-US" sz="1200" baseline="0" dirty="0"/>
              <a:t>to center the text within the rectangle</a:t>
            </a:r>
            <a:r>
              <a:rPr lang="en-US" sz="1200" i="0" baseline="0" dirty="0"/>
              <a:t>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Under </a:t>
            </a:r>
            <a:r>
              <a:rPr lang="en-US" sz="1200" b="1" i="0" baseline="0" dirty="0"/>
              <a:t>Drawing Tools</a:t>
            </a:r>
            <a:r>
              <a:rPr lang="en-US" sz="1200" i="0" baseline="0" dirty="0"/>
              <a:t>, on the </a:t>
            </a:r>
            <a:r>
              <a:rPr lang="en-US" sz="1200" b="1" i="0" baseline="0" dirty="0"/>
              <a:t>Format</a:t>
            </a:r>
            <a:r>
              <a:rPr lang="en-US" sz="1200" i="0" baseline="0" dirty="0"/>
              <a:t> tab, in the bottom right corner of the </a:t>
            </a:r>
            <a:r>
              <a:rPr lang="en-US" sz="1200" b="1" i="0" baseline="0" dirty="0"/>
              <a:t>WordArt Styles</a:t>
            </a:r>
            <a:r>
              <a:rPr lang="en-US" sz="1200" i="0" baseline="0" dirty="0"/>
              <a:t> group, click the </a:t>
            </a:r>
            <a:r>
              <a:rPr lang="en-US" sz="1200" b="1" i="0" baseline="0" dirty="0"/>
              <a:t>Format Text Effects </a:t>
            </a:r>
            <a:r>
              <a:rPr lang="en-US" sz="1200" i="0" baseline="0" dirty="0"/>
              <a:t>dialog box launcher. In the </a:t>
            </a:r>
            <a:r>
              <a:rPr lang="en-US" sz="1200" b="1" i="0" baseline="0" dirty="0"/>
              <a:t>Format Text Effects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Text Fill </a:t>
            </a:r>
            <a:r>
              <a:rPr lang="en-US" sz="1200" i="0" baseline="0" dirty="0"/>
              <a:t>in the left pane, and then in the </a:t>
            </a:r>
            <a:r>
              <a:rPr lang="en-US" sz="1200" b="1" i="0" baseline="0" dirty="0"/>
              <a:t>Text Fill</a:t>
            </a:r>
            <a:r>
              <a:rPr lang="en-US" sz="1200" i="0" baseline="0" dirty="0"/>
              <a:t> pane, do the following: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Select </a:t>
            </a:r>
            <a:r>
              <a:rPr lang="en-US" sz="1200" b="1" i="0" baseline="0" dirty="0"/>
              <a:t>Solid fill</a:t>
            </a:r>
            <a:r>
              <a:rPr lang="en-US" sz="1200" i="0" baseline="0" dirty="0"/>
              <a:t>. 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Click the button next to </a:t>
            </a:r>
            <a:r>
              <a:rPr lang="en-US" sz="1200" b="1" i="0" baseline="0" dirty="0"/>
              <a:t>Color</a:t>
            </a:r>
            <a:r>
              <a:rPr lang="en-US" sz="1200" i="0" baseline="0" dirty="0"/>
              <a:t>, click </a:t>
            </a:r>
            <a:r>
              <a:rPr lang="en-US" sz="1200" b="1" i="0" baseline="0" dirty="0"/>
              <a:t>More Colors</a:t>
            </a:r>
            <a:r>
              <a:rPr lang="en-US" sz="1200" i="0" baseline="0" dirty="0"/>
              <a:t>, </a:t>
            </a:r>
            <a:r>
              <a:rPr lang="en-US" sz="1200" dirty="0"/>
              <a:t>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130</a:t>
            </a:r>
            <a:r>
              <a:rPr lang="en-US" sz="1200" dirty="0"/>
              <a:t>, Green: </a:t>
            </a:r>
            <a:r>
              <a:rPr lang="en-US" sz="1200" b="1" dirty="0"/>
              <a:t>101</a:t>
            </a:r>
            <a:r>
              <a:rPr lang="en-US" sz="1200" dirty="0"/>
              <a:t>, and Blue: </a:t>
            </a:r>
            <a:r>
              <a:rPr lang="en-US" sz="1200" b="1" dirty="0"/>
              <a:t>58</a:t>
            </a:r>
            <a:r>
              <a:rPr lang="en-US" sz="1200" dirty="0"/>
              <a:t>.</a:t>
            </a:r>
            <a:endParaRPr lang="en-US" sz="1200" i="0" baseline="0" dirty="0"/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Also </a:t>
            </a:r>
            <a:r>
              <a:rPr lang="en-US" sz="1200" i="0" baseline="0" dirty="0"/>
              <a:t>in the </a:t>
            </a:r>
            <a:r>
              <a:rPr lang="en-US" sz="1200" b="1" i="0" baseline="0" dirty="0"/>
              <a:t>Format Text Effects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Shadow </a:t>
            </a:r>
            <a:r>
              <a:rPr lang="en-US" sz="1200" b="0" i="0" baseline="0" dirty="0"/>
              <a:t>in the left pane, and then in the </a:t>
            </a:r>
            <a:r>
              <a:rPr lang="en-US" sz="1200" b="1" i="0" baseline="0" dirty="0"/>
              <a:t>Shadow</a:t>
            </a:r>
            <a:r>
              <a:rPr lang="en-US" sz="1200" b="0" i="0" baseline="0" dirty="0"/>
              <a:t> pane, do the following: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Click the button next to </a:t>
            </a:r>
            <a:r>
              <a:rPr lang="en-US" sz="1200" b="1" i="0" baseline="0" dirty="0"/>
              <a:t>Presets</a:t>
            </a:r>
            <a:r>
              <a:rPr lang="en-US" sz="1200" b="0" i="0" baseline="0" dirty="0"/>
              <a:t>, and then under </a:t>
            </a:r>
            <a:r>
              <a:rPr lang="en-US" sz="1200" b="1" i="0" baseline="0" dirty="0"/>
              <a:t>Inner</a:t>
            </a:r>
            <a:r>
              <a:rPr lang="en-US" sz="1200" b="0" i="0" baseline="0" dirty="0"/>
              <a:t> click </a:t>
            </a:r>
            <a:r>
              <a:rPr lang="en-US" sz="1200" b="1" dirty="0"/>
              <a:t>Inside Diagonal Top Left</a:t>
            </a:r>
            <a:r>
              <a:rPr lang="en-US" sz="1200" dirty="0"/>
              <a:t> (first row, first option from the left).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In the </a:t>
            </a:r>
            <a:r>
              <a:rPr lang="en-US" sz="1200" b="1" i="0" baseline="0" dirty="0"/>
              <a:t>Transparency </a:t>
            </a:r>
            <a:r>
              <a:rPr lang="en-US" sz="1200" b="0" i="0" baseline="0" dirty="0"/>
              <a:t>box, enter </a:t>
            </a:r>
            <a:r>
              <a:rPr lang="en-US" sz="1200" b="1" i="0" baseline="0" dirty="0"/>
              <a:t>25%</a:t>
            </a:r>
            <a:r>
              <a:rPr lang="en-US" sz="1200" b="0" i="0" baseline="0" dirty="0"/>
              <a:t>.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In the </a:t>
            </a:r>
            <a:r>
              <a:rPr lang="en-US" sz="1200" b="1" i="0" baseline="0" dirty="0"/>
              <a:t>Distance</a:t>
            </a:r>
            <a:r>
              <a:rPr lang="en-US" sz="1200" b="0" i="0" baseline="0" dirty="0"/>
              <a:t> box, enter </a:t>
            </a:r>
            <a:r>
              <a:rPr lang="en-US" sz="1200" b="1" i="0" baseline="0" dirty="0"/>
              <a:t>5 pt</a:t>
            </a:r>
            <a:r>
              <a:rPr lang="en-US" sz="1200" b="0" i="0" baseline="0" dirty="0"/>
              <a:t>. 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b="1" i="0" baseline="0" dirty="0"/>
          </a:p>
          <a:p>
            <a:endParaRPr lang="en-US" sz="1200" dirty="0"/>
          </a:p>
          <a:p>
            <a:r>
              <a:rPr lang="en-US" sz="1200" dirty="0"/>
              <a:t>To</a:t>
            </a:r>
            <a:r>
              <a:rPr lang="en-US" sz="1200" baseline="0" dirty="0"/>
              <a:t> reproduce the background on this slide, do the following:</a:t>
            </a: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area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then click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Direction</a:t>
            </a:r>
            <a:r>
              <a:rPr lang="en-US" sz="1200" dirty="0"/>
              <a:t>, and then</a:t>
            </a:r>
            <a:r>
              <a:rPr lang="en-US" sz="1200" baseline="0" dirty="0"/>
              <a:t> click</a:t>
            </a:r>
            <a:r>
              <a:rPr lang="en-US" sz="1200" dirty="0"/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gradient stops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 gradient stops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four stops appear in the slider.</a:t>
            </a:r>
            <a:endParaRPr lang="en-US" sz="1200" b="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Also under </a:t>
            </a:r>
            <a:r>
              <a:rPr lang="en-US" sz="1200" b="1" dirty="0"/>
              <a:t>Gradient stops</a:t>
            </a:r>
            <a:r>
              <a:rPr lang="en-US" sz="1200" dirty="0"/>
              <a:t>, customize the gradient stops that you added as follows: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0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click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196</a:t>
            </a:r>
            <a:r>
              <a:rPr lang="en-US" sz="1200" dirty="0"/>
              <a:t>, Green: </a:t>
            </a:r>
            <a:r>
              <a:rPr lang="en-US" sz="1200" b="1" dirty="0"/>
              <a:t>178</a:t>
            </a:r>
            <a:r>
              <a:rPr lang="en-US" sz="1200" dirty="0"/>
              <a:t>, and Blue: </a:t>
            </a:r>
            <a:r>
              <a:rPr lang="en-US" sz="1200" b="1" dirty="0"/>
              <a:t>152</a:t>
            </a:r>
            <a:r>
              <a:rPr lang="en-US" sz="1200" b="0" dirty="0"/>
              <a:t>.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second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45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and then </a:t>
            </a:r>
            <a:r>
              <a:rPr lang="en-US" sz="1200" i="0" baseline="0" dirty="0"/>
              <a:t>under </a:t>
            </a:r>
            <a:r>
              <a:rPr lang="en-US" sz="1200" b="1" i="0" baseline="0" dirty="0"/>
              <a:t>Theme Colors</a:t>
            </a:r>
            <a:r>
              <a:rPr lang="en-US" sz="1200" i="0" baseline="0" dirty="0"/>
              <a:t> </a:t>
            </a:r>
            <a:r>
              <a:rPr lang="en-US" sz="1200" dirty="0"/>
              <a:t>click </a:t>
            </a:r>
            <a:r>
              <a:rPr lang="en-US" sz="1200" b="1" dirty="0"/>
              <a:t>Tan, Background 2,</a:t>
            </a:r>
            <a:r>
              <a:rPr lang="en-US" sz="1200" b="1" baseline="0" dirty="0"/>
              <a:t> Darker 90% </a:t>
            </a:r>
            <a:r>
              <a:rPr lang="en-US" sz="1200" b="0" dirty="0"/>
              <a:t>(sixth row, third option from the left</a:t>
            </a:r>
            <a:r>
              <a:rPr lang="en-US" sz="1200" b="0" baseline="0" dirty="0"/>
              <a:t>).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third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72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click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66</a:t>
            </a:r>
            <a:r>
              <a:rPr lang="en-US" sz="1200" dirty="0"/>
              <a:t>, Green: </a:t>
            </a:r>
            <a:r>
              <a:rPr lang="en-US" sz="1200" b="1" dirty="0"/>
              <a:t>62</a:t>
            </a:r>
            <a:r>
              <a:rPr lang="en-US" sz="1200" dirty="0"/>
              <a:t>, and Blue: </a:t>
            </a:r>
            <a:r>
              <a:rPr lang="en-US" sz="1200" b="1" dirty="0"/>
              <a:t>50</a:t>
            </a:r>
            <a:r>
              <a:rPr lang="en-US" sz="1200" b="0" dirty="0"/>
              <a:t>.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fourth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100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click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149</a:t>
            </a:r>
            <a:r>
              <a:rPr lang="en-US" sz="1200" dirty="0"/>
              <a:t>, Green: </a:t>
            </a:r>
            <a:r>
              <a:rPr lang="en-US" sz="1200" b="1" dirty="0"/>
              <a:t>128</a:t>
            </a:r>
            <a:r>
              <a:rPr lang="en-US" sz="1200" dirty="0"/>
              <a:t>, and Blue: </a:t>
            </a:r>
            <a:r>
              <a:rPr lang="en-US" sz="1200" b="1" dirty="0"/>
              <a:t>107</a:t>
            </a:r>
            <a:r>
              <a:rPr lang="en-US" sz="1200" b="0" dirty="0"/>
              <a:t>.</a:t>
            </a:r>
            <a:endParaRPr lang="en-US" sz="1400" b="0" baseline="0" dirty="0"/>
          </a:p>
          <a:p>
            <a:pPr marL="1143000" lvl="2" indent="-228600">
              <a:buFont typeface="Arial" pitchFamily="34" charset="0"/>
              <a:buNone/>
              <a:defRPr/>
            </a:pPr>
            <a:endParaRPr lang="en-US" sz="1200" b="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220788" y="460375"/>
            <a:ext cx="1770062" cy="2359025"/>
          </a:xfr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00" b="1" dirty="0"/>
              <a:t>3-D wood block with texture and engraved text</a:t>
            </a:r>
          </a:p>
          <a:p>
            <a:r>
              <a:rPr lang="en-US" sz="1400" dirty="0"/>
              <a:t>(Advanced)</a:t>
            </a:r>
          </a:p>
          <a:p>
            <a:endParaRPr lang="en-US" sz="1400" dirty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reproduce the shape effects on this slide, do the following:</a:t>
            </a: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 the </a:t>
            </a:r>
            <a:r>
              <a:rPr lang="en-US" sz="1200" b="1" i="0" dirty="0"/>
              <a:t>Home</a:t>
            </a:r>
            <a:r>
              <a:rPr lang="en-US" sz="1200" i="0" dirty="0"/>
              <a:t> tab, in the</a:t>
            </a:r>
            <a:r>
              <a:rPr lang="en-US" sz="1200" i="0" baseline="0" dirty="0"/>
              <a:t> </a:t>
            </a:r>
            <a:r>
              <a:rPr lang="en-US" sz="1200" b="1" i="0" baseline="0" dirty="0"/>
              <a:t>Slides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Layout</a:t>
            </a:r>
            <a:r>
              <a:rPr lang="en-US" sz="1200" i="0" baseline="0" dirty="0"/>
              <a:t>, and then click </a:t>
            </a:r>
            <a:r>
              <a:rPr lang="en-US" sz="1200" b="1" i="0" baseline="0" dirty="0"/>
              <a:t>Blank</a:t>
            </a:r>
            <a:r>
              <a:rPr lang="en-US" sz="120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</a:t>
            </a:r>
            <a:r>
              <a:rPr lang="en-US" sz="1200" i="0" baseline="0" dirty="0"/>
              <a:t>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Shapes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Rectangles</a:t>
            </a:r>
            <a:r>
              <a:rPr lang="en-US" sz="1200" i="0" baseline="0" dirty="0"/>
              <a:t>, click </a:t>
            </a:r>
            <a:r>
              <a:rPr lang="en-US" sz="1200" b="1" baseline="0" dirty="0"/>
              <a:t>Rectangle </a:t>
            </a:r>
            <a:r>
              <a:rPr lang="en-US" sz="1200" b="0" i="0" baseline="0" dirty="0"/>
              <a:t>(first option from the left). On the slide, drag to draw a rectangle.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Under </a:t>
            </a:r>
            <a:r>
              <a:rPr lang="en-US" sz="1200" b="1" i="0" baseline="0" dirty="0"/>
              <a:t>Drawing Tools</a:t>
            </a:r>
            <a:r>
              <a:rPr lang="en-US" sz="1200" i="0" baseline="0" dirty="0"/>
              <a:t>, on the </a:t>
            </a:r>
            <a:r>
              <a:rPr lang="en-US" sz="1200" b="1" i="0" baseline="0" dirty="0"/>
              <a:t>Format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Size</a:t>
            </a:r>
            <a:r>
              <a:rPr lang="en-US" sz="1200" i="0" baseline="0" dirty="0"/>
              <a:t> group,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In the </a:t>
            </a:r>
            <a:r>
              <a:rPr lang="en-US" sz="1200" b="1" i="0" baseline="0" dirty="0"/>
              <a:t>Shape Height</a:t>
            </a:r>
            <a:r>
              <a:rPr lang="en-US" sz="1200" i="0" baseline="0" dirty="0"/>
              <a:t> box, enter </a:t>
            </a:r>
            <a:r>
              <a:rPr lang="en-US" sz="1200" b="1" i="0" baseline="0" dirty="0"/>
              <a:t>3”</a:t>
            </a:r>
            <a:r>
              <a:rPr lang="en-US" sz="1200" i="0" baseline="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In the </a:t>
            </a:r>
            <a:r>
              <a:rPr lang="en-US" sz="1200" b="1" i="0" baseline="0" dirty="0"/>
              <a:t>Shape Width</a:t>
            </a:r>
            <a:r>
              <a:rPr lang="en-US" sz="1200" i="0" baseline="0" dirty="0"/>
              <a:t> box, enter </a:t>
            </a:r>
            <a:r>
              <a:rPr lang="en-US" sz="1200" b="1" i="0" baseline="0" dirty="0"/>
              <a:t>3”</a:t>
            </a:r>
            <a:r>
              <a:rPr lang="en-US" sz="120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bottom right corner of the </a:t>
            </a:r>
            <a:r>
              <a:rPr lang="en-US" sz="1200" b="1" i="0" baseline="0" dirty="0"/>
              <a:t>Drawing </a:t>
            </a:r>
            <a:r>
              <a:rPr lang="en-US" sz="1200" i="0" baseline="0" dirty="0"/>
              <a:t>group, click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 launcher.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Fill </a:t>
            </a:r>
            <a:r>
              <a:rPr lang="en-US" sz="1200" b="0" i="0" baseline="0" dirty="0"/>
              <a:t>in the left pane</a:t>
            </a:r>
            <a:r>
              <a:rPr lang="en-US" sz="1200" i="0" baseline="0" dirty="0"/>
              <a:t>, and then in the </a:t>
            </a:r>
            <a:r>
              <a:rPr lang="en-US" sz="1200" b="1" i="0" baseline="0" dirty="0"/>
              <a:t>Fill</a:t>
            </a:r>
            <a:r>
              <a:rPr lang="en-US" sz="1200" i="0" baseline="0" dirty="0"/>
              <a:t> pane, select </a:t>
            </a:r>
            <a:r>
              <a:rPr lang="en-US" sz="1200" b="1" dirty="0"/>
              <a:t>Picture or texture fill</a:t>
            </a:r>
            <a:r>
              <a:rPr lang="en-US" sz="1200" dirty="0"/>
              <a:t>.  Click the button next to </a:t>
            </a:r>
            <a:r>
              <a:rPr lang="en-US" sz="1200" b="1" dirty="0"/>
              <a:t>Texture</a:t>
            </a:r>
            <a:r>
              <a:rPr lang="en-US" sz="1200" dirty="0"/>
              <a:t>,</a:t>
            </a:r>
            <a:r>
              <a:rPr lang="en-US" sz="1200" baseline="0" dirty="0"/>
              <a:t> and then click </a:t>
            </a:r>
            <a:r>
              <a:rPr lang="en-US" sz="1200" b="1" baseline="0" dirty="0"/>
              <a:t>Oak</a:t>
            </a:r>
            <a:r>
              <a:rPr lang="en-US" sz="1200" baseline="0" dirty="0"/>
              <a:t> </a:t>
            </a:r>
            <a:r>
              <a:rPr lang="en-US" sz="1200" dirty="0"/>
              <a:t>(fifth row, third option from the left).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Line Color </a:t>
            </a:r>
            <a:r>
              <a:rPr lang="en-US" sz="1200" b="0" i="0" baseline="0" dirty="0"/>
              <a:t>in the left pane, and then in the </a:t>
            </a:r>
            <a:r>
              <a:rPr lang="en-US" sz="1200" b="1" i="0" baseline="0" dirty="0"/>
              <a:t>Line Color</a:t>
            </a:r>
            <a:r>
              <a:rPr lang="en-US" sz="1200" b="0" i="0" baseline="0" dirty="0"/>
              <a:t> pane, then select </a:t>
            </a:r>
            <a:r>
              <a:rPr lang="en-US" sz="1200" b="1" i="0" baseline="0" dirty="0"/>
              <a:t>No line</a:t>
            </a:r>
            <a:r>
              <a:rPr lang="en-US" sz="1200" b="0" i="0" baseline="0" dirty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dirty="0"/>
              <a:t>3-D Rotation </a:t>
            </a:r>
            <a:r>
              <a:rPr lang="en-US" sz="1200" b="0" dirty="0"/>
              <a:t>in the left pane,</a:t>
            </a:r>
            <a:r>
              <a:rPr lang="en-US" sz="1200" b="0" baseline="0" dirty="0"/>
              <a:t> and then in the </a:t>
            </a:r>
            <a:r>
              <a:rPr lang="en-US" sz="1200" b="1" baseline="0" dirty="0"/>
              <a:t>3-D Rotation</a:t>
            </a:r>
            <a:r>
              <a:rPr lang="en-US" sz="1200" b="0" baseline="0" dirty="0"/>
              <a:t> pane,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Click the button next to </a:t>
            </a:r>
            <a:r>
              <a:rPr lang="en-US" sz="1200" b="1" baseline="0" dirty="0"/>
              <a:t>Presets</a:t>
            </a:r>
            <a:r>
              <a:rPr lang="en-US" sz="1200" b="0" baseline="0" dirty="0"/>
              <a:t>, and then under </a:t>
            </a:r>
            <a:r>
              <a:rPr lang="en-US" sz="1200" b="1" baseline="0" dirty="0"/>
              <a:t>Perspective</a:t>
            </a:r>
            <a:r>
              <a:rPr lang="en-US" sz="1200" b="0" baseline="0" dirty="0"/>
              <a:t> click </a:t>
            </a:r>
            <a:r>
              <a:rPr lang="en-US" sz="1200" b="1" dirty="0"/>
              <a:t>Perspective Left </a:t>
            </a:r>
            <a:r>
              <a:rPr lang="en-US" sz="1200" b="0" dirty="0"/>
              <a:t>(first row, second option from the left)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In the </a:t>
            </a:r>
            <a:r>
              <a:rPr lang="en-US" sz="1200" b="1" dirty="0"/>
              <a:t>X</a:t>
            </a:r>
            <a:r>
              <a:rPr lang="en-US" sz="1200" dirty="0"/>
              <a:t> box, enter </a:t>
            </a:r>
            <a:r>
              <a:rPr lang="en-US" sz="1200" b="1" dirty="0"/>
              <a:t>40°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In the </a:t>
            </a:r>
            <a:r>
              <a:rPr lang="en-US" sz="1200" b="1" dirty="0"/>
              <a:t>Y</a:t>
            </a:r>
            <a:r>
              <a:rPr lang="en-US" sz="1200" dirty="0"/>
              <a:t> box, enter </a:t>
            </a:r>
            <a:r>
              <a:rPr lang="en-US" sz="1200" b="1" dirty="0"/>
              <a:t>10°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In the </a:t>
            </a:r>
            <a:r>
              <a:rPr lang="en-US" sz="1200" b="1" dirty="0"/>
              <a:t>Perspective</a:t>
            </a:r>
            <a:r>
              <a:rPr lang="en-US" sz="1200" dirty="0"/>
              <a:t> box, enter </a:t>
            </a:r>
            <a:r>
              <a:rPr lang="en-US" sz="1200" b="1" dirty="0"/>
              <a:t>20°</a:t>
            </a:r>
            <a:r>
              <a:rPr lang="en-US" sz="120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dirty="0"/>
              <a:t>3-D Format </a:t>
            </a:r>
            <a:r>
              <a:rPr lang="en-US" sz="1200" b="0" dirty="0"/>
              <a:t> in the left pane, and</a:t>
            </a:r>
            <a:r>
              <a:rPr lang="en-US" sz="1200" b="0" baseline="0" dirty="0"/>
              <a:t> then in the </a:t>
            </a:r>
            <a:r>
              <a:rPr lang="en-US" sz="1200" b="1" baseline="0" dirty="0"/>
              <a:t>3-D Format</a:t>
            </a:r>
            <a:r>
              <a:rPr lang="en-US" sz="1200" b="0" baseline="0" dirty="0"/>
              <a:t> pane, do the following: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Under </a:t>
            </a:r>
            <a:r>
              <a:rPr lang="en-US" sz="1200" b="1" i="0" baseline="0" dirty="0"/>
              <a:t>Bevel</a:t>
            </a:r>
            <a:r>
              <a:rPr lang="en-US" sz="1200" i="0" baseline="0" dirty="0"/>
              <a:t>, click the button next to </a:t>
            </a:r>
            <a:r>
              <a:rPr lang="en-US" sz="1200" b="1" i="0" baseline="0" dirty="0"/>
              <a:t>Top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Bevel</a:t>
            </a:r>
            <a:r>
              <a:rPr lang="en-US" sz="1200" i="0" baseline="0" dirty="0"/>
              <a:t> click </a:t>
            </a:r>
            <a:r>
              <a:rPr lang="en-US" sz="1200" b="1" i="0" baseline="0" dirty="0"/>
              <a:t>Circle</a:t>
            </a:r>
            <a:r>
              <a:rPr lang="en-US" sz="1200" i="0" baseline="0" dirty="0"/>
              <a:t> (first row, first option from the left). Click the button next to </a:t>
            </a:r>
            <a:r>
              <a:rPr lang="en-US" sz="1200" b="1" i="0" baseline="0" dirty="0"/>
              <a:t>Bottom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Bevel</a:t>
            </a:r>
            <a:r>
              <a:rPr lang="en-US" sz="1200" i="0" baseline="0" dirty="0"/>
              <a:t> click </a:t>
            </a:r>
            <a:r>
              <a:rPr lang="en-US" sz="1200" b="1" i="0" baseline="0" dirty="0"/>
              <a:t>Circle</a:t>
            </a:r>
            <a:r>
              <a:rPr lang="en-US" sz="1200" i="0" baseline="0" dirty="0"/>
              <a:t> (first row, first option from the left). 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Under </a:t>
            </a:r>
            <a:r>
              <a:rPr lang="en-US" sz="1200" b="1" i="0" baseline="0" dirty="0"/>
              <a:t>Depth</a:t>
            </a:r>
            <a:r>
              <a:rPr lang="en-US" sz="1200" b="0" i="0" baseline="0" dirty="0"/>
              <a:t>, in the </a:t>
            </a:r>
            <a:r>
              <a:rPr lang="en-US" sz="1200" b="1" i="0" baseline="0" dirty="0"/>
              <a:t>Depth</a:t>
            </a:r>
            <a:r>
              <a:rPr lang="en-US" sz="1200" b="0" i="0" baseline="0" dirty="0"/>
              <a:t> box, enter </a:t>
            </a:r>
            <a:r>
              <a:rPr lang="en-US" sz="1200" b="1" i="0" baseline="0" dirty="0"/>
              <a:t>200 pt</a:t>
            </a:r>
            <a:r>
              <a:rPr lang="en-US" sz="1200" b="0" i="0" baseline="0" dirty="0"/>
              <a:t>. 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Under </a:t>
            </a:r>
            <a:r>
              <a:rPr lang="en-US" sz="1200" b="1" i="0" baseline="0" dirty="0"/>
              <a:t>Surface</a:t>
            </a:r>
            <a:r>
              <a:rPr lang="en-US" sz="1200" b="0" i="0" baseline="0" dirty="0"/>
              <a:t>, click the button next to </a:t>
            </a:r>
            <a:r>
              <a:rPr lang="en-US" sz="1200" b="1" i="0" baseline="0" dirty="0"/>
              <a:t>Material</a:t>
            </a:r>
            <a:r>
              <a:rPr lang="en-US" sz="1200" b="0" i="0" baseline="0" dirty="0"/>
              <a:t>, and then under </a:t>
            </a:r>
            <a:r>
              <a:rPr lang="en-US" sz="1200" b="1" i="0" baseline="0" dirty="0"/>
              <a:t>Standard</a:t>
            </a:r>
            <a:r>
              <a:rPr lang="en-US" sz="1200" b="0" i="0" baseline="0" dirty="0"/>
              <a:t>, click </a:t>
            </a:r>
            <a:r>
              <a:rPr lang="en-US" sz="1200" b="1" i="0" baseline="0" dirty="0"/>
              <a:t>Warm Matte </a:t>
            </a:r>
            <a:r>
              <a:rPr lang="en-US" sz="1200" b="0" i="0" baseline="0" dirty="0"/>
              <a:t>(second option from the left). Click the button next to </a:t>
            </a:r>
            <a:r>
              <a:rPr lang="en-US" sz="1200" b="1" i="0" baseline="0" dirty="0"/>
              <a:t>Lighting</a:t>
            </a:r>
            <a:r>
              <a:rPr lang="en-US" sz="1200" b="0" i="0" baseline="0" dirty="0"/>
              <a:t>, and then under </a:t>
            </a:r>
            <a:r>
              <a:rPr lang="en-US" sz="1200" b="1" i="0" baseline="0" dirty="0"/>
              <a:t>Neutral</a:t>
            </a:r>
            <a:r>
              <a:rPr lang="en-US" sz="1200" b="0" i="0" baseline="0" dirty="0"/>
              <a:t>, click </a:t>
            </a:r>
            <a:r>
              <a:rPr lang="en-US" sz="1200" b="1" i="0" baseline="0" dirty="0"/>
              <a:t>Soft</a:t>
            </a:r>
            <a:r>
              <a:rPr lang="en-US" sz="1200" b="0" i="0" baseline="0" dirty="0"/>
              <a:t> (first row, third option from the left). In the </a:t>
            </a:r>
            <a:r>
              <a:rPr lang="en-US" sz="1200" b="1" i="0" baseline="0" dirty="0"/>
              <a:t>Angle</a:t>
            </a:r>
            <a:r>
              <a:rPr lang="en-US" sz="1200" b="0" i="0" baseline="0" dirty="0"/>
              <a:t> box, enter </a:t>
            </a:r>
            <a:r>
              <a:rPr lang="en-US" sz="1200" b="1" dirty="0"/>
              <a:t>270°</a:t>
            </a:r>
            <a:r>
              <a:rPr lang="en-US" sz="1200" dirty="0"/>
              <a:t>.</a:t>
            </a:r>
            <a:endParaRPr lang="en-US" sz="1200" b="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Shadow</a:t>
            </a:r>
            <a:r>
              <a:rPr lang="en-US" sz="1200" i="0" baseline="0" dirty="0"/>
              <a:t> in the left pane, and then in the </a:t>
            </a:r>
            <a:r>
              <a:rPr lang="en-US" sz="1200" b="1" i="0" baseline="0" dirty="0"/>
              <a:t>Shadow</a:t>
            </a:r>
            <a:r>
              <a:rPr lang="en-US" sz="1200" i="0" baseline="0" dirty="0"/>
              <a:t> pane, click the button next to </a:t>
            </a:r>
            <a:r>
              <a:rPr lang="en-US" sz="1200" b="1" i="0" baseline="0" dirty="0"/>
              <a:t>Presets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Perspective</a:t>
            </a:r>
            <a:r>
              <a:rPr lang="en-US" sz="1200" b="0" i="0" baseline="0" dirty="0"/>
              <a:t>,</a:t>
            </a:r>
            <a:r>
              <a:rPr lang="en-US" sz="1200" i="0" baseline="0" dirty="0"/>
              <a:t> click </a:t>
            </a:r>
            <a:r>
              <a:rPr lang="en-US" sz="1200" b="1" dirty="0"/>
              <a:t>Perspective Diagonal Upper Right </a:t>
            </a:r>
            <a:r>
              <a:rPr lang="en-US" sz="1200" dirty="0"/>
              <a:t>(first row, second option from the left). </a:t>
            </a:r>
            <a:endParaRPr lang="en-US" sz="1200" b="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b="0" baseline="0" dirty="0"/>
          </a:p>
          <a:p>
            <a:endParaRPr lang="en-US" sz="1200" dirty="0"/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reproduce the text effects on this slide, do the following:</a:t>
            </a:r>
            <a:endParaRPr lang="en-US" sz="1200" dirty="0"/>
          </a:p>
          <a:p>
            <a:pPr marL="228600" lvl="1" indent="-228600">
              <a:spcAft>
                <a:spcPts val="200"/>
              </a:spcAft>
              <a:buFont typeface="+mj-lt"/>
              <a:buAutoNum type="arabicPeriod"/>
            </a:pPr>
            <a:r>
              <a:rPr lang="en-US" sz="1200" dirty="0"/>
              <a:t>On the slide, right-click the rounded rectangle</a:t>
            </a:r>
            <a:r>
              <a:rPr lang="en-US" sz="1200" baseline="0" dirty="0"/>
              <a:t>, click </a:t>
            </a:r>
            <a:r>
              <a:rPr lang="en-US" sz="1200" b="1" baseline="0" dirty="0"/>
              <a:t>Edit Text</a:t>
            </a:r>
            <a:r>
              <a:rPr lang="en-US" sz="1200" baseline="0" dirty="0"/>
              <a:t>, then enter text. 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Select the text. </a:t>
            </a:r>
            <a:r>
              <a:rPr lang="en-US" sz="1200" i="0" baseline="0" dirty="0"/>
              <a:t>O</a:t>
            </a:r>
            <a:r>
              <a:rPr lang="en-US" sz="1200" i="0" dirty="0"/>
              <a:t>n the </a:t>
            </a:r>
            <a:r>
              <a:rPr lang="en-US" sz="1200" b="1" i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group, select </a:t>
            </a:r>
            <a:r>
              <a:rPr lang="en-US" sz="1200" b="1" dirty="0"/>
              <a:t>Arial Rounded MT Bold </a:t>
            </a:r>
            <a:r>
              <a:rPr lang="en-US" sz="1200" i="0" baseline="0" dirty="0"/>
              <a:t>from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list, and then select </a:t>
            </a:r>
            <a:r>
              <a:rPr lang="en-US" sz="1200" b="1" dirty="0"/>
              <a:t>36</a:t>
            </a:r>
            <a:r>
              <a:rPr lang="en-US" sz="1200" i="0" baseline="0" dirty="0"/>
              <a:t> from the </a:t>
            </a:r>
            <a:r>
              <a:rPr lang="en-US" sz="1200" b="1" i="0" baseline="0" dirty="0"/>
              <a:t>Font Size </a:t>
            </a:r>
            <a:r>
              <a:rPr lang="en-US" sz="1200" i="0" baseline="0" dirty="0"/>
              <a:t>list.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Paragraph</a:t>
            </a:r>
            <a:r>
              <a:rPr lang="en-US" sz="1200" i="0" baseline="0" dirty="0"/>
              <a:t> group, </a:t>
            </a:r>
            <a:r>
              <a:rPr lang="en-US" sz="1200" dirty="0"/>
              <a:t>click </a:t>
            </a:r>
            <a:r>
              <a:rPr lang="en-US" sz="1200" b="1" dirty="0"/>
              <a:t>Center </a:t>
            </a:r>
            <a:r>
              <a:rPr lang="en-US" sz="1200" baseline="0" dirty="0"/>
              <a:t>to center the text within the rectangle</a:t>
            </a:r>
            <a:r>
              <a:rPr lang="en-US" sz="1200" i="0" baseline="0" dirty="0"/>
              <a:t>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/>
              <a:t>Under </a:t>
            </a:r>
            <a:r>
              <a:rPr lang="en-US" sz="1200" b="1" i="0" baseline="0" dirty="0"/>
              <a:t>Drawing Tools</a:t>
            </a:r>
            <a:r>
              <a:rPr lang="en-US" sz="1200" i="0" baseline="0" dirty="0"/>
              <a:t>, on the </a:t>
            </a:r>
            <a:r>
              <a:rPr lang="en-US" sz="1200" b="1" i="0" baseline="0" dirty="0"/>
              <a:t>Format</a:t>
            </a:r>
            <a:r>
              <a:rPr lang="en-US" sz="1200" i="0" baseline="0" dirty="0"/>
              <a:t> tab, in the bottom right corner of the </a:t>
            </a:r>
            <a:r>
              <a:rPr lang="en-US" sz="1200" b="1" i="0" baseline="0" dirty="0"/>
              <a:t>WordArt Styles</a:t>
            </a:r>
            <a:r>
              <a:rPr lang="en-US" sz="1200" i="0" baseline="0" dirty="0"/>
              <a:t> group, click the </a:t>
            </a:r>
            <a:r>
              <a:rPr lang="en-US" sz="1200" b="1" i="0" baseline="0" dirty="0"/>
              <a:t>Format Text Effects </a:t>
            </a:r>
            <a:r>
              <a:rPr lang="en-US" sz="1200" i="0" baseline="0" dirty="0"/>
              <a:t>dialog box launcher. In the </a:t>
            </a:r>
            <a:r>
              <a:rPr lang="en-US" sz="1200" b="1" i="0" baseline="0" dirty="0"/>
              <a:t>Format Text Effects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Text Fill </a:t>
            </a:r>
            <a:r>
              <a:rPr lang="en-US" sz="1200" i="0" baseline="0" dirty="0"/>
              <a:t>in the left pane, and then in the </a:t>
            </a:r>
            <a:r>
              <a:rPr lang="en-US" sz="1200" b="1" i="0" baseline="0" dirty="0"/>
              <a:t>Text Fill</a:t>
            </a:r>
            <a:r>
              <a:rPr lang="en-US" sz="1200" i="0" baseline="0" dirty="0"/>
              <a:t> pane, do the following: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Select </a:t>
            </a:r>
            <a:r>
              <a:rPr lang="en-US" sz="1200" b="1" i="0" baseline="0" dirty="0"/>
              <a:t>Solid fill</a:t>
            </a:r>
            <a:r>
              <a:rPr lang="en-US" sz="1200" i="0" baseline="0" dirty="0"/>
              <a:t>. 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/>
              <a:t>Click the button next to </a:t>
            </a:r>
            <a:r>
              <a:rPr lang="en-US" sz="1200" b="1" i="0" baseline="0" dirty="0"/>
              <a:t>Color</a:t>
            </a:r>
            <a:r>
              <a:rPr lang="en-US" sz="1200" i="0" baseline="0" dirty="0"/>
              <a:t>, click </a:t>
            </a:r>
            <a:r>
              <a:rPr lang="en-US" sz="1200" b="1" i="0" baseline="0" dirty="0"/>
              <a:t>More Colors</a:t>
            </a:r>
            <a:r>
              <a:rPr lang="en-US" sz="1200" i="0" baseline="0" dirty="0"/>
              <a:t>, </a:t>
            </a:r>
            <a:r>
              <a:rPr lang="en-US" sz="1200" dirty="0"/>
              <a:t>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130</a:t>
            </a:r>
            <a:r>
              <a:rPr lang="en-US" sz="1200" dirty="0"/>
              <a:t>, Green: </a:t>
            </a:r>
            <a:r>
              <a:rPr lang="en-US" sz="1200" b="1" dirty="0"/>
              <a:t>101</a:t>
            </a:r>
            <a:r>
              <a:rPr lang="en-US" sz="1200" dirty="0"/>
              <a:t>, and Blue: </a:t>
            </a:r>
            <a:r>
              <a:rPr lang="en-US" sz="1200" b="1" dirty="0"/>
              <a:t>58</a:t>
            </a:r>
            <a:r>
              <a:rPr lang="en-US" sz="1200" dirty="0"/>
              <a:t>.</a:t>
            </a:r>
            <a:endParaRPr lang="en-US" sz="1200" i="0" baseline="0" dirty="0"/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Also </a:t>
            </a:r>
            <a:r>
              <a:rPr lang="en-US" sz="1200" i="0" baseline="0" dirty="0"/>
              <a:t>in the </a:t>
            </a:r>
            <a:r>
              <a:rPr lang="en-US" sz="1200" b="1" i="0" baseline="0" dirty="0"/>
              <a:t>Format Text Effects </a:t>
            </a:r>
            <a:r>
              <a:rPr lang="en-US" sz="1200" i="0" baseline="0" dirty="0"/>
              <a:t>dialog box, click </a:t>
            </a:r>
            <a:r>
              <a:rPr lang="en-US" sz="1200" b="1" i="0" baseline="0" dirty="0"/>
              <a:t>Shadow </a:t>
            </a:r>
            <a:r>
              <a:rPr lang="en-US" sz="1200" b="0" i="0" baseline="0" dirty="0"/>
              <a:t>in the left pane, and then in the </a:t>
            </a:r>
            <a:r>
              <a:rPr lang="en-US" sz="1200" b="1" i="0" baseline="0" dirty="0"/>
              <a:t>Shadow</a:t>
            </a:r>
            <a:r>
              <a:rPr lang="en-US" sz="1200" b="0" i="0" baseline="0" dirty="0"/>
              <a:t> pane, do the following: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Click the button next to </a:t>
            </a:r>
            <a:r>
              <a:rPr lang="en-US" sz="1200" b="1" i="0" baseline="0" dirty="0"/>
              <a:t>Presets</a:t>
            </a:r>
            <a:r>
              <a:rPr lang="en-US" sz="1200" b="0" i="0" baseline="0" dirty="0"/>
              <a:t>, and then under </a:t>
            </a:r>
            <a:r>
              <a:rPr lang="en-US" sz="1200" b="1" i="0" baseline="0" dirty="0"/>
              <a:t>Inner</a:t>
            </a:r>
            <a:r>
              <a:rPr lang="en-US" sz="1200" b="0" i="0" baseline="0" dirty="0"/>
              <a:t> click </a:t>
            </a:r>
            <a:r>
              <a:rPr lang="en-US" sz="1200" b="1" dirty="0"/>
              <a:t>Inside Diagonal Top Left</a:t>
            </a:r>
            <a:r>
              <a:rPr lang="en-US" sz="1200" dirty="0"/>
              <a:t> (first row, first option from the left).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In the </a:t>
            </a:r>
            <a:r>
              <a:rPr lang="en-US" sz="1200" b="1" i="0" baseline="0" dirty="0"/>
              <a:t>Transparency </a:t>
            </a:r>
            <a:r>
              <a:rPr lang="en-US" sz="1200" b="0" i="0" baseline="0" dirty="0"/>
              <a:t>box, enter </a:t>
            </a:r>
            <a:r>
              <a:rPr lang="en-US" sz="1200" b="1" i="0" baseline="0" dirty="0"/>
              <a:t>25%</a:t>
            </a:r>
            <a:r>
              <a:rPr lang="en-US" sz="1200" b="0" i="0" baseline="0" dirty="0"/>
              <a:t>.</a:t>
            </a:r>
          </a:p>
          <a:p>
            <a:pPr marL="6858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/>
              <a:t>In the </a:t>
            </a:r>
            <a:r>
              <a:rPr lang="en-US" sz="1200" b="1" i="0" baseline="0" dirty="0"/>
              <a:t>Distance</a:t>
            </a:r>
            <a:r>
              <a:rPr lang="en-US" sz="1200" b="0" i="0" baseline="0" dirty="0"/>
              <a:t> box, enter </a:t>
            </a:r>
            <a:r>
              <a:rPr lang="en-US" sz="1200" b="1" i="0" baseline="0" dirty="0"/>
              <a:t>5 pt</a:t>
            </a:r>
            <a:r>
              <a:rPr lang="en-US" sz="1200" b="0" i="0" baseline="0" dirty="0"/>
              <a:t>. 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b="1" i="0" baseline="0" dirty="0"/>
          </a:p>
          <a:p>
            <a:endParaRPr lang="en-US" sz="1200" dirty="0"/>
          </a:p>
          <a:p>
            <a:r>
              <a:rPr lang="en-US" sz="1200" dirty="0"/>
              <a:t>To</a:t>
            </a:r>
            <a:r>
              <a:rPr lang="en-US" sz="1200" baseline="0" dirty="0"/>
              <a:t> reproduce the background on this slide, do the following:</a:t>
            </a: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area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then click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Direction</a:t>
            </a:r>
            <a:r>
              <a:rPr lang="en-US" sz="1200" dirty="0"/>
              <a:t>, and then</a:t>
            </a:r>
            <a:r>
              <a:rPr lang="en-US" sz="1200" baseline="0" dirty="0"/>
              <a:t> click</a:t>
            </a:r>
            <a:r>
              <a:rPr lang="en-US" sz="1200" dirty="0"/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gradient stops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 gradient stops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four stops appear in the slider.</a:t>
            </a:r>
            <a:endParaRPr lang="en-US" sz="1200" b="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Also under </a:t>
            </a:r>
            <a:r>
              <a:rPr lang="en-US" sz="1200" b="1" dirty="0"/>
              <a:t>Gradient stops</a:t>
            </a:r>
            <a:r>
              <a:rPr lang="en-US" sz="1200" dirty="0"/>
              <a:t>, customize the gradient stops that you added as follows: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0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click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196</a:t>
            </a:r>
            <a:r>
              <a:rPr lang="en-US" sz="1200" dirty="0"/>
              <a:t>, Green: </a:t>
            </a:r>
            <a:r>
              <a:rPr lang="en-US" sz="1200" b="1" dirty="0"/>
              <a:t>178</a:t>
            </a:r>
            <a:r>
              <a:rPr lang="en-US" sz="1200" dirty="0"/>
              <a:t>, and Blue: </a:t>
            </a:r>
            <a:r>
              <a:rPr lang="en-US" sz="1200" b="1" dirty="0"/>
              <a:t>152</a:t>
            </a:r>
            <a:r>
              <a:rPr lang="en-US" sz="1200" b="0" dirty="0"/>
              <a:t>.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second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45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and then </a:t>
            </a:r>
            <a:r>
              <a:rPr lang="en-US" sz="1200" i="0" baseline="0" dirty="0"/>
              <a:t>under </a:t>
            </a:r>
            <a:r>
              <a:rPr lang="en-US" sz="1200" b="1" i="0" baseline="0" dirty="0"/>
              <a:t>Theme Colors</a:t>
            </a:r>
            <a:r>
              <a:rPr lang="en-US" sz="1200" i="0" baseline="0" dirty="0"/>
              <a:t> </a:t>
            </a:r>
            <a:r>
              <a:rPr lang="en-US" sz="1200" dirty="0"/>
              <a:t>click </a:t>
            </a:r>
            <a:r>
              <a:rPr lang="en-US" sz="1200" b="1" dirty="0"/>
              <a:t>Tan, Background 2,</a:t>
            </a:r>
            <a:r>
              <a:rPr lang="en-US" sz="1200" b="1" baseline="0" dirty="0"/>
              <a:t> Darker 90% </a:t>
            </a:r>
            <a:r>
              <a:rPr lang="en-US" sz="1200" b="0" dirty="0"/>
              <a:t>(sixth row, third option from the left</a:t>
            </a:r>
            <a:r>
              <a:rPr lang="en-US" sz="1200" b="0" baseline="0" dirty="0"/>
              <a:t>).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third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72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click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66</a:t>
            </a:r>
            <a:r>
              <a:rPr lang="en-US" sz="1200" dirty="0"/>
              <a:t>, Green: </a:t>
            </a:r>
            <a:r>
              <a:rPr lang="en-US" sz="1200" b="1" dirty="0"/>
              <a:t>62</a:t>
            </a:r>
            <a:r>
              <a:rPr lang="en-US" sz="1200" dirty="0"/>
              <a:t>, and Blue: </a:t>
            </a:r>
            <a:r>
              <a:rPr lang="en-US" sz="1200" b="1" dirty="0"/>
              <a:t>50</a:t>
            </a:r>
            <a:r>
              <a:rPr lang="en-US" sz="1200" b="0" dirty="0"/>
              <a:t>.</a:t>
            </a:r>
          </a:p>
          <a:p>
            <a:pPr marL="685800" lvl="1" indent="-228600">
              <a:buFont typeface="Arial" pitchFamily="34" charset="0"/>
              <a:buChar char="•"/>
              <a:defRPr/>
            </a:pPr>
            <a:r>
              <a:rPr lang="en-US" sz="1200" dirty="0"/>
              <a:t>Select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fourth stop in the slider</a:t>
            </a:r>
            <a:r>
              <a:rPr lang="en-US" sz="1200" dirty="0"/>
              <a:t>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dirty="0"/>
              <a:t>In</a:t>
            </a:r>
            <a:r>
              <a:rPr lang="en-US" sz="1200" dirty="0"/>
              <a:t> the </a:t>
            </a:r>
            <a:r>
              <a:rPr lang="en-US" sz="1200" b="1" dirty="0"/>
              <a:t>Position </a:t>
            </a:r>
            <a:r>
              <a:rPr lang="en-US" sz="1200" dirty="0"/>
              <a:t>box, enter</a:t>
            </a:r>
            <a:r>
              <a:rPr lang="en-US" sz="1200" baseline="0" dirty="0"/>
              <a:t> </a:t>
            </a:r>
            <a:r>
              <a:rPr lang="en-US" sz="1200" b="1" baseline="0" dirty="0"/>
              <a:t>100</a:t>
            </a:r>
            <a:r>
              <a:rPr lang="en-US" sz="1200" b="1" dirty="0"/>
              <a:t>%</a:t>
            </a:r>
            <a:r>
              <a:rPr lang="en-US" sz="1200" dirty="0"/>
              <a:t>.</a:t>
            </a:r>
          </a:p>
          <a:p>
            <a:pPr marL="1143000" lvl="2" indent="-228600">
              <a:buFont typeface="Arial" pitchFamily="34" charset="0"/>
              <a:buChar char="•"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click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Red: </a:t>
            </a:r>
            <a:r>
              <a:rPr lang="en-US" sz="1200" b="1" dirty="0"/>
              <a:t>149</a:t>
            </a:r>
            <a:r>
              <a:rPr lang="en-US" sz="1200" dirty="0"/>
              <a:t>, Green: </a:t>
            </a:r>
            <a:r>
              <a:rPr lang="en-US" sz="1200" b="1" dirty="0"/>
              <a:t>128</a:t>
            </a:r>
            <a:r>
              <a:rPr lang="en-US" sz="1200" dirty="0"/>
              <a:t>, and Blue: </a:t>
            </a:r>
            <a:r>
              <a:rPr lang="en-US" sz="1200" b="1" dirty="0"/>
              <a:t>107</a:t>
            </a:r>
            <a:r>
              <a:rPr lang="en-US" sz="1200" b="0" dirty="0"/>
              <a:t>.</a:t>
            </a:r>
            <a:endParaRPr lang="en-US" sz="1400" b="0" baseline="0" dirty="0"/>
          </a:p>
          <a:p>
            <a:pPr marL="1143000" lvl="2" indent="-228600">
              <a:buFont typeface="Arial" pitchFamily="34" charset="0"/>
              <a:buNone/>
              <a:defRPr/>
            </a:pPr>
            <a:endParaRPr lang="en-US" sz="1200" b="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220788" y="460375"/>
            <a:ext cx="1770062" cy="2359025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8FC9-7A07-4157-B5BF-99A3149CF3A3}" type="datetime1">
              <a:rPr lang="en-US" smtClean="0"/>
              <a:t>11/24/2020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199" y="1932405"/>
            <a:ext cx="6766153" cy="203646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7199" y="1862294"/>
            <a:ext cx="6766153" cy="16077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7199" y="3968865"/>
            <a:ext cx="6766153" cy="1473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2007908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6531-858B-4978-8CEB-999CE9A9B6C0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0876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8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F39D4-06D5-4DF6-8807-32FEEF4939A9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3E0B-B6A1-4C9E-884D-73095D707958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70001"/>
            <a:ext cx="5829300" cy="1816100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397251"/>
            <a:ext cx="5829300" cy="1784349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4F0DB-3A7F-4CB6-95A3-8988F23D552E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075" y="8229600"/>
            <a:ext cx="3000375" cy="609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Rectangle 6"/>
          <p:cNvSpPr/>
          <p:nvPr/>
        </p:nvSpPr>
        <p:spPr>
          <a:xfrm flipV="1">
            <a:off x="52060" y="3169107"/>
            <a:ext cx="6760136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1860" y="3121967"/>
            <a:ext cx="6760336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1230" y="3291840"/>
            <a:ext cx="6760966" cy="6096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8886-7296-4E98-8400-24437387206A}" type="datetime1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475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530A-AC22-48C1-B303-2150B54F9334}" type="datetime1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1D9F-3EEF-4649-AA5A-43323E7BE7D3}" type="datetime1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9A4A-BE3D-428B-8BF0-9EC02F51F639}" type="datetime1">
              <a:rPr lang="en-US" smtClean="0"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6BC2-D889-4E1E-986D-9A1EEA09957A}" type="datetime1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34067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4E04-E9B2-44B6-B30F-7F3EED71F1D9}" type="datetime1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51230" y="6244740"/>
            <a:ext cx="6755130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51382" y="6200633"/>
            <a:ext cx="6754979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51383" y="6364299"/>
            <a:ext cx="6754978" cy="650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231" y="88901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524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5829300" cy="6096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629150" y="8255000"/>
            <a:ext cx="1857375" cy="635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5941BB-D7C2-4889-BE6A-7D3174070E30}" type="datetime1">
              <a:rPr lang="en-US" smtClean="0"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972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jQruwHRctQ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13" Type="http://schemas.openxmlformats.org/officeDocument/2006/relationships/image" Target="../media/image22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12" Type="http://schemas.openxmlformats.org/officeDocument/2006/relationships/image" Target="../media/image21.jpeg"/><Relationship Id="rId2" Type="http://schemas.openxmlformats.org/officeDocument/2006/relationships/image" Target="../media/image11.jpeg"/><Relationship Id="rId16" Type="http://schemas.openxmlformats.org/officeDocument/2006/relationships/image" Target="../media/image25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5" Type="http://schemas.openxmlformats.org/officeDocument/2006/relationships/image" Target="../media/image2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Relationship Id="rId14" Type="http://schemas.openxmlformats.org/officeDocument/2006/relationships/image" Target="../media/image2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52628" y="1333500"/>
            <a:ext cx="4343400" cy="4038600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ContrastingLeftFacing" fov="1200000">
              <a:rot lat="600000" lon="2400000" rev="0"/>
            </a:camera>
            <a:lightRig rig="soft" dir="t">
              <a:rot lat="0" lon="0" rev="16200000"/>
            </a:lightRig>
          </a:scene3d>
          <a:sp3d extrusionH="2540000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rgbClr val="82653A"/>
                </a:solidFill>
                <a:effectLst>
                  <a:innerShdw blurRad="63500" dist="88900" dir="13500000">
                    <a:prstClr val="black">
                      <a:alpha val="75000"/>
                    </a:prstClr>
                  </a:innerShdw>
                </a:effectLst>
                <a:latin typeface="Arial Rounded MT Bold" pitchFamily="34" charset="0"/>
              </a:rPr>
              <a:t>Inlay &amp; Bandings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5791200"/>
            <a:ext cx="5829300" cy="2819400"/>
          </a:xfrm>
        </p:spPr>
        <p:txBody>
          <a:bodyPr>
            <a:normAutofit/>
          </a:bodyPr>
          <a:lstStyle/>
          <a:p>
            <a:r>
              <a:rPr lang="en-US" sz="2400" b="1" dirty="0"/>
              <a:t>Inlay</a:t>
            </a:r>
            <a:r>
              <a:rPr lang="en-GB" sz="2400" dirty="0"/>
              <a:t> is the insertion of thin pieces of wood, stringing, ivory, copper brass etc., into a solid base.</a:t>
            </a:r>
          </a:p>
          <a:p>
            <a:r>
              <a:rPr lang="en-GB" sz="2400" b="1" dirty="0"/>
              <a:t>Bandings</a:t>
            </a:r>
            <a:r>
              <a:rPr lang="en-GB" sz="2400" dirty="0"/>
              <a:t> are available as strips of  patterns made up from side grain sections of coloured hardwoods.</a:t>
            </a:r>
          </a:p>
          <a:p>
            <a:endParaRPr lang="en-GB" sz="2800" dirty="0"/>
          </a:p>
          <a:p>
            <a:pPr>
              <a:buNone/>
            </a:pPr>
            <a:endParaRPr lang="en-IE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418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965200"/>
          </a:xfrm>
        </p:spPr>
        <p:txBody>
          <a:bodyPr>
            <a:normAutofit/>
          </a:bodyPr>
          <a:lstStyle/>
          <a:p>
            <a:r>
              <a:rPr lang="en-GB" sz="3200" dirty="0"/>
              <a:t>Bandings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476375"/>
            <a:ext cx="6172200" cy="6691313"/>
          </a:xfrm>
        </p:spPr>
        <p:txBody>
          <a:bodyPr>
            <a:normAutofit/>
          </a:bodyPr>
          <a:lstStyle/>
          <a:p>
            <a:endParaRPr lang="en-GB" sz="2800" dirty="0"/>
          </a:p>
          <a:p>
            <a:r>
              <a:rPr lang="en-GB" sz="2400" dirty="0"/>
              <a:t>Walnut, Ebony, Beech, Ramin, Tulipwood, Rosewood &amp; Boxwood are a few species of timber used.</a:t>
            </a:r>
          </a:p>
          <a:p>
            <a:endParaRPr lang="en-GB" sz="2400" dirty="0"/>
          </a:p>
          <a:p>
            <a:r>
              <a:rPr lang="en-GB" sz="2400" dirty="0"/>
              <a:t>The strips are approx. the same thickness as knife cut veneers and are produced in various widths.</a:t>
            </a:r>
          </a:p>
          <a:p>
            <a:endParaRPr lang="en-GB" sz="2400" dirty="0"/>
          </a:p>
          <a:p>
            <a:r>
              <a:rPr lang="en-GB" sz="2400" dirty="0"/>
              <a:t>They can be taped together with other veneers for pressing or inlaid afterwards by cutting a groove into the wood.</a:t>
            </a:r>
          </a:p>
          <a:p>
            <a:pPr>
              <a:buFontTx/>
              <a:buNone/>
            </a:pPr>
            <a:r>
              <a:rPr lang="en-GB" sz="2400" dirty="0"/>
              <a:t>   </a:t>
            </a:r>
          </a:p>
          <a:p>
            <a:pPr>
              <a:buFontTx/>
              <a:buNone/>
            </a:pPr>
            <a:r>
              <a:rPr lang="en-GB" sz="2400" dirty="0">
                <a:hlinkClick r:id="rId2"/>
              </a:rPr>
              <a:t>How to make Banding </a:t>
            </a:r>
            <a:endParaRPr lang="en-GB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749300"/>
          </a:xfrm>
        </p:spPr>
        <p:txBody>
          <a:bodyPr/>
          <a:lstStyle/>
          <a:p>
            <a:r>
              <a:rPr lang="en-GB" sz="3200" dirty="0">
                <a:solidFill>
                  <a:schemeClr val="accent2"/>
                </a:solidFill>
              </a:rPr>
              <a:t>Common Bandings</a:t>
            </a:r>
          </a:p>
        </p:txBody>
      </p:sp>
      <p:pic>
        <p:nvPicPr>
          <p:cNvPr id="7173" name="Picture 5" descr="banding_tulipwood_B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150" y="1331913"/>
            <a:ext cx="2428875" cy="447675"/>
          </a:xfrm>
          <a:prstGeom prst="rect">
            <a:avLst/>
          </a:prstGeom>
          <a:noFill/>
        </p:spPr>
      </p:pic>
      <p:pic>
        <p:nvPicPr>
          <p:cNvPr id="7174" name="Picture 6" descr="banding_tulipwood_B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4900" y="1331913"/>
            <a:ext cx="2419350" cy="447675"/>
          </a:xfrm>
          <a:prstGeom prst="rect">
            <a:avLst/>
          </a:prstGeom>
          <a:noFill/>
        </p:spPr>
      </p:pic>
      <p:pic>
        <p:nvPicPr>
          <p:cNvPr id="7176" name="Picture 8" descr="Banding_Satinwoo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0713" y="3130550"/>
            <a:ext cx="5819775" cy="504825"/>
          </a:xfrm>
          <a:prstGeom prst="rect">
            <a:avLst/>
          </a:prstGeom>
          <a:noFill/>
        </p:spPr>
      </p:pic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76250" y="1908175"/>
            <a:ext cx="60166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/>
              <a:t>Bandings made up from Tulipwood, Ebony </a:t>
            </a:r>
          </a:p>
          <a:p>
            <a:r>
              <a:rPr lang="en-GB" sz="2400" dirty="0"/>
              <a:t>&amp; Boxwood   Available 6, 9 &amp; 12mm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92150" y="3779838"/>
            <a:ext cx="5437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/>
              <a:t>Satinwood &amp; Ebony sizes 6, 9 &amp; 12mm</a:t>
            </a:r>
          </a:p>
        </p:txBody>
      </p:sp>
      <p:pic>
        <p:nvPicPr>
          <p:cNvPr id="7179" name="Picture 11" descr="Banding_Walnut_feather 12m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9275" y="4729163"/>
            <a:ext cx="2438400" cy="419100"/>
          </a:xfrm>
          <a:prstGeom prst="rect">
            <a:avLst/>
          </a:prstGeom>
          <a:noFill/>
        </p:spPr>
      </p:pic>
      <p:pic>
        <p:nvPicPr>
          <p:cNvPr id="7180" name="Picture 12" descr="Banding_walnut_feather_16 1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60800" y="4491038"/>
            <a:ext cx="2400300" cy="657225"/>
          </a:xfrm>
          <a:prstGeom prst="rect">
            <a:avLst/>
          </a:prstGeom>
          <a:noFill/>
        </p:spPr>
      </p:pic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44538" y="5383213"/>
            <a:ext cx="5049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/>
              <a:t>Walnut Herringbone 12, 16 &amp; 19mm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2060575" y="6156325"/>
            <a:ext cx="26431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2"/>
                </a:solidFill>
              </a:rPr>
              <a:t>Inlay / Strings</a:t>
            </a:r>
          </a:p>
        </p:txBody>
      </p:sp>
      <p:pic>
        <p:nvPicPr>
          <p:cNvPr id="7184" name="Picture 16" descr="string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9275" y="7164388"/>
            <a:ext cx="2790825" cy="142875"/>
          </a:xfrm>
          <a:prstGeom prst="rect">
            <a:avLst/>
          </a:prstGeom>
          <a:noFill/>
        </p:spPr>
      </p:pic>
      <p:pic>
        <p:nvPicPr>
          <p:cNvPr id="7185" name="Picture 17" descr="string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9275" y="8193088"/>
            <a:ext cx="2781300" cy="266700"/>
          </a:xfrm>
          <a:prstGeom prst="rect">
            <a:avLst/>
          </a:prstGeom>
          <a:noFill/>
        </p:spPr>
      </p:pic>
      <p:pic>
        <p:nvPicPr>
          <p:cNvPr id="7186" name="Picture 18" descr="string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1813" y="7596188"/>
            <a:ext cx="2752725" cy="180975"/>
          </a:xfrm>
          <a:prstGeom prst="rect">
            <a:avLst/>
          </a:prstGeom>
          <a:noFill/>
        </p:spPr>
      </p:pic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3789363" y="7019925"/>
            <a:ext cx="30686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/>
              <a:t>Boxwood or Ebony </a:t>
            </a:r>
          </a:p>
          <a:p>
            <a:r>
              <a:rPr lang="en-GB" sz="2400" dirty="0"/>
              <a:t>strings sizes 2, 3 &amp; 4mm</a:t>
            </a:r>
            <a:r>
              <a:rPr lang="en-GB" dirty="0"/>
              <a:t>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892175"/>
          </a:xfrm>
        </p:spPr>
        <p:txBody>
          <a:bodyPr/>
          <a:lstStyle/>
          <a:p>
            <a:r>
              <a:rPr lang="en-GB" sz="3200"/>
              <a:t>Bandings</a:t>
            </a:r>
          </a:p>
        </p:txBody>
      </p:sp>
      <p:pic>
        <p:nvPicPr>
          <p:cNvPr id="8197" name="Picture 5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0" y="1547813"/>
            <a:ext cx="2552700" cy="123825"/>
          </a:xfrm>
          <a:prstGeom prst="rect">
            <a:avLst/>
          </a:prstGeom>
          <a:noFill/>
        </p:spPr>
      </p:pic>
      <p:pic>
        <p:nvPicPr>
          <p:cNvPr id="8198" name="Picture 6" descr="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779838"/>
            <a:ext cx="2743200" cy="295275"/>
          </a:xfrm>
          <a:prstGeom prst="rect">
            <a:avLst/>
          </a:prstGeom>
          <a:noFill/>
        </p:spPr>
      </p:pic>
      <p:pic>
        <p:nvPicPr>
          <p:cNvPr id="8199" name="Picture 7" descr="Banding3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4813" y="2124075"/>
            <a:ext cx="2667000" cy="142875"/>
          </a:xfrm>
          <a:prstGeom prst="rect">
            <a:avLst/>
          </a:prstGeom>
          <a:noFill/>
        </p:spPr>
      </p:pic>
      <p:pic>
        <p:nvPicPr>
          <p:cNvPr id="8201" name="Picture 9" descr="Banding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0" y="5580063"/>
            <a:ext cx="2743200" cy="295275"/>
          </a:xfrm>
          <a:prstGeom prst="rect">
            <a:avLst/>
          </a:prstGeom>
          <a:noFill/>
        </p:spPr>
      </p:pic>
      <p:pic>
        <p:nvPicPr>
          <p:cNvPr id="8202" name="Picture 10" descr="Banding4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4813" y="6408738"/>
            <a:ext cx="2743200" cy="323850"/>
          </a:xfrm>
          <a:prstGeom prst="rect">
            <a:avLst/>
          </a:prstGeom>
          <a:noFill/>
        </p:spPr>
      </p:pic>
      <p:pic>
        <p:nvPicPr>
          <p:cNvPr id="8203" name="Picture 11" descr="Banding4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0438" y="7235825"/>
            <a:ext cx="2952750" cy="373063"/>
          </a:xfrm>
          <a:prstGeom prst="rect">
            <a:avLst/>
          </a:prstGeom>
          <a:noFill/>
        </p:spPr>
      </p:pic>
      <p:pic>
        <p:nvPicPr>
          <p:cNvPr id="8204" name="Picture 12" descr="Banding7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3463" y="4356100"/>
            <a:ext cx="2733675" cy="266700"/>
          </a:xfrm>
          <a:prstGeom prst="rect">
            <a:avLst/>
          </a:prstGeom>
          <a:noFill/>
        </p:spPr>
      </p:pic>
      <p:pic>
        <p:nvPicPr>
          <p:cNvPr id="8205" name="Picture 13" descr="Banding7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6250" y="3348038"/>
            <a:ext cx="2676525" cy="171450"/>
          </a:xfrm>
          <a:prstGeom prst="rect">
            <a:avLst/>
          </a:prstGeom>
          <a:noFill/>
        </p:spPr>
      </p:pic>
      <p:pic>
        <p:nvPicPr>
          <p:cNvPr id="8206" name="Picture 14" descr="Banding6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00438" y="6372225"/>
            <a:ext cx="2881312" cy="425450"/>
          </a:xfrm>
          <a:prstGeom prst="rect">
            <a:avLst/>
          </a:prstGeom>
          <a:noFill/>
        </p:spPr>
      </p:pic>
      <p:pic>
        <p:nvPicPr>
          <p:cNvPr id="8207" name="Picture 15" descr="Banding87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00438" y="1547813"/>
            <a:ext cx="2619375" cy="123825"/>
          </a:xfrm>
          <a:prstGeom prst="rect">
            <a:avLst/>
          </a:prstGeom>
          <a:noFill/>
        </p:spPr>
      </p:pic>
      <p:pic>
        <p:nvPicPr>
          <p:cNvPr id="8208" name="Picture 16" descr="Banding23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4813" y="3851275"/>
            <a:ext cx="2724150" cy="219075"/>
          </a:xfrm>
          <a:prstGeom prst="rect">
            <a:avLst/>
          </a:prstGeom>
          <a:noFill/>
        </p:spPr>
      </p:pic>
      <p:pic>
        <p:nvPicPr>
          <p:cNvPr id="8209" name="Picture 17" descr="Banding8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04813" y="4356100"/>
            <a:ext cx="2705100" cy="266700"/>
          </a:xfrm>
          <a:prstGeom prst="rect">
            <a:avLst/>
          </a:prstGeom>
          <a:noFill/>
        </p:spPr>
      </p:pic>
      <p:pic>
        <p:nvPicPr>
          <p:cNvPr id="8210" name="Picture 18" descr="Banding103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4813" y="7262813"/>
            <a:ext cx="2686050" cy="333375"/>
          </a:xfrm>
          <a:prstGeom prst="rect">
            <a:avLst/>
          </a:prstGeom>
          <a:noFill/>
        </p:spPr>
      </p:pic>
      <p:pic>
        <p:nvPicPr>
          <p:cNvPr id="8212" name="Picture 20" descr="Banding231A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500438" y="3348038"/>
            <a:ext cx="2705100" cy="171450"/>
          </a:xfrm>
          <a:prstGeom prst="rect">
            <a:avLst/>
          </a:prstGeom>
          <a:noFill/>
        </p:spPr>
      </p:pic>
      <p:pic>
        <p:nvPicPr>
          <p:cNvPr id="8213" name="Picture 21" descr="Banding470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73463" y="5580063"/>
            <a:ext cx="2724150" cy="352425"/>
          </a:xfrm>
          <a:prstGeom prst="rect">
            <a:avLst/>
          </a:prstGeom>
          <a:noFill/>
        </p:spPr>
      </p:pic>
      <p:pic>
        <p:nvPicPr>
          <p:cNvPr id="8216" name="Picture 24" descr="No_234 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505200" y="2124075"/>
            <a:ext cx="2733675" cy="123825"/>
          </a:xfrm>
          <a:prstGeom prst="rect">
            <a:avLst/>
          </a:prstGeom>
          <a:noFill/>
        </p:spPr>
      </p:pic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1989138" y="2484438"/>
            <a:ext cx="2790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/>
              <a:t>2 &amp; 3mm bandings</a:t>
            </a:r>
            <a:r>
              <a:rPr lang="en-GB"/>
              <a:t> 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1989138" y="4787900"/>
            <a:ext cx="2727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/>
              <a:t>4 &amp; 6mm bandings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1989138" y="7740650"/>
            <a:ext cx="2947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/>
              <a:t>6 to 19mm bandings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929216"/>
          </a:xfrm>
        </p:spPr>
        <p:txBody>
          <a:bodyPr>
            <a:normAutofit/>
          </a:bodyPr>
          <a:lstStyle/>
          <a:p>
            <a:r>
              <a:rPr lang="en-IE" sz="2800" dirty="0"/>
              <a:t>Bandings More Examples</a:t>
            </a:r>
          </a:p>
        </p:txBody>
      </p:sp>
      <p:pic>
        <p:nvPicPr>
          <p:cNvPr id="1026" name="Picture 2" descr="Inlay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133600"/>
            <a:ext cx="5365172" cy="4918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57200" y="1524000"/>
            <a:ext cx="4343400" cy="4038600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ContrastingLeftFacing" fov="1200000">
              <a:rot lat="600000" lon="2400000" rev="0"/>
            </a:camera>
            <a:lightRig rig="soft" dir="t">
              <a:rot lat="0" lon="0" rev="16200000"/>
            </a:lightRig>
          </a:scene3d>
          <a:sp3d extrusionH="2540000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rgbClr val="82653A"/>
                </a:solidFill>
                <a:effectLst>
                  <a:innerShdw blurRad="63500" dist="88900" dir="13500000">
                    <a:prstClr val="black">
                      <a:alpha val="75000"/>
                    </a:prstClr>
                  </a:innerShdw>
                </a:effectLst>
                <a:latin typeface="Arial Rounded MT Bold" pitchFamily="34" charset="0"/>
              </a:rPr>
              <a:t>Intarsia</a:t>
            </a:r>
            <a:r>
              <a:rPr lang="en-US" sz="3600" dirty="0">
                <a:solidFill>
                  <a:srgbClr val="82653A"/>
                </a:solidFill>
                <a:effectLst>
                  <a:innerShdw blurRad="63500" dist="88900" dir="13500000">
                    <a:prstClr val="black">
                      <a:alpha val="75000"/>
                    </a:prstClr>
                  </a:innerShdw>
                </a:effectLst>
                <a:latin typeface="Arial Rounded MT Bold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5943600"/>
            <a:ext cx="5829300" cy="2819400"/>
          </a:xfrm>
        </p:spPr>
        <p:txBody>
          <a:bodyPr/>
          <a:lstStyle/>
          <a:p>
            <a:r>
              <a:rPr lang="en-GB" sz="2400" b="1" dirty="0"/>
              <a:t>Intarsia</a:t>
            </a:r>
            <a:r>
              <a:rPr lang="en-GB" sz="2400" dirty="0"/>
              <a:t> uses solid pieces inset into one another to create pictures.</a:t>
            </a:r>
          </a:p>
          <a:p>
            <a:pPr>
              <a:buNone/>
            </a:pPr>
            <a:endParaRPr lang="en-IE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418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005416"/>
          </a:xfrm>
        </p:spPr>
        <p:txBody>
          <a:bodyPr>
            <a:normAutofit/>
          </a:bodyPr>
          <a:lstStyle/>
          <a:p>
            <a:r>
              <a:rPr lang="en-IE" sz="2800" dirty="0"/>
              <a:t>Intarsia</a:t>
            </a: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371600"/>
            <a:ext cx="3886200" cy="3502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5257800"/>
            <a:ext cx="4267200" cy="3114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776816"/>
          </a:xfrm>
        </p:spPr>
        <p:txBody>
          <a:bodyPr>
            <a:normAutofit/>
          </a:bodyPr>
          <a:lstStyle/>
          <a:p>
            <a:r>
              <a:rPr lang="en-IE" sz="2800" dirty="0"/>
              <a:t>Intarsia using Ivory or Mother of Pearl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1976" y="1303867"/>
            <a:ext cx="409215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4555067"/>
            <a:ext cx="3760134" cy="325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242</TotalTime>
  <Words>2421</Words>
  <Application>Microsoft Office PowerPoint</Application>
  <PresentationFormat>On-screen Show (4:3)</PresentationFormat>
  <Paragraphs>155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Rounded MT Bold</vt:lpstr>
      <vt:lpstr>Calibri</vt:lpstr>
      <vt:lpstr>Franklin Gothic Book</vt:lpstr>
      <vt:lpstr>Perpetua</vt:lpstr>
      <vt:lpstr>Wingdings 2</vt:lpstr>
      <vt:lpstr>Equity</vt:lpstr>
      <vt:lpstr>PowerPoint Presentation</vt:lpstr>
      <vt:lpstr>Bandings</vt:lpstr>
      <vt:lpstr>Common Bandings</vt:lpstr>
      <vt:lpstr>Bandings</vt:lpstr>
      <vt:lpstr>Bandings More Examples</vt:lpstr>
      <vt:lpstr>PowerPoint Presentation</vt:lpstr>
      <vt:lpstr>Intarsia</vt:lpstr>
      <vt:lpstr>Intarsia using Ivory or Mother of Pearl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Jennifer</cp:lastModifiedBy>
  <cp:revision>33</cp:revision>
  <dcterms:created xsi:type="dcterms:W3CDTF">2006-08-16T00:00:00Z</dcterms:created>
  <dcterms:modified xsi:type="dcterms:W3CDTF">2020-11-24T12:23:59Z</dcterms:modified>
</cp:coreProperties>
</file>