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sldIdLst>
    <p:sldId id="260" r:id="rId2"/>
    <p:sldId id="272" r:id="rId3"/>
    <p:sldId id="273" r:id="rId4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62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ED73E-43EF-4682-8E88-9FFF3C876D6D}" type="datetimeFigureOut">
              <a:rPr lang="en-IE" smtClean="0"/>
              <a:t>24/11/2020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4F8AA-2873-4CEE-B9EA-B2695A6E903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74332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00" b="1" dirty="0"/>
              <a:t>3-D wood block with texture and engraved text</a:t>
            </a:r>
          </a:p>
          <a:p>
            <a:r>
              <a:rPr lang="en-US" sz="1400" dirty="0"/>
              <a:t>(Advanced)</a:t>
            </a:r>
          </a:p>
          <a:p>
            <a:endParaRPr lang="en-US" sz="1400" dirty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reproduce the shape effects on this slide, do the following:</a:t>
            </a: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 the </a:t>
            </a:r>
            <a:r>
              <a:rPr lang="en-US" sz="1200" b="1" i="0" dirty="0"/>
              <a:t>Home</a:t>
            </a:r>
            <a:r>
              <a:rPr lang="en-US" sz="1200" i="0" dirty="0"/>
              <a:t> tab, in the</a:t>
            </a:r>
            <a:r>
              <a:rPr lang="en-US" sz="1200" i="0" baseline="0" dirty="0"/>
              <a:t> </a:t>
            </a:r>
            <a:r>
              <a:rPr lang="en-US" sz="1200" b="1" i="0" baseline="0" dirty="0"/>
              <a:t>Slides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Layout</a:t>
            </a:r>
            <a:r>
              <a:rPr lang="en-US" sz="1200" i="0" baseline="0" dirty="0"/>
              <a:t>, and then click </a:t>
            </a:r>
            <a:r>
              <a:rPr lang="en-US" sz="1200" b="1" i="0" baseline="0" dirty="0"/>
              <a:t>Blank</a:t>
            </a:r>
            <a:r>
              <a:rPr lang="en-US" sz="120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</a:t>
            </a:r>
            <a:r>
              <a:rPr lang="en-US" sz="1200" i="0" baseline="0" dirty="0"/>
              <a:t>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Shapes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Rectangles</a:t>
            </a:r>
            <a:r>
              <a:rPr lang="en-US" sz="1200" i="0" baseline="0" dirty="0"/>
              <a:t>, click </a:t>
            </a:r>
            <a:r>
              <a:rPr lang="en-US" sz="1200" b="1" baseline="0" dirty="0"/>
              <a:t>Rectangle </a:t>
            </a:r>
            <a:r>
              <a:rPr lang="en-US" sz="1200" b="0" i="0" baseline="0" dirty="0"/>
              <a:t>(first option from the left). On the slide, drag to draw a rectangle.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Under </a:t>
            </a:r>
            <a:r>
              <a:rPr lang="en-US" sz="1200" b="1" i="0" baseline="0" dirty="0"/>
              <a:t>Drawing Tools</a:t>
            </a:r>
            <a:r>
              <a:rPr lang="en-US" sz="1200" i="0" baseline="0" dirty="0"/>
              <a:t>, on the </a:t>
            </a:r>
            <a:r>
              <a:rPr lang="en-US" sz="1200" b="1" i="0" baseline="0" dirty="0"/>
              <a:t>Format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Size</a:t>
            </a:r>
            <a:r>
              <a:rPr lang="en-US" sz="1200" i="0" baseline="0" dirty="0"/>
              <a:t> group,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In the </a:t>
            </a:r>
            <a:r>
              <a:rPr lang="en-US" sz="1200" b="1" i="0" baseline="0" dirty="0"/>
              <a:t>Shape Height</a:t>
            </a:r>
            <a:r>
              <a:rPr lang="en-US" sz="1200" i="0" baseline="0" dirty="0"/>
              <a:t> box, enter </a:t>
            </a:r>
            <a:r>
              <a:rPr lang="en-US" sz="1200" b="1" i="0" baseline="0" dirty="0"/>
              <a:t>3”</a:t>
            </a:r>
            <a:r>
              <a:rPr lang="en-US" sz="1200" i="0" baseline="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In the </a:t>
            </a:r>
            <a:r>
              <a:rPr lang="en-US" sz="1200" b="1" i="0" baseline="0" dirty="0"/>
              <a:t>Shape Width</a:t>
            </a:r>
            <a:r>
              <a:rPr lang="en-US" sz="1200" i="0" baseline="0" dirty="0"/>
              <a:t> box, enter </a:t>
            </a:r>
            <a:r>
              <a:rPr lang="en-US" sz="1200" b="1" i="0" baseline="0" dirty="0"/>
              <a:t>3”</a:t>
            </a:r>
            <a:r>
              <a:rPr lang="en-US" sz="120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bottom right corner of the </a:t>
            </a:r>
            <a:r>
              <a:rPr lang="en-US" sz="1200" b="1" i="0" baseline="0" dirty="0"/>
              <a:t>Drawing </a:t>
            </a:r>
            <a:r>
              <a:rPr lang="en-US" sz="1200" i="0" baseline="0" dirty="0"/>
              <a:t>group, click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 launcher.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Fill </a:t>
            </a:r>
            <a:r>
              <a:rPr lang="en-US" sz="1200" b="0" i="0" baseline="0" dirty="0"/>
              <a:t>in the left pane</a:t>
            </a:r>
            <a:r>
              <a:rPr lang="en-US" sz="1200" i="0" baseline="0" dirty="0"/>
              <a:t>, and then in the </a:t>
            </a:r>
            <a:r>
              <a:rPr lang="en-US" sz="1200" b="1" i="0" baseline="0" dirty="0"/>
              <a:t>Fill</a:t>
            </a:r>
            <a:r>
              <a:rPr lang="en-US" sz="1200" i="0" baseline="0" dirty="0"/>
              <a:t> pane, select </a:t>
            </a:r>
            <a:r>
              <a:rPr lang="en-US" sz="1200" b="1" dirty="0"/>
              <a:t>Picture or texture fill</a:t>
            </a:r>
            <a:r>
              <a:rPr lang="en-US" sz="1200" dirty="0"/>
              <a:t>.  Click the button next to </a:t>
            </a:r>
            <a:r>
              <a:rPr lang="en-US" sz="1200" b="1" dirty="0"/>
              <a:t>Texture</a:t>
            </a:r>
            <a:r>
              <a:rPr lang="en-US" sz="1200" dirty="0"/>
              <a:t>,</a:t>
            </a:r>
            <a:r>
              <a:rPr lang="en-US" sz="1200" baseline="0" dirty="0"/>
              <a:t> and then click </a:t>
            </a:r>
            <a:r>
              <a:rPr lang="en-US" sz="1200" b="1" baseline="0" dirty="0"/>
              <a:t>Oak</a:t>
            </a:r>
            <a:r>
              <a:rPr lang="en-US" sz="1200" baseline="0" dirty="0"/>
              <a:t> </a:t>
            </a:r>
            <a:r>
              <a:rPr lang="en-US" sz="1200" dirty="0"/>
              <a:t>(fifth row, third option from the left).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Line Color </a:t>
            </a:r>
            <a:r>
              <a:rPr lang="en-US" sz="1200" b="0" i="0" baseline="0" dirty="0"/>
              <a:t>in the left pane, and then in the </a:t>
            </a:r>
            <a:r>
              <a:rPr lang="en-US" sz="1200" b="1" i="0" baseline="0" dirty="0"/>
              <a:t>Line Color</a:t>
            </a:r>
            <a:r>
              <a:rPr lang="en-US" sz="1200" b="0" i="0" baseline="0" dirty="0"/>
              <a:t> pane, then select </a:t>
            </a:r>
            <a:r>
              <a:rPr lang="en-US" sz="1200" b="1" i="0" baseline="0" dirty="0"/>
              <a:t>No line</a:t>
            </a:r>
            <a:r>
              <a:rPr lang="en-US" sz="1200" b="0" i="0" baseline="0" dirty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dirty="0"/>
              <a:t>3-D Rotation </a:t>
            </a:r>
            <a:r>
              <a:rPr lang="en-US" sz="1200" b="0" dirty="0"/>
              <a:t>in the left pane,</a:t>
            </a:r>
            <a:r>
              <a:rPr lang="en-US" sz="1200" b="0" baseline="0" dirty="0"/>
              <a:t> and then in the </a:t>
            </a:r>
            <a:r>
              <a:rPr lang="en-US" sz="1200" b="1" baseline="0" dirty="0"/>
              <a:t>3-D Rotation</a:t>
            </a:r>
            <a:r>
              <a:rPr lang="en-US" sz="1200" b="0" baseline="0" dirty="0"/>
              <a:t> pane,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Click the button next to </a:t>
            </a:r>
            <a:r>
              <a:rPr lang="en-US" sz="1200" b="1" baseline="0" dirty="0"/>
              <a:t>Presets</a:t>
            </a:r>
            <a:r>
              <a:rPr lang="en-US" sz="1200" b="0" baseline="0" dirty="0"/>
              <a:t>, and then under </a:t>
            </a:r>
            <a:r>
              <a:rPr lang="en-US" sz="1200" b="1" baseline="0" dirty="0"/>
              <a:t>Perspective</a:t>
            </a:r>
            <a:r>
              <a:rPr lang="en-US" sz="1200" b="0" baseline="0" dirty="0"/>
              <a:t> click </a:t>
            </a:r>
            <a:r>
              <a:rPr lang="en-US" sz="1200" b="1" dirty="0"/>
              <a:t>Perspective Left </a:t>
            </a:r>
            <a:r>
              <a:rPr lang="en-US" sz="1200" b="0" dirty="0"/>
              <a:t>(first row, second option from the left)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In the </a:t>
            </a:r>
            <a:r>
              <a:rPr lang="en-US" sz="1200" b="1" dirty="0"/>
              <a:t>X</a:t>
            </a:r>
            <a:r>
              <a:rPr lang="en-US" sz="1200" dirty="0"/>
              <a:t> box, enter </a:t>
            </a:r>
            <a:r>
              <a:rPr lang="en-US" sz="1200" b="1" dirty="0"/>
              <a:t>40°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In the </a:t>
            </a:r>
            <a:r>
              <a:rPr lang="en-US" sz="1200" b="1" dirty="0"/>
              <a:t>Y</a:t>
            </a:r>
            <a:r>
              <a:rPr lang="en-US" sz="1200" dirty="0"/>
              <a:t> box, enter </a:t>
            </a:r>
            <a:r>
              <a:rPr lang="en-US" sz="1200" b="1" dirty="0"/>
              <a:t>10°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In the </a:t>
            </a:r>
            <a:r>
              <a:rPr lang="en-US" sz="1200" b="1" dirty="0"/>
              <a:t>Perspective</a:t>
            </a:r>
            <a:r>
              <a:rPr lang="en-US" sz="1200" dirty="0"/>
              <a:t> box, enter </a:t>
            </a:r>
            <a:r>
              <a:rPr lang="en-US" sz="1200" b="1" dirty="0"/>
              <a:t>20°</a:t>
            </a:r>
            <a:r>
              <a:rPr lang="en-US" sz="120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dirty="0"/>
              <a:t>3-D Format </a:t>
            </a:r>
            <a:r>
              <a:rPr lang="en-US" sz="1200" b="0" dirty="0"/>
              <a:t> in the left pane, and</a:t>
            </a:r>
            <a:r>
              <a:rPr lang="en-US" sz="1200" b="0" baseline="0" dirty="0"/>
              <a:t> then in the </a:t>
            </a:r>
            <a:r>
              <a:rPr lang="en-US" sz="1200" b="1" baseline="0" dirty="0"/>
              <a:t>3-D Format</a:t>
            </a:r>
            <a:r>
              <a:rPr lang="en-US" sz="1200" b="0" baseline="0" dirty="0"/>
              <a:t> pane, do the following: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Under </a:t>
            </a:r>
            <a:r>
              <a:rPr lang="en-US" sz="1200" b="1" i="0" baseline="0" dirty="0"/>
              <a:t>Bevel</a:t>
            </a:r>
            <a:r>
              <a:rPr lang="en-US" sz="1200" i="0" baseline="0" dirty="0"/>
              <a:t>, click the button next to </a:t>
            </a:r>
            <a:r>
              <a:rPr lang="en-US" sz="1200" b="1" i="0" baseline="0" dirty="0"/>
              <a:t>Top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Bevel</a:t>
            </a:r>
            <a:r>
              <a:rPr lang="en-US" sz="1200" i="0" baseline="0" dirty="0"/>
              <a:t> click </a:t>
            </a:r>
            <a:r>
              <a:rPr lang="en-US" sz="1200" b="1" i="0" baseline="0" dirty="0"/>
              <a:t>Circle</a:t>
            </a:r>
            <a:r>
              <a:rPr lang="en-US" sz="1200" i="0" baseline="0" dirty="0"/>
              <a:t> (first row, first option from the left). Click the button next to </a:t>
            </a:r>
            <a:r>
              <a:rPr lang="en-US" sz="1200" b="1" i="0" baseline="0" dirty="0"/>
              <a:t>Bottom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Bevel</a:t>
            </a:r>
            <a:r>
              <a:rPr lang="en-US" sz="1200" i="0" baseline="0" dirty="0"/>
              <a:t> click </a:t>
            </a:r>
            <a:r>
              <a:rPr lang="en-US" sz="1200" b="1" i="0" baseline="0" dirty="0"/>
              <a:t>Circle</a:t>
            </a:r>
            <a:r>
              <a:rPr lang="en-US" sz="1200" i="0" baseline="0" dirty="0"/>
              <a:t> (first row, first option from the left). 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Under </a:t>
            </a:r>
            <a:r>
              <a:rPr lang="en-US" sz="1200" b="1" i="0" baseline="0" dirty="0"/>
              <a:t>Depth</a:t>
            </a:r>
            <a:r>
              <a:rPr lang="en-US" sz="1200" b="0" i="0" baseline="0" dirty="0"/>
              <a:t>, in the </a:t>
            </a:r>
            <a:r>
              <a:rPr lang="en-US" sz="1200" b="1" i="0" baseline="0" dirty="0"/>
              <a:t>Depth</a:t>
            </a:r>
            <a:r>
              <a:rPr lang="en-US" sz="1200" b="0" i="0" baseline="0" dirty="0"/>
              <a:t> box, enter </a:t>
            </a:r>
            <a:r>
              <a:rPr lang="en-US" sz="1200" b="1" i="0" baseline="0" dirty="0"/>
              <a:t>200 pt</a:t>
            </a:r>
            <a:r>
              <a:rPr lang="en-US" sz="1200" b="0" i="0" baseline="0" dirty="0"/>
              <a:t>. 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Under </a:t>
            </a:r>
            <a:r>
              <a:rPr lang="en-US" sz="1200" b="1" i="0" baseline="0" dirty="0"/>
              <a:t>Surface</a:t>
            </a:r>
            <a:r>
              <a:rPr lang="en-US" sz="1200" b="0" i="0" baseline="0" dirty="0"/>
              <a:t>, click the button next to </a:t>
            </a:r>
            <a:r>
              <a:rPr lang="en-US" sz="1200" b="1" i="0" baseline="0" dirty="0"/>
              <a:t>Material</a:t>
            </a:r>
            <a:r>
              <a:rPr lang="en-US" sz="1200" b="0" i="0" baseline="0" dirty="0"/>
              <a:t>, and then under </a:t>
            </a:r>
            <a:r>
              <a:rPr lang="en-US" sz="1200" b="1" i="0" baseline="0" dirty="0"/>
              <a:t>Standard</a:t>
            </a:r>
            <a:r>
              <a:rPr lang="en-US" sz="1200" b="0" i="0" baseline="0" dirty="0"/>
              <a:t>, click </a:t>
            </a:r>
            <a:r>
              <a:rPr lang="en-US" sz="1200" b="1" i="0" baseline="0" dirty="0"/>
              <a:t>Warm Matte </a:t>
            </a:r>
            <a:r>
              <a:rPr lang="en-US" sz="1200" b="0" i="0" baseline="0" dirty="0"/>
              <a:t>(second option from the left). Click the button next to </a:t>
            </a:r>
            <a:r>
              <a:rPr lang="en-US" sz="1200" b="1" i="0" baseline="0" dirty="0"/>
              <a:t>Lighting</a:t>
            </a:r>
            <a:r>
              <a:rPr lang="en-US" sz="1200" b="0" i="0" baseline="0" dirty="0"/>
              <a:t>, and then under </a:t>
            </a:r>
            <a:r>
              <a:rPr lang="en-US" sz="1200" b="1" i="0" baseline="0" dirty="0"/>
              <a:t>Neutral</a:t>
            </a:r>
            <a:r>
              <a:rPr lang="en-US" sz="1200" b="0" i="0" baseline="0" dirty="0"/>
              <a:t>, click </a:t>
            </a:r>
            <a:r>
              <a:rPr lang="en-US" sz="1200" b="1" i="0" baseline="0" dirty="0"/>
              <a:t>Soft</a:t>
            </a:r>
            <a:r>
              <a:rPr lang="en-US" sz="1200" b="0" i="0" baseline="0" dirty="0"/>
              <a:t> (first row, third option from the left). In the </a:t>
            </a:r>
            <a:r>
              <a:rPr lang="en-US" sz="1200" b="1" i="0" baseline="0" dirty="0"/>
              <a:t>Angle</a:t>
            </a:r>
            <a:r>
              <a:rPr lang="en-US" sz="1200" b="0" i="0" baseline="0" dirty="0"/>
              <a:t> box, enter </a:t>
            </a:r>
            <a:r>
              <a:rPr lang="en-US" sz="1200" b="1" dirty="0"/>
              <a:t>270°</a:t>
            </a:r>
            <a:r>
              <a:rPr lang="en-US" sz="1200" dirty="0"/>
              <a:t>.</a:t>
            </a:r>
            <a:endParaRPr lang="en-US" sz="1200" b="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Shadow</a:t>
            </a:r>
            <a:r>
              <a:rPr lang="en-US" sz="1200" i="0" baseline="0" dirty="0"/>
              <a:t> in the left pane, and then in the </a:t>
            </a:r>
            <a:r>
              <a:rPr lang="en-US" sz="1200" b="1" i="0" baseline="0" dirty="0"/>
              <a:t>Shadow</a:t>
            </a:r>
            <a:r>
              <a:rPr lang="en-US" sz="1200" i="0" baseline="0" dirty="0"/>
              <a:t> pane, click the button next to </a:t>
            </a:r>
            <a:r>
              <a:rPr lang="en-US" sz="1200" b="1" i="0" baseline="0" dirty="0"/>
              <a:t>Presets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Perspective</a:t>
            </a:r>
            <a:r>
              <a:rPr lang="en-US" sz="1200" b="0" i="0" baseline="0" dirty="0"/>
              <a:t>,</a:t>
            </a:r>
            <a:r>
              <a:rPr lang="en-US" sz="1200" i="0" baseline="0" dirty="0"/>
              <a:t> click </a:t>
            </a:r>
            <a:r>
              <a:rPr lang="en-US" sz="1200" b="1" dirty="0"/>
              <a:t>Perspective Diagonal Upper Right </a:t>
            </a:r>
            <a:r>
              <a:rPr lang="en-US" sz="1200" dirty="0"/>
              <a:t>(first row, second option from the left). </a:t>
            </a:r>
            <a:endParaRPr lang="en-US" sz="1200" b="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b="0" baseline="0" dirty="0"/>
          </a:p>
          <a:p>
            <a:endParaRPr lang="en-US" sz="1200" dirty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reproduce the text effects on this slide, do the following:</a:t>
            </a:r>
            <a:endParaRPr lang="en-US" sz="1200" dirty="0"/>
          </a:p>
          <a:p>
            <a:pPr marL="228600" lvl="1" indent="-228600">
              <a:spcAft>
                <a:spcPts val="200"/>
              </a:spcAft>
              <a:buFont typeface="+mj-lt"/>
              <a:buAutoNum type="arabicPeriod"/>
            </a:pPr>
            <a:r>
              <a:rPr lang="en-US" sz="1200" dirty="0"/>
              <a:t>On the slide, right-click the rounded rectangle</a:t>
            </a:r>
            <a:r>
              <a:rPr lang="en-US" sz="1200" baseline="0" dirty="0"/>
              <a:t>, click </a:t>
            </a:r>
            <a:r>
              <a:rPr lang="en-US" sz="1200" b="1" baseline="0" dirty="0"/>
              <a:t>Edit Text</a:t>
            </a:r>
            <a:r>
              <a:rPr lang="en-US" sz="1200" baseline="0" dirty="0"/>
              <a:t>, then enter text. 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Select the text. </a:t>
            </a:r>
            <a:r>
              <a:rPr lang="en-US" sz="1200" i="0" baseline="0" dirty="0"/>
              <a:t>O</a:t>
            </a:r>
            <a:r>
              <a:rPr lang="en-US" sz="1200" i="0" dirty="0"/>
              <a:t>n the </a:t>
            </a:r>
            <a:r>
              <a:rPr lang="en-US" sz="1200" b="1" i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group, select </a:t>
            </a:r>
            <a:r>
              <a:rPr lang="en-US" sz="1200" b="1" dirty="0"/>
              <a:t>Arial Rounded MT Bold </a:t>
            </a:r>
            <a:r>
              <a:rPr lang="en-US" sz="1200" i="0" baseline="0" dirty="0"/>
              <a:t>from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list, and then select </a:t>
            </a:r>
            <a:r>
              <a:rPr lang="en-US" sz="1200" b="1" dirty="0"/>
              <a:t>36</a:t>
            </a:r>
            <a:r>
              <a:rPr lang="en-US" sz="1200" i="0" baseline="0" dirty="0"/>
              <a:t> from the </a:t>
            </a:r>
            <a:r>
              <a:rPr lang="en-US" sz="1200" b="1" i="0" baseline="0" dirty="0"/>
              <a:t>Font Size </a:t>
            </a:r>
            <a:r>
              <a:rPr lang="en-US" sz="1200" i="0" baseline="0" dirty="0"/>
              <a:t>list.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Paragraph</a:t>
            </a:r>
            <a:r>
              <a:rPr lang="en-US" sz="1200" i="0" baseline="0" dirty="0"/>
              <a:t> group, </a:t>
            </a:r>
            <a:r>
              <a:rPr lang="en-US" sz="1200" dirty="0"/>
              <a:t>click </a:t>
            </a:r>
            <a:r>
              <a:rPr lang="en-US" sz="1200" b="1" dirty="0"/>
              <a:t>Center </a:t>
            </a:r>
            <a:r>
              <a:rPr lang="en-US" sz="1200" baseline="0" dirty="0"/>
              <a:t>to center the text within the rectangle</a:t>
            </a:r>
            <a:r>
              <a:rPr lang="en-US" sz="1200" i="0" baseline="0" dirty="0"/>
              <a:t>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Under </a:t>
            </a:r>
            <a:r>
              <a:rPr lang="en-US" sz="1200" b="1" i="0" baseline="0" dirty="0"/>
              <a:t>Drawing Tools</a:t>
            </a:r>
            <a:r>
              <a:rPr lang="en-US" sz="1200" i="0" baseline="0" dirty="0"/>
              <a:t>, on the </a:t>
            </a:r>
            <a:r>
              <a:rPr lang="en-US" sz="1200" b="1" i="0" baseline="0" dirty="0"/>
              <a:t>Format</a:t>
            </a:r>
            <a:r>
              <a:rPr lang="en-US" sz="1200" i="0" baseline="0" dirty="0"/>
              <a:t> tab, in the bottom right corner of the </a:t>
            </a:r>
            <a:r>
              <a:rPr lang="en-US" sz="1200" b="1" i="0" baseline="0" dirty="0"/>
              <a:t>WordArt Styles</a:t>
            </a:r>
            <a:r>
              <a:rPr lang="en-US" sz="1200" i="0" baseline="0" dirty="0"/>
              <a:t> group, click the </a:t>
            </a:r>
            <a:r>
              <a:rPr lang="en-US" sz="1200" b="1" i="0" baseline="0" dirty="0"/>
              <a:t>Format Text Effects </a:t>
            </a:r>
            <a:r>
              <a:rPr lang="en-US" sz="1200" i="0" baseline="0" dirty="0"/>
              <a:t>dialog box launcher. In the </a:t>
            </a:r>
            <a:r>
              <a:rPr lang="en-US" sz="1200" b="1" i="0" baseline="0" dirty="0"/>
              <a:t>Format Text Effects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Text Fill </a:t>
            </a:r>
            <a:r>
              <a:rPr lang="en-US" sz="1200" i="0" baseline="0" dirty="0"/>
              <a:t>in the left pane, and then in the </a:t>
            </a:r>
            <a:r>
              <a:rPr lang="en-US" sz="1200" b="1" i="0" baseline="0" dirty="0"/>
              <a:t>Text Fill</a:t>
            </a:r>
            <a:r>
              <a:rPr lang="en-US" sz="1200" i="0" baseline="0" dirty="0"/>
              <a:t> pane, do the following: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Select </a:t>
            </a:r>
            <a:r>
              <a:rPr lang="en-US" sz="1200" b="1" i="0" baseline="0" dirty="0"/>
              <a:t>Solid fill</a:t>
            </a:r>
            <a:r>
              <a:rPr lang="en-US" sz="1200" i="0" baseline="0" dirty="0"/>
              <a:t>. 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Click the button next to </a:t>
            </a:r>
            <a:r>
              <a:rPr lang="en-US" sz="1200" b="1" i="0" baseline="0" dirty="0"/>
              <a:t>Color</a:t>
            </a:r>
            <a:r>
              <a:rPr lang="en-US" sz="1200" i="0" baseline="0" dirty="0"/>
              <a:t>, click </a:t>
            </a:r>
            <a:r>
              <a:rPr lang="en-US" sz="1200" b="1" i="0" baseline="0" dirty="0"/>
              <a:t>More Colors</a:t>
            </a:r>
            <a:r>
              <a:rPr lang="en-US" sz="1200" i="0" baseline="0" dirty="0"/>
              <a:t>, </a:t>
            </a:r>
            <a:r>
              <a:rPr lang="en-US" sz="1200" dirty="0"/>
              <a:t>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130</a:t>
            </a:r>
            <a:r>
              <a:rPr lang="en-US" sz="1200" dirty="0"/>
              <a:t>, Green: </a:t>
            </a:r>
            <a:r>
              <a:rPr lang="en-US" sz="1200" b="1" dirty="0"/>
              <a:t>101</a:t>
            </a:r>
            <a:r>
              <a:rPr lang="en-US" sz="1200" dirty="0"/>
              <a:t>, and Blue: </a:t>
            </a:r>
            <a:r>
              <a:rPr lang="en-US" sz="1200" b="1" dirty="0"/>
              <a:t>58</a:t>
            </a:r>
            <a:r>
              <a:rPr lang="en-US" sz="1200" dirty="0"/>
              <a:t>.</a:t>
            </a:r>
            <a:endParaRPr lang="en-US" sz="1200" i="0" baseline="0" dirty="0"/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Also </a:t>
            </a:r>
            <a:r>
              <a:rPr lang="en-US" sz="1200" i="0" baseline="0" dirty="0"/>
              <a:t>in the </a:t>
            </a:r>
            <a:r>
              <a:rPr lang="en-US" sz="1200" b="1" i="0" baseline="0" dirty="0"/>
              <a:t>Format Text Effects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Shadow </a:t>
            </a:r>
            <a:r>
              <a:rPr lang="en-US" sz="1200" b="0" i="0" baseline="0" dirty="0"/>
              <a:t>in the left pane, and then in the </a:t>
            </a:r>
            <a:r>
              <a:rPr lang="en-US" sz="1200" b="1" i="0" baseline="0" dirty="0"/>
              <a:t>Shadow</a:t>
            </a:r>
            <a:r>
              <a:rPr lang="en-US" sz="1200" b="0" i="0" baseline="0" dirty="0"/>
              <a:t> pane, do the following: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Click the button next to </a:t>
            </a:r>
            <a:r>
              <a:rPr lang="en-US" sz="1200" b="1" i="0" baseline="0" dirty="0"/>
              <a:t>Presets</a:t>
            </a:r>
            <a:r>
              <a:rPr lang="en-US" sz="1200" b="0" i="0" baseline="0" dirty="0"/>
              <a:t>, and then under </a:t>
            </a:r>
            <a:r>
              <a:rPr lang="en-US" sz="1200" b="1" i="0" baseline="0" dirty="0"/>
              <a:t>Inner</a:t>
            </a:r>
            <a:r>
              <a:rPr lang="en-US" sz="1200" b="0" i="0" baseline="0" dirty="0"/>
              <a:t> click </a:t>
            </a:r>
            <a:r>
              <a:rPr lang="en-US" sz="1200" b="1" dirty="0"/>
              <a:t>Inside Diagonal Top Left</a:t>
            </a:r>
            <a:r>
              <a:rPr lang="en-US" sz="1200" dirty="0"/>
              <a:t> (first row, first option from the left).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In the </a:t>
            </a:r>
            <a:r>
              <a:rPr lang="en-US" sz="1200" b="1" i="0" baseline="0" dirty="0"/>
              <a:t>Transparency </a:t>
            </a:r>
            <a:r>
              <a:rPr lang="en-US" sz="1200" b="0" i="0" baseline="0" dirty="0"/>
              <a:t>box, enter </a:t>
            </a:r>
            <a:r>
              <a:rPr lang="en-US" sz="1200" b="1" i="0" baseline="0" dirty="0"/>
              <a:t>25%</a:t>
            </a:r>
            <a:r>
              <a:rPr lang="en-US" sz="1200" b="0" i="0" baseline="0" dirty="0"/>
              <a:t>.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In the </a:t>
            </a:r>
            <a:r>
              <a:rPr lang="en-US" sz="1200" b="1" i="0" baseline="0" dirty="0"/>
              <a:t>Distance</a:t>
            </a:r>
            <a:r>
              <a:rPr lang="en-US" sz="1200" b="0" i="0" baseline="0" dirty="0"/>
              <a:t> box, enter </a:t>
            </a:r>
            <a:r>
              <a:rPr lang="en-US" sz="1200" b="1" i="0" baseline="0" dirty="0"/>
              <a:t>5 pt</a:t>
            </a:r>
            <a:r>
              <a:rPr lang="en-US" sz="1200" b="0" i="0" baseline="0" dirty="0"/>
              <a:t>. 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b="1" i="0" baseline="0" dirty="0"/>
          </a:p>
          <a:p>
            <a:endParaRPr lang="en-US" sz="1200" dirty="0"/>
          </a:p>
          <a:p>
            <a:r>
              <a:rPr lang="en-US" sz="1200" dirty="0"/>
              <a:t>To</a:t>
            </a:r>
            <a:r>
              <a:rPr lang="en-US" sz="1200" baseline="0" dirty="0"/>
              <a:t> reproduce the background on this slide, do the following:</a:t>
            </a: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area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then click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Direction</a:t>
            </a:r>
            <a:r>
              <a:rPr lang="en-US" sz="1200" dirty="0"/>
              <a:t>, and then</a:t>
            </a:r>
            <a:r>
              <a:rPr lang="en-US" sz="1200" baseline="0" dirty="0"/>
              <a:t> click</a:t>
            </a:r>
            <a:r>
              <a:rPr lang="en-US" sz="1200" dirty="0"/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gradient stops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 gradient stops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four stops appear in the slider.</a:t>
            </a:r>
            <a:endParaRPr lang="en-US" sz="1200" b="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Also under </a:t>
            </a:r>
            <a:r>
              <a:rPr lang="en-US" sz="1200" b="1" dirty="0"/>
              <a:t>Gradient stops</a:t>
            </a:r>
            <a:r>
              <a:rPr lang="en-US" sz="1200" dirty="0"/>
              <a:t>, customize the gradient stops that you added as follows: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0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click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196</a:t>
            </a:r>
            <a:r>
              <a:rPr lang="en-US" sz="1200" dirty="0"/>
              <a:t>, Green: </a:t>
            </a:r>
            <a:r>
              <a:rPr lang="en-US" sz="1200" b="1" dirty="0"/>
              <a:t>178</a:t>
            </a:r>
            <a:r>
              <a:rPr lang="en-US" sz="1200" dirty="0"/>
              <a:t>, and Blue: </a:t>
            </a:r>
            <a:r>
              <a:rPr lang="en-US" sz="1200" b="1" dirty="0"/>
              <a:t>152</a:t>
            </a:r>
            <a:r>
              <a:rPr lang="en-US" sz="1200" b="0" dirty="0"/>
              <a:t>.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second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45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and then </a:t>
            </a:r>
            <a:r>
              <a:rPr lang="en-US" sz="1200" i="0" baseline="0" dirty="0"/>
              <a:t>under </a:t>
            </a:r>
            <a:r>
              <a:rPr lang="en-US" sz="1200" b="1" i="0" baseline="0" dirty="0"/>
              <a:t>Theme Colors</a:t>
            </a:r>
            <a:r>
              <a:rPr lang="en-US" sz="1200" i="0" baseline="0" dirty="0"/>
              <a:t> </a:t>
            </a:r>
            <a:r>
              <a:rPr lang="en-US" sz="1200" dirty="0"/>
              <a:t>click </a:t>
            </a:r>
            <a:r>
              <a:rPr lang="en-US" sz="1200" b="1" dirty="0"/>
              <a:t>Tan, Background 2,</a:t>
            </a:r>
            <a:r>
              <a:rPr lang="en-US" sz="1200" b="1" baseline="0" dirty="0"/>
              <a:t> Darker 90% </a:t>
            </a:r>
            <a:r>
              <a:rPr lang="en-US" sz="1200" b="0" dirty="0"/>
              <a:t>(sixth row, third option from the left</a:t>
            </a:r>
            <a:r>
              <a:rPr lang="en-US" sz="1200" b="0" baseline="0" dirty="0"/>
              <a:t>).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third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72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click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66</a:t>
            </a:r>
            <a:r>
              <a:rPr lang="en-US" sz="1200" dirty="0"/>
              <a:t>, Green: </a:t>
            </a:r>
            <a:r>
              <a:rPr lang="en-US" sz="1200" b="1" dirty="0"/>
              <a:t>62</a:t>
            </a:r>
            <a:r>
              <a:rPr lang="en-US" sz="1200" dirty="0"/>
              <a:t>, and Blue: </a:t>
            </a:r>
            <a:r>
              <a:rPr lang="en-US" sz="1200" b="1" dirty="0"/>
              <a:t>50</a:t>
            </a:r>
            <a:r>
              <a:rPr lang="en-US" sz="1200" b="0" dirty="0"/>
              <a:t>.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fourth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100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click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149</a:t>
            </a:r>
            <a:r>
              <a:rPr lang="en-US" sz="1200" dirty="0"/>
              <a:t>, Green: </a:t>
            </a:r>
            <a:r>
              <a:rPr lang="en-US" sz="1200" b="1" dirty="0"/>
              <a:t>128</a:t>
            </a:r>
            <a:r>
              <a:rPr lang="en-US" sz="1200" dirty="0"/>
              <a:t>, and Blue: </a:t>
            </a:r>
            <a:r>
              <a:rPr lang="en-US" sz="1200" b="1" dirty="0"/>
              <a:t>107</a:t>
            </a:r>
            <a:r>
              <a:rPr lang="en-US" sz="1200" b="0" dirty="0"/>
              <a:t>.</a:t>
            </a:r>
            <a:endParaRPr lang="en-US" sz="1400" b="0" baseline="0" dirty="0"/>
          </a:p>
          <a:p>
            <a:pPr marL="1143000" lvl="2" indent="-228600">
              <a:buFont typeface="Arial" pitchFamily="34" charset="0"/>
              <a:buNone/>
              <a:defRPr/>
            </a:pPr>
            <a:endParaRPr lang="en-US" sz="1200" b="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220788" y="460375"/>
            <a:ext cx="1770062" cy="2359025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A9E1-F667-48AE-BCAD-C84F5F2EE6AB}" type="datetime1">
              <a:rPr lang="en-US" smtClean="0"/>
              <a:t>11/24/2020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199" y="1932405"/>
            <a:ext cx="6766153" cy="203646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7199" y="1862294"/>
            <a:ext cx="6766153" cy="16077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7199" y="3968865"/>
            <a:ext cx="6766153" cy="1473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2007908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6537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35AF8-9C60-461D-9D1F-BB9AD7256F9C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5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0876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8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C5AC-ABCE-4B33-B90C-F10668144A1F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9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2968-7618-4F0F-82CE-5EB70E6B0B32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00044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70001"/>
            <a:ext cx="5829300" cy="1816100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397251"/>
            <a:ext cx="5829300" cy="1784349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DCEEE-F262-4902-8006-CB587178A0EF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075" y="8229600"/>
            <a:ext cx="3000375" cy="609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Rectangle 6"/>
          <p:cNvSpPr/>
          <p:nvPr/>
        </p:nvSpPr>
        <p:spPr>
          <a:xfrm flipV="1">
            <a:off x="52060" y="3169107"/>
            <a:ext cx="6760136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1860" y="3121967"/>
            <a:ext cx="6760336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1230" y="3291840"/>
            <a:ext cx="6760966" cy="6096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465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FB8E-3C7A-44DC-B6BE-A2475BA706B6}" type="datetime1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4880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475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9B8A6-3499-46E8-BB66-3A1DCD19240E}" type="datetime1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372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FDB9-6463-445E-AA1C-C2A352675E26}" type="datetime1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3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808D-A825-4E33-BE7D-2122BB2D4149}" type="datetime1">
              <a:rPr lang="en-US" smtClean="0"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0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C26B-6EF1-4901-80D4-543F5B184EE7}" type="datetime1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7699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34067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B347-0398-4B2E-9A5C-9108507D6D15}" type="datetime1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51230" y="6244740"/>
            <a:ext cx="6755130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51382" y="6200633"/>
            <a:ext cx="6754979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51383" y="6364299"/>
            <a:ext cx="6754978" cy="650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231" y="88901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6758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524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5829300" cy="6096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629150" y="8255000"/>
            <a:ext cx="1857375" cy="635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7D1AADF-8913-4717-A76C-674075D472C3}" type="datetime1">
              <a:rPr lang="en-US" smtClean="0"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972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57200" y="1524000"/>
            <a:ext cx="4343400" cy="4038600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ContrastingLeftFacing" fov="1200000">
              <a:rot lat="600000" lon="2400000" rev="0"/>
            </a:camera>
            <a:lightRig rig="soft" dir="t">
              <a:rot lat="0" lon="0" rev="16200000"/>
            </a:lightRig>
          </a:scene3d>
          <a:sp3d extrusionH="2540000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82653A"/>
                </a:solidFill>
                <a:effectLst>
                  <a:innerShdw blurRad="63500" dist="88900" dir="13500000">
                    <a:prstClr val="black">
                      <a:alpha val="75000"/>
                    </a:prstClr>
                  </a:innerShdw>
                </a:effectLst>
                <a:uLnTx/>
                <a:uFillTx/>
                <a:latin typeface="Arial Rounded MT Bold" pitchFamily="34" charset="0"/>
                <a:ea typeface="+mn-ea"/>
                <a:cs typeface="+mn-cs"/>
              </a:rPr>
              <a:t>Veneer Terms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82653A"/>
              </a:solidFill>
              <a:effectLst>
                <a:innerShdw blurRad="63500" dist="88900" dir="13500000">
                  <a:prstClr val="black">
                    <a:alpha val="75000"/>
                  </a:prstClr>
                </a:innerShdw>
              </a:effectLst>
              <a:uLnTx/>
              <a:uFillTx/>
              <a:latin typeface="Arial Rounded MT Bold" pitchFamily="34" charset="0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5791200"/>
            <a:ext cx="5829300" cy="2819400"/>
          </a:xfrm>
        </p:spPr>
        <p:txBody>
          <a:bodyPr/>
          <a:lstStyle/>
          <a:p>
            <a:pPr>
              <a:buNone/>
            </a:pPr>
            <a:r>
              <a:rPr lang="en-IE" dirty="0"/>
              <a:t>Beautiful patterns can be achieved by cutting veneers with different grain directions or grain patterns or mixing colours and species of wood.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Jennifer Byrne 2020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750418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676275"/>
          </a:xfrm>
        </p:spPr>
        <p:txBody>
          <a:bodyPr/>
          <a:lstStyle/>
          <a:p>
            <a:r>
              <a:rPr lang="en-GB" sz="3200"/>
              <a:t>Veneer Terms 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547813"/>
            <a:ext cx="6172200" cy="690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/>
              <a:t>Marquetry: Creating patterns or pictures using different veneers.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Balancing Veneer: Back of groundwork  is veneered also to prevent warpage. 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Rotary Veneer: Veneer peeled from the log in long continuous sheets. Mainly used for backing veneer.  note: Birds Eye Maple is a choice veneer  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Stripe Veneer: Also called Ribbon Figure obtained by cutting timber with interlocking Grain.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Inlay: Narrow  strips of wood inlaid into the ground work. 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Grain: The direction in which the wood fibres are going.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Jennifer Byrne 2020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531CE0-0669-41FB-8846-F546C5051D46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611188"/>
            <a:ext cx="6172200" cy="7921625"/>
          </a:xfrm>
        </p:spPr>
        <p:txBody>
          <a:bodyPr/>
          <a:lstStyle/>
          <a:p>
            <a:r>
              <a:rPr lang="en-GB" sz="2400" dirty="0"/>
              <a:t>Birdseye: Figure on the surface of the veneer similar to small birds eyes.</a:t>
            </a:r>
          </a:p>
          <a:p>
            <a:r>
              <a:rPr lang="en-GB" sz="2400" dirty="0"/>
              <a:t>Flitch: A section of a Log after initial conversion also refers to a bundle of Veneers cut from a single flitch.</a:t>
            </a:r>
          </a:p>
          <a:p>
            <a:r>
              <a:rPr lang="en-GB" sz="2400" dirty="0"/>
              <a:t>Cross band: When the grain direction runs at right angles to panel edges.</a:t>
            </a:r>
          </a:p>
          <a:p>
            <a:r>
              <a:rPr lang="en-GB" sz="2400" dirty="0"/>
              <a:t>Blue Stain: The reaction that certain timber has with Iron. </a:t>
            </a:r>
            <a:r>
              <a:rPr lang="en-GB" sz="2400" dirty="0" err="1"/>
              <a:t>Eg</a:t>
            </a:r>
            <a:r>
              <a:rPr lang="en-GB" sz="2400" dirty="0"/>
              <a:t>. the Tannic acid in Oak.</a:t>
            </a:r>
          </a:p>
          <a:p>
            <a:r>
              <a:rPr lang="en-GB" sz="2400" dirty="0"/>
              <a:t>Bleed Through: Glue forced through the grain of the veneer. (Show through)</a:t>
            </a:r>
          </a:p>
          <a:p>
            <a:r>
              <a:rPr lang="en-GB" sz="2400" dirty="0"/>
              <a:t>Oyster Veneer: Veneers cut at 45° across the branch of certain trees, Walnut. </a:t>
            </a:r>
          </a:p>
          <a:p>
            <a:r>
              <a:rPr lang="en-GB" sz="2400" dirty="0" err="1"/>
              <a:t>Boulle</a:t>
            </a:r>
            <a:r>
              <a:rPr lang="en-GB" sz="2400" dirty="0"/>
              <a:t> Work: Charles  Andrea Buhl used other materials besides wood veneer to create his Marquetry work.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Jennifer Byrne 2020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531CE0-0669-41FB-8846-F546C5051D46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152</TotalTime>
  <Words>1352</Words>
  <Application>Microsoft Office PowerPoint</Application>
  <PresentationFormat>On-screen Show (4:3)</PresentationFormat>
  <Paragraphs>77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Rounded MT Bold</vt:lpstr>
      <vt:lpstr>Calibri</vt:lpstr>
      <vt:lpstr>Franklin Gothic Book</vt:lpstr>
      <vt:lpstr>Perpetua</vt:lpstr>
      <vt:lpstr>Wingdings 2</vt:lpstr>
      <vt:lpstr>Equity</vt:lpstr>
      <vt:lpstr>PowerPoint Presentation</vt:lpstr>
      <vt:lpstr>Veneer Terms :</vt:lpstr>
      <vt:lpstr>PowerPoint Presentation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Byrne</dc:creator>
  <cp:lastModifiedBy>Jennifer</cp:lastModifiedBy>
  <cp:revision>16</cp:revision>
  <dcterms:created xsi:type="dcterms:W3CDTF">2007-11-01T20:13:02Z</dcterms:created>
  <dcterms:modified xsi:type="dcterms:W3CDTF">2020-11-24T13:21:20Z</dcterms:modified>
</cp:coreProperties>
</file>