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notesMasterIdLst>
    <p:notesMasterId r:id="rId7"/>
  </p:notesMasterIdLst>
  <p:handoutMasterIdLst>
    <p:handoutMasterId r:id="rId8"/>
  </p:handoutMasterIdLst>
  <p:sldIdLst>
    <p:sldId id="256" r:id="rId2"/>
    <p:sldId id="282" r:id="rId3"/>
    <p:sldId id="280" r:id="rId4"/>
    <p:sldId id="283" r:id="rId5"/>
    <p:sldId id="281" r:id="rId6"/>
  </p:sldIdLst>
  <p:sldSz cx="6858000" cy="9144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67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A3169EC-D541-490A-8082-8518321CC6C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07695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3C3019-5D75-4516-A23E-0D2396F0F3F7}" type="datetimeFigureOut">
              <a:rPr lang="en-IE" smtClean="0"/>
              <a:pPr/>
              <a:t>18/02/2021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9A52AB-7377-4AC0-B2FE-C8F2B1C213A0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636196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074420" y="479864"/>
            <a:ext cx="5554980" cy="1962912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074420" y="2466752"/>
            <a:ext cx="5554980" cy="23368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B5D1DE-B9D9-4A8C-9CD4-750A0EEAB0B7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691075" y="1885069"/>
            <a:ext cx="157734" cy="280416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867882" y="1793355"/>
            <a:ext cx="48006" cy="85344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split orient="vert" dir="in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BF956B-9481-422D-8E0C-CA492EB439DC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split orient="vert" dir="in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43500" y="366186"/>
            <a:ext cx="1371600" cy="780203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366188"/>
            <a:ext cx="4171950" cy="780203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596726-5F4D-4664-9FB1-EA41EBE04979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split orient="vert" dir="in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342900" y="366713"/>
            <a:ext cx="6172200" cy="1524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42900" y="2133600"/>
            <a:ext cx="3009900" cy="2940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505200" y="2133600"/>
            <a:ext cx="3009900" cy="2940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342900" y="5226050"/>
            <a:ext cx="3009900" cy="29416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05200" y="5226050"/>
            <a:ext cx="3009900" cy="29416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9E7E58-E80A-4CFB-B846-0DF70B61DA0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split orient="vert" dir="in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45D855-DD05-4FEF-BC72-1A1D34B760B9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split orient="vert" dir="in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12168" y="-72"/>
            <a:ext cx="5143500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3794" y="3467100"/>
            <a:ext cx="4800600" cy="3048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33794" y="1422400"/>
            <a:ext cx="4800600" cy="2012949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6495E1-4D96-41EB-8B00-23F5B101B2EC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10" name="Rectangle 9"/>
          <p:cNvSpPr/>
          <p:nvPr/>
        </p:nvSpPr>
        <p:spPr bwMode="invGray">
          <a:xfrm>
            <a:off x="1714500" y="0"/>
            <a:ext cx="57150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29241" y="3752875"/>
            <a:ext cx="157734" cy="280416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806048" y="3661160"/>
            <a:ext cx="48006" cy="85344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split orient="vert" dir="in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6706" y="365760"/>
            <a:ext cx="5623560" cy="1524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76706" y="2032000"/>
            <a:ext cx="2743200" cy="62179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7066" y="2032000"/>
            <a:ext cx="2743200" cy="62179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AEBFE9-7726-4DCA-81A2-F3600A09D236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split orient="vert" dir="in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6880448"/>
            <a:ext cx="6172200" cy="1524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437704"/>
            <a:ext cx="3017520" cy="85344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497580" y="437704"/>
            <a:ext cx="3017520" cy="85344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42900" y="1292448"/>
            <a:ext cx="3017520" cy="54864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97580" y="1292448"/>
            <a:ext cx="3017520" cy="54864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2EAC6C-BBA7-4AAC-AFC2-0921B75D6B6C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split orient="vert" dir="in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6706" y="365760"/>
            <a:ext cx="5623560" cy="1524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44B0E6-692D-4BB5-AAE4-5B8D96160347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split orient="vert" dir="in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1238" y="0"/>
            <a:ext cx="6096762" cy="9144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DE801C-9FE1-4656-B0AA-C8596733E633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6" name="Rectangle 5"/>
          <p:cNvSpPr/>
          <p:nvPr/>
        </p:nvSpPr>
        <p:spPr bwMode="invGray">
          <a:xfrm>
            <a:off x="761238" y="-72"/>
            <a:ext cx="54864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split orient="vert" dir="in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89037"/>
            <a:ext cx="2857500" cy="154940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42900" y="1875952"/>
            <a:ext cx="2857500" cy="931333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" y="2844801"/>
            <a:ext cx="6115050" cy="532341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D7D246-0A88-4319-B741-85C0ACDDD88F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split orient="vert" dir="in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15172" y="1422400"/>
            <a:ext cx="2057400" cy="26416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EDB581-D143-4F87-A3C4-D8F7F1B74CE8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71500" y="1422400"/>
            <a:ext cx="3429000" cy="6096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28650" y="1524005"/>
            <a:ext cx="3314700" cy="468604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297544" y="1272455"/>
            <a:ext cx="514350" cy="272413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3752750" y="1249048"/>
            <a:ext cx="486918" cy="272413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6400800"/>
            <a:ext cx="3314700" cy="1016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  <p:transition>
    <p:split orient="vert" dir="in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611945" y="-1087896"/>
            <a:ext cx="1229165" cy="2185183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26613" y="28137"/>
            <a:ext cx="1276643" cy="2269588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37161" y="1406770"/>
            <a:ext cx="844288" cy="1470165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759655" y="-72"/>
            <a:ext cx="6098345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076706" y="366184"/>
            <a:ext cx="5623560" cy="1524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076706" y="1930400"/>
            <a:ext cx="5623560" cy="64008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2686050" y="8407400"/>
            <a:ext cx="1600200" cy="63500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286250" y="8407400"/>
            <a:ext cx="2171700" cy="63500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6460236" y="8407400"/>
            <a:ext cx="342900" cy="63500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8A476D2B-288F-442F-9CDA-9234A7BBE18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 bwMode="invGray">
          <a:xfrm>
            <a:off x="761238" y="-72"/>
            <a:ext cx="54864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</p:sldLayoutIdLst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 build="p"/>
    </p:bldLst>
  </p:timing>
  <p:hf hd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eeroaarnio.com/introduction/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arniooriginals.com/?gclid=Cj0KCQiAvbiBBhD-ARIsAGM48bxu3ZmywWswZebBtCLSc068L4Wt0bGb-LoTS_DCFSSmnaFKQHGqtxkaAsSkEALw_wcB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76706" y="1259632"/>
            <a:ext cx="5554980" cy="5676312"/>
          </a:xfrm>
        </p:spPr>
        <p:txBody>
          <a:bodyPr>
            <a:normAutofit fontScale="90000"/>
          </a:bodyPr>
          <a:lstStyle/>
          <a:p>
            <a:r>
              <a:rPr lang="en-GB" sz="4000" b="1" dirty="0"/>
              <a:t>20</a:t>
            </a:r>
            <a:r>
              <a:rPr lang="en-GB" sz="4000" b="1" baseline="30000" dirty="0"/>
              <a:t>th</a:t>
            </a:r>
            <a:r>
              <a:rPr lang="en-GB" sz="4000" b="1" dirty="0"/>
              <a:t> Century </a:t>
            </a:r>
            <a:br>
              <a:rPr lang="en-GB" sz="4000" b="1" dirty="0"/>
            </a:br>
            <a:br>
              <a:rPr lang="en-GB" sz="4000" b="1" dirty="0"/>
            </a:br>
            <a:r>
              <a:rPr lang="en-IE" sz="4400" b="1" dirty="0">
                <a:effectLst/>
              </a:rPr>
              <a:t>Furniture Designers and Architects </a:t>
            </a:r>
            <a:br>
              <a:rPr lang="en-IE" sz="4400" b="1" dirty="0">
                <a:effectLst/>
              </a:rPr>
            </a:br>
            <a:br>
              <a:rPr lang="en-IE" sz="4400" b="1" dirty="0">
                <a:effectLst/>
              </a:rPr>
            </a:br>
            <a:r>
              <a:rPr lang="en-GB" sz="4400" b="1" dirty="0"/>
              <a:t>Eero Aarnio 1960’s</a:t>
            </a:r>
            <a:br>
              <a:rPr lang="en-GB" sz="4400" b="1" dirty="0"/>
            </a:br>
            <a:r>
              <a:rPr lang="en-GB" sz="4400" b="1" dirty="0"/>
              <a:t>Finland</a:t>
            </a:r>
            <a:br>
              <a:rPr lang="en-IE" sz="4400" b="1" dirty="0">
                <a:effectLst/>
              </a:rPr>
            </a:br>
            <a:r>
              <a:rPr lang="en-IE" sz="4400" b="1" dirty="0">
                <a:effectLst/>
              </a:rPr>
              <a:t> </a:t>
            </a:r>
            <a:br>
              <a:rPr lang="en-GB" dirty="0"/>
            </a:b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B5D1DE-B9D9-4A8C-9CD4-750A0EEAB0B7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  <p:transition>
    <p:split orient="vert" dir="in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F6DAE9-ED6B-4BC2-9D50-F17049189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400" b="1" dirty="0"/>
              <a:t>Eero Aarnio 1932 -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204E44-9CA2-470F-B80F-57B59497E3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4663" y="1808830"/>
            <a:ext cx="2880321" cy="3915298"/>
          </a:xfrm>
        </p:spPr>
        <p:txBody>
          <a:bodyPr>
            <a:normAutofit lnSpcReduction="10000"/>
          </a:bodyPr>
          <a:lstStyle/>
          <a:p>
            <a:r>
              <a:rPr lang="en-GB" sz="2400" dirty="0">
                <a:hlinkClick r:id="rId2"/>
              </a:rPr>
              <a:t>Eero Aarnio </a:t>
            </a:r>
            <a:r>
              <a:rPr lang="en-GB" sz="2400" dirty="0"/>
              <a:t>was born in Helsinki, Finland in 1932. He graduated in 1957 from the Institute of Industrial Arts, Helsinki.</a:t>
            </a:r>
          </a:p>
          <a:p>
            <a:endParaRPr lang="en-IE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D8EBF0-4A47-409F-8007-F2833A307D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8546" y="5823734"/>
            <a:ext cx="6007570" cy="3029848"/>
          </a:xfrm>
        </p:spPr>
        <p:txBody>
          <a:bodyPr>
            <a:normAutofit lnSpcReduction="10000"/>
          </a:bodyPr>
          <a:lstStyle/>
          <a:p>
            <a:r>
              <a:rPr lang="en-GB" sz="2400" dirty="0"/>
              <a:t>Aarnio embraced the new material production processes that were available from the late 1950's onwards.</a:t>
            </a:r>
          </a:p>
          <a:p>
            <a:endParaRPr lang="en-GB" sz="2400" dirty="0"/>
          </a:p>
          <a:p>
            <a:r>
              <a:rPr lang="en-IE" sz="2400" dirty="0"/>
              <a:t>In the 1960s, Eero </a:t>
            </a:r>
            <a:r>
              <a:rPr lang="en-IE" sz="2400" dirty="0" err="1"/>
              <a:t>Aarnio</a:t>
            </a:r>
            <a:r>
              <a:rPr lang="en-IE" sz="2400" dirty="0"/>
              <a:t> began experimenting with plastics, vivid colours and organic forms, breaking away from traditional design conventions.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E29761-6CA6-4D96-851F-824EE4513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Jennifer Byrne 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98AEB8-6107-440C-88AD-E4972FC4F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AEBFE9-7726-4DCA-81A2-F3600A09D236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868E203-F574-4D19-9CFC-D992A66ECA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6719" y="1691680"/>
            <a:ext cx="3256618" cy="4132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9019068"/>
      </p:ext>
    </p:extLst>
  </p:cSld>
  <p:clrMapOvr>
    <a:masterClrMapping/>
  </p:clrMapOvr>
  <p:transition>
    <p:split orient="vert" dir="in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764704" y="395536"/>
            <a:ext cx="5623560" cy="1524000"/>
          </a:xfrm>
        </p:spPr>
        <p:txBody>
          <a:bodyPr/>
          <a:lstStyle/>
          <a:p>
            <a:pPr eaLnBrk="1" hangingPunct="1"/>
            <a:r>
              <a:rPr lang="en-GB" sz="3200" b="1" dirty="0"/>
              <a:t>The Ball Chair </a:t>
            </a:r>
            <a:br>
              <a:rPr lang="en-GB" sz="3200" b="1" dirty="0"/>
            </a:br>
            <a:endParaRPr lang="en-GB" sz="3200" b="1" dirty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342900" y="1547813"/>
            <a:ext cx="6172200" cy="6619875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GB" sz="2400" dirty="0"/>
              <a:t>He believed that designers should use the most up to date technology possible.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dirty="0"/>
              <a:t>His design concepts were well ahead of his time and he didn't follow any predetermined style. He created a path for others to follow.</a:t>
            </a:r>
          </a:p>
          <a:p>
            <a:pPr eaLnBrk="1" hangingPunct="1">
              <a:lnSpc>
                <a:spcPct val="90000"/>
              </a:lnSpc>
            </a:pPr>
            <a:r>
              <a:rPr lang="en-IE" sz="2400" dirty="0"/>
              <a:t>The ball Chair 1963 has featured in many . Movies.  </a:t>
            </a:r>
          </a:p>
          <a:p>
            <a:pPr eaLnBrk="1" hangingPunct="1">
              <a:lnSpc>
                <a:spcPct val="90000"/>
              </a:lnSpc>
            </a:pPr>
            <a:endParaRPr lang="en-IE" sz="2400" dirty="0"/>
          </a:p>
          <a:p>
            <a:pPr>
              <a:lnSpc>
                <a:spcPct val="90000"/>
              </a:lnSpc>
            </a:pPr>
            <a:endParaRPr lang="en-GB" sz="24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45D855-DD05-4FEF-BC72-1A1D34B760B9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  <p:pic>
        <p:nvPicPr>
          <p:cNvPr id="6" name="Picture 11" descr="Ball%20Chair">
            <a:extLst>
              <a:ext uri="{FF2B5EF4-FFF2-40B4-BE49-F238E27FC236}">
                <a16:creationId xmlns:a16="http://schemas.microsoft.com/office/drawing/2014/main" id="{03DD0B04-7DCF-4AC5-87A3-FC304A34EA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76412" y="4110335"/>
            <a:ext cx="3595688" cy="3595688"/>
          </a:xfrm>
          <a:prstGeom prst="rect">
            <a:avLst/>
          </a:prstGeom>
          <a:noFill/>
        </p:spPr>
      </p:pic>
      <p:sp>
        <p:nvSpPr>
          <p:cNvPr id="7" name="Text Box 12">
            <a:extLst>
              <a:ext uri="{FF2B5EF4-FFF2-40B4-BE49-F238E27FC236}">
                <a16:creationId xmlns:a16="http://schemas.microsoft.com/office/drawing/2014/main" id="{4E896871-B712-49AE-8528-A994155FE1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6279" y="8059738"/>
            <a:ext cx="247689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dirty="0"/>
              <a:t>Ball Chair 1963</a:t>
            </a: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764704" y="395536"/>
            <a:ext cx="5623560" cy="1524000"/>
          </a:xfrm>
        </p:spPr>
        <p:txBody>
          <a:bodyPr/>
          <a:lstStyle/>
          <a:p>
            <a:pPr eaLnBrk="1" hangingPunct="1"/>
            <a:r>
              <a:rPr lang="en-GB" sz="3200" b="1" dirty="0"/>
              <a:t>The Pastil Chair </a:t>
            </a:r>
            <a:br>
              <a:rPr lang="en-GB" sz="3200" b="1" dirty="0"/>
            </a:br>
            <a:endParaRPr lang="en-GB" sz="3200" b="1" dirty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342900" y="1547813"/>
            <a:ext cx="6172200" cy="6619875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GB" sz="2400" dirty="0"/>
              <a:t>He believed that designers should use the most up to date technology possible.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dirty="0"/>
              <a:t>His design concepts were well ahead of his time and he didn't follow any predetermined style. He created a path for others to follow.</a:t>
            </a:r>
          </a:p>
          <a:p>
            <a:pPr eaLnBrk="1" hangingPunct="1">
              <a:lnSpc>
                <a:spcPct val="90000"/>
              </a:lnSpc>
            </a:pPr>
            <a:r>
              <a:rPr lang="en-IE" sz="2400" dirty="0"/>
              <a:t>The Pastil chair provided him with an American Industrial Design Award in 1968.</a:t>
            </a:r>
          </a:p>
          <a:p>
            <a:pPr eaLnBrk="1" hangingPunct="1">
              <a:lnSpc>
                <a:spcPct val="90000"/>
              </a:lnSpc>
            </a:pPr>
            <a:r>
              <a:rPr lang="en-IE" sz="2400" dirty="0"/>
              <a:t>Made from moulded fibreglass this chair appears to float above the floor. It has a  glasslike finish.</a:t>
            </a:r>
          </a:p>
          <a:p>
            <a:pPr eaLnBrk="1" hangingPunct="1">
              <a:lnSpc>
                <a:spcPct val="90000"/>
              </a:lnSpc>
            </a:pPr>
            <a:endParaRPr lang="en-IE" sz="2400" dirty="0"/>
          </a:p>
          <a:p>
            <a:pPr eaLnBrk="1" hangingPunct="1">
              <a:lnSpc>
                <a:spcPct val="90000"/>
              </a:lnSpc>
            </a:pPr>
            <a:endParaRPr lang="en-IE" sz="2400" dirty="0"/>
          </a:p>
          <a:p>
            <a:pPr>
              <a:lnSpc>
                <a:spcPct val="90000"/>
              </a:lnSpc>
            </a:pPr>
            <a:endParaRPr lang="en-GB" sz="24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45D855-DD05-4FEF-BC72-1A1D34B760B9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  <p:pic>
        <p:nvPicPr>
          <p:cNvPr id="6" name="Picture 26" descr="img45dc3a60a0238">
            <a:extLst>
              <a:ext uri="{FF2B5EF4-FFF2-40B4-BE49-F238E27FC236}">
                <a16:creationId xmlns:a16="http://schemas.microsoft.com/office/drawing/2014/main" id="{70327498-AD63-4D61-AE21-14CAB23CF5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7558" y="5115337"/>
            <a:ext cx="2577852" cy="2577852"/>
          </a:xfrm>
          <a:prstGeom prst="rect">
            <a:avLst/>
          </a:prstGeom>
          <a:noFill/>
        </p:spPr>
      </p:pic>
      <p:sp>
        <p:nvSpPr>
          <p:cNvPr id="7" name="Text Box 14">
            <a:extLst>
              <a:ext uri="{FF2B5EF4-FFF2-40B4-BE49-F238E27FC236}">
                <a16:creationId xmlns:a16="http://schemas.microsoft.com/office/drawing/2014/main" id="{DC1469FE-D931-4CD8-9332-F8FBC7E5AB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6275" y="7559111"/>
            <a:ext cx="176041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400" dirty="0">
                <a:hlinkClick r:id="rId3"/>
              </a:rPr>
              <a:t>Pastil Chair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583890131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4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pPr eaLnBrk="1" hangingPunct="1"/>
            <a:r>
              <a:rPr lang="en-GB" sz="3200" dirty="0"/>
              <a:t>    Eero Aarnio Chairs</a:t>
            </a:r>
          </a:p>
        </p:txBody>
      </p:sp>
      <p:pic>
        <p:nvPicPr>
          <p:cNvPr id="40969" name="Picture 27" descr="Eero%20Aarnio%20Bubble%20Chair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39390" y="1738312"/>
            <a:ext cx="2807023" cy="2833688"/>
          </a:xfrm>
          <a:noFill/>
        </p:spPr>
      </p:pic>
      <p:pic>
        <p:nvPicPr>
          <p:cNvPr id="40963" name="_x0_0_196.8094_183.7417" descr="graphics13"/>
          <p:cNvPicPr preferRelativeResize="0">
            <a:picLocks noGrp="1" noChangeArrowheads="1"/>
          </p:cNvPicPr>
          <p:nvPr>
            <p:ph sz="quarter" idx="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018007" y="1738312"/>
            <a:ext cx="2449512" cy="2376488"/>
          </a:xfrm>
          <a:solidFill>
            <a:srgbClr val="FFFFFF"/>
          </a:solidFill>
          <a:ln>
            <a:solidFill>
              <a:schemeClr val="bg1"/>
            </a:solidFill>
            <a:round/>
          </a:ln>
        </p:spPr>
      </p:pic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9E7E58-E80A-4CFB-B846-0DF70B61DA0E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  <p:sp>
        <p:nvSpPr>
          <p:cNvPr id="40966" name="Text Box 13"/>
          <p:cNvSpPr txBox="1">
            <a:spLocks noChangeArrowheads="1"/>
          </p:cNvSpPr>
          <p:nvPr/>
        </p:nvSpPr>
        <p:spPr bwMode="auto">
          <a:xfrm>
            <a:off x="4226763" y="4800601"/>
            <a:ext cx="203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400" dirty="0"/>
              <a:t>Tomato Chair</a:t>
            </a:r>
          </a:p>
        </p:txBody>
      </p:sp>
      <p:sp>
        <p:nvSpPr>
          <p:cNvPr id="40970" name="Text Box 28"/>
          <p:cNvSpPr txBox="1">
            <a:spLocks noChangeArrowheads="1"/>
          </p:cNvSpPr>
          <p:nvPr/>
        </p:nvSpPr>
        <p:spPr bwMode="auto">
          <a:xfrm>
            <a:off x="1053785" y="4835823"/>
            <a:ext cx="27382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400" dirty="0"/>
              <a:t>Bubble Chair 1968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4B7172-84F9-4EA5-B507-C3A95BC5C111}"/>
              </a:ext>
            </a:extLst>
          </p:cNvPr>
          <p:cNvSpPr txBox="1"/>
          <p:nvPr/>
        </p:nvSpPr>
        <p:spPr>
          <a:xfrm>
            <a:off x="717283" y="5815096"/>
            <a:ext cx="614950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dirty="0" err="1"/>
              <a:t>Aarnio’s</a:t>
            </a:r>
            <a:r>
              <a:rPr lang="en-IE" sz="2400" dirty="0"/>
              <a:t> works are  on display in the world’s</a:t>
            </a:r>
          </a:p>
          <a:p>
            <a:r>
              <a:rPr lang="en-IE" sz="2400" dirty="0"/>
              <a:t>most prestigious museums, including</a:t>
            </a:r>
          </a:p>
          <a:p>
            <a:r>
              <a:rPr lang="en-IE" sz="2400" dirty="0"/>
              <a:t>Victoria and Albert Museum in London, </a:t>
            </a:r>
          </a:p>
          <a:p>
            <a:r>
              <a:rPr lang="en-IE" sz="2400" dirty="0"/>
              <a:t>MoMA in New York and </a:t>
            </a:r>
          </a:p>
          <a:p>
            <a:r>
              <a:rPr lang="en-IE" sz="2400" dirty="0" err="1"/>
              <a:t>Vitra</a:t>
            </a:r>
            <a:r>
              <a:rPr lang="en-IE" sz="2400" dirty="0"/>
              <a:t> Design Museum in Weil am Rhein.</a:t>
            </a: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0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909</TotalTime>
  <Words>285</Words>
  <Application>Microsoft Office PowerPoint</Application>
  <PresentationFormat>On-screen Show (4:3)</PresentationFormat>
  <Paragraphs>36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Gill Sans MT</vt:lpstr>
      <vt:lpstr>Verdana</vt:lpstr>
      <vt:lpstr>Wingdings 2</vt:lpstr>
      <vt:lpstr>Solstice</vt:lpstr>
      <vt:lpstr>20th Century   Furniture Designers and Architects   Eero Aarnio 1960’s Finland   </vt:lpstr>
      <vt:lpstr>Eero Aarnio 1932 -</vt:lpstr>
      <vt:lpstr>The Ball Chair  </vt:lpstr>
      <vt:lpstr>The Pastil Chair  </vt:lpstr>
      <vt:lpstr>    Eero Aarnio Chairs</vt:lpstr>
    </vt:vector>
  </TitlesOfParts>
  <Company>DIT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Thomas Hope</dc:title>
  <dc:creator>Jennifer Byrne</dc:creator>
  <cp:lastModifiedBy>Jennifer Byrne</cp:lastModifiedBy>
  <cp:revision>78</cp:revision>
  <dcterms:created xsi:type="dcterms:W3CDTF">2007-11-03T20:03:30Z</dcterms:created>
  <dcterms:modified xsi:type="dcterms:W3CDTF">2021-02-18T11:34:31Z</dcterms:modified>
</cp:coreProperties>
</file>