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notesMasterIdLst>
    <p:notesMasterId r:id="rId8"/>
  </p:notesMasterIdLst>
  <p:handoutMasterIdLst>
    <p:handoutMasterId r:id="rId9"/>
  </p:handoutMasterIdLst>
  <p:sldIdLst>
    <p:sldId id="256" r:id="rId2"/>
    <p:sldId id="266" r:id="rId3"/>
    <p:sldId id="263" r:id="rId4"/>
    <p:sldId id="267" r:id="rId5"/>
    <p:sldId id="265" r:id="rId6"/>
    <p:sldId id="268" r:id="rId7"/>
  </p:sldIdLst>
  <p:sldSz cx="6858000" cy="9144000" type="screen4x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7" d="100"/>
          <a:sy n="57" d="100"/>
        </p:scale>
        <p:origin x="2472" y="7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150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150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A7C21FAC-E259-4E0D-95F9-961B43902A7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smtClean="0"/>
            </a:lvl1pPr>
          </a:lstStyle>
          <a:p>
            <a:pPr>
              <a:defRPr/>
            </a:pPr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smtClean="0"/>
            </a:lvl1pPr>
          </a:lstStyle>
          <a:p>
            <a:pPr>
              <a:defRPr/>
            </a:pPr>
            <a:fld id="{EF3F7644-3AA8-4909-BCB8-5A496886FDB6}" type="datetimeFigureOut">
              <a:rPr lang="en-IE"/>
              <a:pPr>
                <a:defRPr/>
              </a:pPr>
              <a:t>03/11/2020</a:t>
            </a:fld>
            <a:endParaRPr lang="en-I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143125" y="685800"/>
            <a:ext cx="25717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IE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IE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smtClean="0"/>
            </a:lvl1pPr>
          </a:lstStyle>
          <a:p>
            <a:pPr>
              <a:defRPr/>
            </a:pPr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smtClean="0"/>
            </a:lvl1pPr>
          </a:lstStyle>
          <a:p>
            <a:pPr>
              <a:defRPr/>
            </a:pPr>
            <a:fld id="{38FBDF13-5BD3-4FAB-86A3-F38B5D8FC0B4}" type="slidenum">
              <a:rPr lang="en-IE"/>
              <a:pPr>
                <a:defRPr/>
              </a:pPr>
              <a:t>‹#›</a:t>
            </a:fld>
            <a:endParaRPr lang="en-I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 flipV="1">
            <a:off x="4057650" y="5080000"/>
            <a:ext cx="2800350" cy="122238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>
          <a:xfrm flipV="1">
            <a:off x="4057650" y="5195888"/>
            <a:ext cx="2800350" cy="25558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 flipV="1">
            <a:off x="4057650" y="5486400"/>
            <a:ext cx="2800350" cy="12700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>
          <a:xfrm flipV="1">
            <a:off x="4057650" y="5553075"/>
            <a:ext cx="1474788" cy="23813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 flipV="1">
            <a:off x="4057650" y="5599113"/>
            <a:ext cx="1474788" cy="12700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 useBgFill="1">
        <p:nvSpPr>
          <p:cNvPr id="11" name="Rounded Rectangle 10"/>
          <p:cNvSpPr/>
          <p:nvPr/>
        </p:nvSpPr>
        <p:spPr bwMode="white">
          <a:xfrm>
            <a:off x="4057650" y="5283200"/>
            <a:ext cx="2297113" cy="36513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 useBgFill="1">
        <p:nvSpPr>
          <p:cNvPr id="12" name="Rounded Rectangle 11"/>
          <p:cNvSpPr/>
          <p:nvPr/>
        </p:nvSpPr>
        <p:spPr bwMode="white">
          <a:xfrm>
            <a:off x="5532438" y="5414963"/>
            <a:ext cx="1200150" cy="4921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0" y="4865688"/>
            <a:ext cx="6858000" cy="32543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0" y="4900613"/>
            <a:ext cx="6858000" cy="18732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5" name="Rectangle 14"/>
          <p:cNvSpPr/>
          <p:nvPr/>
        </p:nvSpPr>
        <p:spPr>
          <a:xfrm flipV="1">
            <a:off x="4810125" y="4857750"/>
            <a:ext cx="2047875" cy="3302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0" y="0"/>
            <a:ext cx="6858000" cy="4935538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342900" y="3202517"/>
            <a:ext cx="6343650" cy="1960033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42900" y="5199917"/>
            <a:ext cx="3714750" cy="23368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7" name="Date Placeholder 27"/>
          <p:cNvSpPr>
            <a:spLocks noGrp="1"/>
          </p:cNvSpPr>
          <p:nvPr>
            <p:ph type="dt" sz="half" idx="10"/>
          </p:nvPr>
        </p:nvSpPr>
        <p:spPr>
          <a:xfrm>
            <a:off x="5029200" y="5608638"/>
            <a:ext cx="720725" cy="6096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8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4057650" y="5607050"/>
            <a:ext cx="971550" cy="6096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2020</a:t>
            </a:r>
          </a:p>
        </p:txBody>
      </p:sp>
      <p:sp>
        <p:nvSpPr>
          <p:cNvPr id="1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6240463" y="1588"/>
            <a:ext cx="560387" cy="487362"/>
          </a:xfrm>
        </p:spPr>
        <p:txBody>
          <a:bodyPr/>
          <a:lstStyle>
            <a:lvl1pPr algn="r">
              <a:defRPr sz="1800" smtClean="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D7B70854-D523-4C3D-8918-0C978487CFC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  <p:transition>
    <p:wipe dir="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2020</a:t>
            </a:r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A0CAE7-13E1-49F7-8B6E-8454C72754D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  <p:transition>
    <p:wipe dir="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086350" y="1524000"/>
            <a:ext cx="1428750" cy="7315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1524000"/>
            <a:ext cx="4686300" cy="7315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2020</a:t>
            </a:r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59E6E9-80E7-4B8B-92B1-B357F30733D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  <p:transition>
    <p:wipe dir="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2020</a:t>
            </a:r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58F238-C32F-4940-B085-45C70709953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  <p:transition>
    <p:wipe dir="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2641601"/>
            <a:ext cx="5829300" cy="1816100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4489451"/>
            <a:ext cx="5829300" cy="2012949"/>
          </a:xfrm>
        </p:spPr>
        <p:txBody>
          <a:bodyPr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2020</a:t>
            </a:r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5605BE-B4DA-48B0-9705-16D42F66559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  <p:transition>
    <p:wipe dir="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999233"/>
            <a:ext cx="3028950" cy="6034617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2999233"/>
            <a:ext cx="3028950" cy="6034617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2020</a:t>
            </a:r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272CA4-C61D-49D4-B442-BA8C22A6D42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  <p:transition>
    <p:wipe dir="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50" y="1524000"/>
            <a:ext cx="6286500" cy="1426464"/>
          </a:xfrm>
        </p:spPr>
        <p:txBody>
          <a:bodyPr/>
          <a:lstStyle>
            <a:lvl1pPr>
              <a:defRPr sz="4000" b="0" i="0" cap="none" baseline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85750" y="2993293"/>
            <a:ext cx="3031236" cy="6096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3540919" y="2993293"/>
            <a:ext cx="3031331" cy="6096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285750" y="3611359"/>
            <a:ext cx="3031236" cy="51816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538729" y="3611359"/>
            <a:ext cx="3031331" cy="51816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Slide Number Placeholder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D5924548-F0D7-443F-8450-DAA07062273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  <p:sp>
        <p:nvSpPr>
          <p:cNvPr id="9" name="Footer Placeholder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2020</a:t>
            </a:r>
          </a:p>
        </p:txBody>
      </p:sp>
    </p:spTree>
  </p:cSld>
  <p:clrMapOvr>
    <a:masterClrMapping/>
  </p:clrMapOvr>
  <p:transition>
    <p:wipe dir="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1524000"/>
            <a:ext cx="6172200" cy="1426464"/>
          </a:xfrm>
        </p:spPr>
        <p:txBody>
          <a:bodyPr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937125" y="817563"/>
            <a:ext cx="719138" cy="6096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2020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0FBA72-3099-469C-9C4C-315E2552161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  <p:transition>
    <p:wipe dir="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2020</a:t>
            </a:r>
          </a:p>
        </p:txBody>
      </p:sp>
      <p:sp>
        <p:nvSpPr>
          <p:cNvPr id="4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D8413C-87B4-41EA-94D2-7AAE2E32251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  <p:transition>
    <p:wipe dir="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15122" y="1469293"/>
            <a:ext cx="2537460" cy="1170432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015122" y="2680969"/>
            <a:ext cx="2537460" cy="615696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14300" y="1035049"/>
            <a:ext cx="3826764" cy="780288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2020</a:t>
            </a:r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CC6EE5-E1C5-4FCC-A030-21B4C2E41F1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  <p:transition>
    <p:wipe dir="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80326" y="1478881"/>
            <a:ext cx="440102" cy="6242183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2753" y="1524000"/>
            <a:ext cx="3429000" cy="6096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66332" y="4365745"/>
            <a:ext cx="1943100" cy="3355319"/>
          </a:xfrm>
        </p:spPr>
        <p:txBody>
          <a:bodyPr lIns="0" tIns="0" rIns="45720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2020</a:t>
            </a:r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EDE1B4-8663-4B07-8F30-9E29D099A61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  <p:transition>
    <p:wipe dir="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0" y="488950"/>
            <a:ext cx="6858000" cy="112713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9" name="Rectangle 28"/>
          <p:cNvSpPr/>
          <p:nvPr/>
        </p:nvSpPr>
        <p:spPr>
          <a:xfrm>
            <a:off x="0" y="0"/>
            <a:ext cx="6858000" cy="414338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0" name="Rectangle 29"/>
          <p:cNvSpPr/>
          <p:nvPr/>
        </p:nvSpPr>
        <p:spPr>
          <a:xfrm>
            <a:off x="0" y="411163"/>
            <a:ext cx="6858000" cy="12223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1" name="Rectangle 30"/>
          <p:cNvSpPr/>
          <p:nvPr/>
        </p:nvSpPr>
        <p:spPr>
          <a:xfrm flipV="1">
            <a:off x="4057650" y="481013"/>
            <a:ext cx="2800350" cy="12065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2" name="Rectangle 31"/>
          <p:cNvSpPr/>
          <p:nvPr/>
        </p:nvSpPr>
        <p:spPr>
          <a:xfrm flipV="1">
            <a:off x="4057650" y="587375"/>
            <a:ext cx="2800350" cy="239713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 useBgFill="1">
        <p:nvSpPr>
          <p:cNvPr id="33" name="Rounded Rectangle 32"/>
          <p:cNvSpPr/>
          <p:nvPr/>
        </p:nvSpPr>
        <p:spPr bwMode="white">
          <a:xfrm>
            <a:off x="4056063" y="663575"/>
            <a:ext cx="2297112" cy="36513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 useBgFill="1">
        <p:nvSpPr>
          <p:cNvPr id="34" name="Rounded Rectangle 33"/>
          <p:cNvSpPr/>
          <p:nvPr/>
        </p:nvSpPr>
        <p:spPr bwMode="white">
          <a:xfrm>
            <a:off x="5530850" y="785813"/>
            <a:ext cx="1200150" cy="47625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5" name="Rectangle 34"/>
          <p:cNvSpPr/>
          <p:nvPr/>
        </p:nvSpPr>
        <p:spPr bwMode="invGray">
          <a:xfrm>
            <a:off x="6813550" y="-3175"/>
            <a:ext cx="42863" cy="830263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36" name="Rectangle 35"/>
          <p:cNvSpPr/>
          <p:nvPr/>
        </p:nvSpPr>
        <p:spPr bwMode="invGray">
          <a:xfrm>
            <a:off x="6783388" y="-3175"/>
            <a:ext cx="20637" cy="830263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37" name="Rectangle 36"/>
          <p:cNvSpPr/>
          <p:nvPr/>
        </p:nvSpPr>
        <p:spPr bwMode="invGray">
          <a:xfrm>
            <a:off x="6769100" y="-3175"/>
            <a:ext cx="6350" cy="830263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8" name="Rectangle 37"/>
          <p:cNvSpPr/>
          <p:nvPr/>
        </p:nvSpPr>
        <p:spPr bwMode="invGray">
          <a:xfrm>
            <a:off x="6731000" y="-3175"/>
            <a:ext cx="20638" cy="830263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9" name="Rectangle 38"/>
          <p:cNvSpPr/>
          <p:nvPr/>
        </p:nvSpPr>
        <p:spPr bwMode="invGray">
          <a:xfrm>
            <a:off x="6686550" y="0"/>
            <a:ext cx="41275" cy="781050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0" name="Rectangle 39"/>
          <p:cNvSpPr/>
          <p:nvPr/>
        </p:nvSpPr>
        <p:spPr bwMode="invGray">
          <a:xfrm>
            <a:off x="6654800" y="0"/>
            <a:ext cx="7938" cy="781050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 bwMode="auto">
          <a:xfrm>
            <a:off x="342900" y="1524000"/>
            <a:ext cx="6172200" cy="142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342900" y="2998788"/>
            <a:ext cx="6172200" cy="5767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940300" y="817563"/>
            <a:ext cx="717550" cy="6096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943350" y="817563"/>
            <a:ext cx="993775" cy="6096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 smtClean="0">
                <a:solidFill>
                  <a:schemeClr val="accent2"/>
                </a:solidFill>
              </a:defRPr>
            </a:lvl1pPr>
          </a:lstStyle>
          <a:p>
            <a:pPr>
              <a:defRPr/>
            </a:pPr>
            <a:r>
              <a:rPr lang="en-GB"/>
              <a:t>Jennifer Byrne 2020</a:t>
            </a:r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130925" y="3175"/>
            <a:ext cx="571500" cy="487363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 smtClean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FEB492CA-E5DD-4749-BE61-356DAE10F8C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78" r:id="rId2"/>
    <p:sldLayoutId id="2147483679" r:id="rId3"/>
    <p:sldLayoutId id="2147483680" r:id="rId4"/>
    <p:sldLayoutId id="2147483687" r:id="rId5"/>
    <p:sldLayoutId id="2147483688" r:id="rId6"/>
    <p:sldLayoutId id="2147483681" r:id="rId7"/>
    <p:sldLayoutId id="2147483682" r:id="rId8"/>
    <p:sldLayoutId id="2147483683" r:id="rId9"/>
    <p:sldLayoutId id="2147483684" r:id="rId10"/>
    <p:sldLayoutId id="2147483685" r:id="rId11"/>
  </p:sldLayoutIdLst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98" decel="100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898" decel="1000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898" decel="100000" fill="hold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898" decel="100000" fill="hold"/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898" decel="100000" fill="hold"/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898" decel="100000" fill="hold"/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13" grpId="0" build="p"/>
    </p:bldLst>
  </p:timing>
  <p:hf hdr="0" dt="0"/>
  <p:txStyles>
    <p:titleStyle>
      <a:lvl1pPr algn="l" rtl="0" fontAlgn="base">
        <a:spcBef>
          <a:spcPct val="0"/>
        </a:spcBef>
        <a:spcAft>
          <a:spcPct val="0"/>
        </a:spcAft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9pPr>
    </p:titleStyle>
    <p:bodyStyle>
      <a:lvl1pPr marL="365125" indent="-255588" algn="l" rtl="0" fontAlgn="base">
        <a:spcBef>
          <a:spcPts val="300"/>
        </a:spcBef>
        <a:spcAft>
          <a:spcPct val="0"/>
        </a:spcAft>
        <a:buClr>
          <a:srgbClr val="A04DA3"/>
        </a:buClr>
        <a:buFont typeface="Georgia" pitchFamily="18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7225" indent="-246063" algn="l" rtl="0" fontAlgn="base">
        <a:spcBef>
          <a:spcPts val="300"/>
        </a:spcBef>
        <a:spcAft>
          <a:spcPct val="0"/>
        </a:spcAft>
        <a:buClr>
          <a:schemeClr val="accent2"/>
        </a:buClr>
        <a:buFont typeface="Georgia" pitchFamily="18" charset="0"/>
        <a:buChar char="▫"/>
        <a:defRPr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2338" indent="-219075" algn="l" rtl="0" fontAlgn="base">
        <a:spcBef>
          <a:spcPts val="300"/>
        </a:spcBef>
        <a:spcAft>
          <a:spcPct val="0"/>
        </a:spcAft>
        <a:buClr>
          <a:schemeClr val="accent1"/>
        </a:buClr>
        <a:buFont typeface="Wingdings 2" pitchFamily="18" charset="2"/>
        <a:buChar char=""/>
        <a:defRPr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13" indent="-200025" algn="l" rtl="0" fontAlgn="base">
        <a:spcBef>
          <a:spcPts val="300"/>
        </a:spcBef>
        <a:spcAft>
          <a:spcPct val="0"/>
        </a:spcAft>
        <a:buClr>
          <a:schemeClr val="accent1"/>
        </a:buClr>
        <a:buFont typeface="Wingdings 2" pitchFamily="18" charset="2"/>
        <a:buChar char=""/>
        <a:defRPr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063" indent="-182563" algn="l" rtl="0" fontAlgn="base">
        <a:spcBef>
          <a:spcPts val="300"/>
        </a:spcBef>
        <a:spcAft>
          <a:spcPct val="0"/>
        </a:spcAft>
        <a:buClr>
          <a:srgbClr val="A04DA3"/>
        </a:buClr>
        <a:buFont typeface="Georgia" pitchFamily="18" charset="0"/>
        <a:buChar char="▫"/>
        <a:defRPr sz="2000" kern="1200">
          <a:solidFill>
            <a:srgbClr val="A04DA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WordArt 4"/>
          <p:cNvSpPr>
            <a:spLocks noChangeArrowheads="1" noChangeShapeType="1" noTextEdit="1"/>
          </p:cNvSpPr>
          <p:nvPr/>
        </p:nvSpPr>
        <p:spPr bwMode="auto">
          <a:xfrm>
            <a:off x="836613" y="1187624"/>
            <a:ext cx="4786312" cy="2884314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IE" sz="3600" kern="10" dirty="0">
                <a:ln w="9525">
                  <a:noFill/>
                  <a:round/>
                  <a:headEnd/>
                  <a:tailEnd/>
                </a:ln>
                <a:gradFill rotWithShape="1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Impact"/>
              </a:rPr>
              <a:t>Fixtures </a:t>
            </a:r>
          </a:p>
          <a:p>
            <a:pPr algn="ctr"/>
            <a:r>
              <a:rPr lang="en-IE" sz="3600" kern="10" dirty="0">
                <a:ln w="9525">
                  <a:noFill/>
                  <a:round/>
                  <a:headEnd/>
                  <a:tailEnd/>
                </a:ln>
                <a:gradFill rotWithShape="1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Impact"/>
              </a:rPr>
              <a:t>&amp;</a:t>
            </a:r>
          </a:p>
          <a:p>
            <a:pPr algn="ctr"/>
            <a:r>
              <a:rPr lang="en-IE" sz="3600" kern="10" dirty="0">
                <a:ln w="9525">
                  <a:noFill/>
                  <a:round/>
                  <a:headEnd/>
                  <a:tailEnd/>
                </a:ln>
                <a:gradFill rotWithShape="1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Impact"/>
              </a:rPr>
              <a:t> Fittings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33375" y="6011863"/>
            <a:ext cx="3714750" cy="2336800"/>
          </a:xfrm>
        </p:spPr>
        <p:txBody>
          <a:bodyPr/>
          <a:lstStyle/>
          <a:p>
            <a:pPr marL="63500"/>
            <a:r>
              <a:rPr lang="en-US" sz="2800" dirty="0"/>
              <a:t>Traditional Fixtures &amp; Fittings</a:t>
            </a:r>
          </a:p>
        </p:txBody>
      </p:sp>
      <p:sp>
        <p:nvSpPr>
          <p:cNvPr id="6148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1F75E7D5-B974-4E7C-AB82-88E67A00C8A3}" type="slidenum">
              <a:rPr lang="en-GB"/>
              <a:pPr/>
              <a:t>1</a:t>
            </a:fld>
            <a:endParaRPr lang="en-GB"/>
          </a:p>
        </p:txBody>
      </p:sp>
      <p:sp>
        <p:nvSpPr>
          <p:cNvPr id="6149" name="Footer Placeholder 6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GB"/>
              <a:t>Jennifer Byrne 2020</a:t>
            </a:r>
          </a:p>
        </p:txBody>
      </p:sp>
    </p:spTree>
  </p:cSld>
  <p:clrMapOvr>
    <a:masterClrMapping/>
  </p:clrMapOvr>
  <p:transition>
    <p:wipe dir="d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/>
              <a:t>Fixtures &amp; Fittings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Jennifer Byrne 2020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D58F238-C32F-4940-B085-45C70709953A}" type="slidenum">
              <a:rPr lang="en-GB" smtClean="0"/>
              <a:pPr>
                <a:defRPr/>
              </a:pPr>
              <a:t>2</a:t>
            </a:fld>
            <a:endParaRPr lang="en-GB"/>
          </a:p>
        </p:txBody>
      </p:sp>
      <p:pic>
        <p:nvPicPr>
          <p:cNvPr id="296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29000" y="4163434"/>
            <a:ext cx="4600000" cy="34380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ipe dir="d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3"/>
          <p:cNvSpPr>
            <a:spLocks noGrp="1" noChangeArrowheads="1"/>
          </p:cNvSpPr>
          <p:nvPr>
            <p:ph idx="1"/>
          </p:nvPr>
        </p:nvSpPr>
        <p:spPr>
          <a:xfrm>
            <a:off x="342900" y="904056"/>
            <a:ext cx="6172200" cy="7772400"/>
          </a:xfrm>
        </p:spPr>
        <p:txBody>
          <a:bodyPr/>
          <a:lstStyle/>
          <a:p>
            <a:r>
              <a:rPr lang="en-GB" sz="2400" b="1" i="1" dirty="0"/>
              <a:t>Escutcheons</a:t>
            </a:r>
            <a:endParaRPr lang="en-GB" sz="2400" dirty="0"/>
          </a:p>
          <a:p>
            <a:r>
              <a:rPr lang="en-GB" sz="2400" dirty="0"/>
              <a:t>An escutcheon An escutcheon is a small decorative metal plate used to surround a keyhole cut in timber.                                 Most escutcheons are                           pinned to the surface,                               but there are also small                          unobtrusive recessed versions. </a:t>
            </a:r>
          </a:p>
          <a:p>
            <a:endParaRPr lang="en-GB" sz="2400" dirty="0"/>
          </a:p>
          <a:p>
            <a:endParaRPr lang="en-IE" sz="2400" dirty="0"/>
          </a:p>
          <a:p>
            <a:endParaRPr lang="en-GB" sz="2400" dirty="0"/>
          </a:p>
        </p:txBody>
      </p:sp>
      <p:pic>
        <p:nvPicPr>
          <p:cNvPr id="13315" name="Picture 5" descr="Escutcheon 1"/>
          <p:cNvPicPr>
            <a:picLocks noChangeAspect="1" noChangeArrowheads="1"/>
          </p:cNvPicPr>
          <p:nvPr/>
        </p:nvPicPr>
        <p:blipFill>
          <a:blip r:embed="rId2" cstate="print">
            <a:lum contrast="12000"/>
          </a:blip>
          <a:srcRect/>
          <a:stretch>
            <a:fillRect/>
          </a:stretch>
        </p:blipFill>
        <p:spPr bwMode="auto">
          <a:xfrm>
            <a:off x="548680" y="5220072"/>
            <a:ext cx="2971648" cy="17281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16" name="Picture 6" descr="Escutcheon"/>
          <p:cNvPicPr>
            <a:picLocks noChangeAspect="1" noChangeArrowheads="1"/>
          </p:cNvPicPr>
          <p:nvPr/>
        </p:nvPicPr>
        <p:blipFill>
          <a:blip r:embed="rId3" cstate="print">
            <a:lum contrast="12000"/>
          </a:blip>
          <a:srcRect/>
          <a:stretch>
            <a:fillRect/>
          </a:stretch>
        </p:blipFill>
        <p:spPr bwMode="auto">
          <a:xfrm>
            <a:off x="4725144" y="5652120"/>
            <a:ext cx="936104" cy="1123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318" name="Slide Number Placeholder 7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BFA20E50-6560-4D55-97AA-C931EFCB6F21}" type="slidenum">
              <a:rPr lang="en-GB"/>
              <a:pPr/>
              <a:t>3</a:t>
            </a:fld>
            <a:endParaRPr lang="en-GB"/>
          </a:p>
        </p:txBody>
      </p:sp>
      <p:sp>
        <p:nvSpPr>
          <p:cNvPr id="13319" name="Footer Placeholder 8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GB"/>
              <a:t>Jennifer Byrne 2020</a:t>
            </a:r>
          </a:p>
        </p:txBody>
      </p:sp>
    </p:spTree>
  </p:cSld>
  <p:clrMapOvr>
    <a:masterClrMapping/>
  </p:clrMapOvr>
  <p:transition>
    <p:wipe dir="d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3"/>
          <p:cNvSpPr>
            <a:spLocks noGrp="1" noChangeArrowheads="1"/>
          </p:cNvSpPr>
          <p:nvPr>
            <p:ph idx="1"/>
          </p:nvPr>
        </p:nvSpPr>
        <p:spPr>
          <a:xfrm>
            <a:off x="342900" y="395288"/>
            <a:ext cx="6172200" cy="7772400"/>
          </a:xfrm>
        </p:spPr>
        <p:txBody>
          <a:bodyPr/>
          <a:lstStyle/>
          <a:p>
            <a:endParaRPr lang="en-GB" sz="2400" dirty="0"/>
          </a:p>
          <a:p>
            <a:r>
              <a:rPr lang="en-GB" sz="2400" b="1" i="1" dirty="0"/>
              <a:t>Ball Catch</a:t>
            </a:r>
          </a:p>
          <a:p>
            <a:endParaRPr lang="en-GB" sz="2400" b="1" i="1" dirty="0"/>
          </a:p>
          <a:p>
            <a:r>
              <a:rPr lang="en-GB" sz="2400" dirty="0"/>
              <a:t>This catch comprises a spring loaded steel ball trapped in a cylindrical brass case that is inserted in the edge of a cupboard door.  When the door is closed the ball springs into a recess in a metal striker plate screwed to the carcase.</a:t>
            </a:r>
            <a:endParaRPr lang="en-IE" sz="2400" dirty="0"/>
          </a:p>
          <a:p>
            <a:endParaRPr lang="en-IE" sz="2400" dirty="0"/>
          </a:p>
          <a:p>
            <a:endParaRPr lang="en-GB" sz="2400" dirty="0"/>
          </a:p>
        </p:txBody>
      </p:sp>
      <p:pic>
        <p:nvPicPr>
          <p:cNvPr id="13317" name="Picture 7" descr="Ball Catch"/>
          <p:cNvPicPr>
            <a:picLocks noChangeAspect="1" noChangeArrowheads="1"/>
          </p:cNvPicPr>
          <p:nvPr/>
        </p:nvPicPr>
        <p:blipFill>
          <a:blip r:embed="rId2" cstate="print">
            <a:lum contrast="12000"/>
          </a:blip>
          <a:srcRect/>
          <a:stretch>
            <a:fillRect/>
          </a:stretch>
        </p:blipFill>
        <p:spPr bwMode="auto">
          <a:xfrm>
            <a:off x="980728" y="5652120"/>
            <a:ext cx="1781967" cy="21835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318" name="Slide Number Placeholder 7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BFA20E50-6560-4D55-97AA-C931EFCB6F21}" type="slidenum">
              <a:rPr lang="en-GB"/>
              <a:pPr/>
              <a:t>4</a:t>
            </a:fld>
            <a:endParaRPr lang="en-GB"/>
          </a:p>
        </p:txBody>
      </p:sp>
      <p:sp>
        <p:nvSpPr>
          <p:cNvPr id="13319" name="Footer Placeholder 8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GB"/>
              <a:t>Jennifer Byrne 2020</a:t>
            </a:r>
          </a:p>
        </p:txBody>
      </p:sp>
      <p:pic>
        <p:nvPicPr>
          <p:cNvPr id="8" name="Picture 7" descr="Ball Catch"/>
          <p:cNvPicPr>
            <a:picLocks noChangeAspect="1" noChangeArrowheads="1"/>
          </p:cNvPicPr>
          <p:nvPr/>
        </p:nvPicPr>
        <p:blipFill>
          <a:blip r:embed="rId3" cstate="print">
            <a:lum contrast="12000"/>
          </a:blip>
          <a:srcRect l="52968"/>
          <a:stretch>
            <a:fillRect/>
          </a:stretch>
        </p:blipFill>
        <p:spPr bwMode="auto">
          <a:xfrm>
            <a:off x="3284984" y="5580112"/>
            <a:ext cx="2924944" cy="21835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ipe dir="d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3"/>
          <p:cNvSpPr>
            <a:spLocks noGrp="1" noChangeArrowheads="1"/>
          </p:cNvSpPr>
          <p:nvPr>
            <p:ph idx="1"/>
          </p:nvPr>
        </p:nvSpPr>
        <p:spPr>
          <a:xfrm>
            <a:off x="342900" y="832941"/>
            <a:ext cx="6172200" cy="7483475"/>
          </a:xfrm>
        </p:spPr>
        <p:txBody>
          <a:bodyPr/>
          <a:lstStyle/>
          <a:p>
            <a:r>
              <a:rPr lang="en-GB" sz="2400" b="1" i="1" dirty="0"/>
              <a:t>Door Bolt</a:t>
            </a:r>
          </a:p>
          <a:p>
            <a:endParaRPr lang="en-GB" sz="2400" b="1" i="1" dirty="0"/>
          </a:p>
          <a:p>
            <a:r>
              <a:rPr lang="en-GB" sz="2400" dirty="0"/>
              <a:t>On a twin door cupboard,  one door is often fitted  with a pair of neat  surface mounted or flush bolts and the  other with a lock or catch.</a:t>
            </a:r>
          </a:p>
          <a:p>
            <a:endParaRPr lang="en-IE" sz="2400" dirty="0"/>
          </a:p>
        </p:txBody>
      </p:sp>
      <p:pic>
        <p:nvPicPr>
          <p:cNvPr id="14339" name="Picture 4" descr="Flush Bolt"/>
          <p:cNvPicPr>
            <a:picLocks noChangeAspect="1" noChangeArrowheads="1"/>
          </p:cNvPicPr>
          <p:nvPr/>
        </p:nvPicPr>
        <p:blipFill>
          <a:blip r:embed="rId2" cstate="print">
            <a:lum contrast="12000"/>
          </a:blip>
          <a:srcRect/>
          <a:stretch>
            <a:fillRect/>
          </a:stretch>
        </p:blipFill>
        <p:spPr bwMode="auto">
          <a:xfrm>
            <a:off x="1844824" y="3805889"/>
            <a:ext cx="1080120" cy="42129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40" name="Picture 5" descr="Bolt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861048" y="3890779"/>
            <a:ext cx="936104" cy="4110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42" name="Slide Number Placeholder 7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B08C8876-A907-4A6A-8F45-7D5F3C1E0299}" type="slidenum">
              <a:rPr lang="en-GB"/>
              <a:pPr/>
              <a:t>5</a:t>
            </a:fld>
            <a:endParaRPr lang="en-GB"/>
          </a:p>
        </p:txBody>
      </p:sp>
      <p:sp>
        <p:nvSpPr>
          <p:cNvPr id="14343" name="Footer Placeholder 8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GB"/>
              <a:t>Jennifer Byrne 2020</a:t>
            </a:r>
          </a:p>
        </p:txBody>
      </p:sp>
    </p:spTree>
  </p:cSld>
  <p:clrMapOvr>
    <a:masterClrMapping/>
  </p:clrMapOvr>
  <p:transition>
    <p:wipe dir="d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3"/>
          <p:cNvSpPr>
            <a:spLocks noGrp="1" noChangeArrowheads="1"/>
          </p:cNvSpPr>
          <p:nvPr>
            <p:ph idx="1"/>
          </p:nvPr>
        </p:nvSpPr>
        <p:spPr>
          <a:xfrm>
            <a:off x="342900" y="684213"/>
            <a:ext cx="6172200" cy="7483475"/>
          </a:xfrm>
        </p:spPr>
        <p:txBody>
          <a:bodyPr/>
          <a:lstStyle/>
          <a:p>
            <a:pPr>
              <a:buNone/>
            </a:pPr>
            <a:endParaRPr lang="en-IE" sz="2400" dirty="0"/>
          </a:p>
          <a:p>
            <a:r>
              <a:rPr lang="en-GB" sz="2400" b="1" i="1" dirty="0"/>
              <a:t>Magnetic Catch</a:t>
            </a:r>
          </a:p>
          <a:p>
            <a:endParaRPr lang="en-GB" sz="2400" b="1" i="1" dirty="0"/>
          </a:p>
          <a:p>
            <a:r>
              <a:rPr lang="en-GB" sz="2400" dirty="0"/>
              <a:t>Small-encased magnets are screwed to the inside of a carcase side panel or located in a hole drilled in its edge.  The magnet attracts a flat metal striker plate fixed to the cupboard door.</a:t>
            </a:r>
          </a:p>
        </p:txBody>
      </p:sp>
      <p:pic>
        <p:nvPicPr>
          <p:cNvPr id="14341" name="Picture 6" descr="Magnetic Catch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348880" y="4932040"/>
            <a:ext cx="1944042" cy="22319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42" name="Slide Number Placeholder 7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B08C8876-A907-4A6A-8F45-7D5F3C1E0299}" type="slidenum">
              <a:rPr lang="en-GB"/>
              <a:pPr/>
              <a:t>6</a:t>
            </a:fld>
            <a:endParaRPr lang="en-GB"/>
          </a:p>
        </p:txBody>
      </p:sp>
      <p:sp>
        <p:nvSpPr>
          <p:cNvPr id="14343" name="Footer Placeholder 8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GB"/>
              <a:t>Jennifer Byrne 2020</a:t>
            </a:r>
            <a:endParaRPr lang="en-GB" dirty="0"/>
          </a:p>
        </p:txBody>
      </p:sp>
    </p:spTree>
  </p:cSld>
  <p:clrMapOvr>
    <a:masterClrMapping/>
  </p:clrMapOvr>
  <p:transition>
    <p:wipe dir="d"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">
  <a:themeElements>
    <a:clrScheme name="Urban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Urban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Urban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76</TotalTime>
  <Words>190</Words>
  <Application>Microsoft Office PowerPoint</Application>
  <PresentationFormat>On-screen Show (4:3)</PresentationFormat>
  <Paragraphs>31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3" baseType="lpstr">
      <vt:lpstr>Arial</vt:lpstr>
      <vt:lpstr>Calibri</vt:lpstr>
      <vt:lpstr>Georgia</vt:lpstr>
      <vt:lpstr>Impact</vt:lpstr>
      <vt:lpstr>Trebuchet MS</vt:lpstr>
      <vt:lpstr>Wingdings 2</vt:lpstr>
      <vt:lpstr>Urban</vt:lpstr>
      <vt:lpstr>PowerPoint Presentation</vt:lpstr>
      <vt:lpstr>Fixtures &amp; Fittings</vt:lpstr>
      <vt:lpstr>PowerPoint Presentation</vt:lpstr>
      <vt:lpstr>PowerPoint Presentation</vt:lpstr>
      <vt:lpstr>PowerPoint Presentation</vt:lpstr>
      <vt:lpstr>PowerPoint Presentation</vt:lpstr>
    </vt:vector>
  </TitlesOfParts>
  <Company>Dublin Institute of Technology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Bolton Street</dc:creator>
  <cp:lastModifiedBy>Jennifer</cp:lastModifiedBy>
  <cp:revision>17</cp:revision>
  <dcterms:created xsi:type="dcterms:W3CDTF">2008-02-04T10:02:32Z</dcterms:created>
  <dcterms:modified xsi:type="dcterms:W3CDTF">2020-11-03T10:44:56Z</dcterms:modified>
</cp:coreProperties>
</file>