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58" r:id="rId5"/>
    <p:sldId id="262" r:id="rId6"/>
    <p:sldId id="260" r:id="rId7"/>
    <p:sldId id="261" r:id="rId8"/>
    <p:sldId id="263" r:id="rId9"/>
    <p:sldId id="264" r:id="rId10"/>
    <p:sldId id="265" r:id="rId11"/>
    <p:sldId id="266" r:id="rId12"/>
    <p:sldId id="267" r:id="rId13"/>
    <p:sldId id="268" r:id="rId1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336"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F5B2D1-9C71-4C6E-89A4-B933233F1C5F}" type="datetimeFigureOut">
              <a:rPr lang="en-IE" smtClean="0"/>
              <a:pPr/>
              <a:t>05/03/2014</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1E860-4859-4B16-B7BB-7007F3952ABD}"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074420" y="479864"/>
            <a:ext cx="5554980" cy="1962912"/>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074420" y="2466752"/>
            <a:ext cx="5554980" cy="23368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EC58BA0-7E07-420E-968C-82394E381E8E}" type="datetime1">
              <a:rPr lang="en-US" smtClean="0"/>
              <a:pPr/>
              <a:t>3/5/2014</a:t>
            </a:fld>
            <a:endParaRPr lang="en-US"/>
          </a:p>
        </p:txBody>
      </p:sp>
      <p:sp>
        <p:nvSpPr>
          <p:cNvPr id="20" name="Footer Placeholder 19"/>
          <p:cNvSpPr>
            <a:spLocks noGrp="1"/>
          </p:cNvSpPr>
          <p:nvPr>
            <p:ph type="ftr" sz="quarter" idx="11"/>
          </p:nvPr>
        </p:nvSpPr>
        <p:spPr/>
        <p:txBody>
          <a:bodyPr/>
          <a:lstStyle>
            <a:extLst/>
          </a:lstStyle>
          <a:p>
            <a:r>
              <a:rPr lang="en-US" smtClean="0"/>
              <a:t>J.Byrne 2014</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691075" y="1885069"/>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867882" y="1793355"/>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844028D-9D09-403F-8E8D-8A922CB05F66}" type="datetime1">
              <a:rPr lang="en-US" smtClean="0"/>
              <a:pPr/>
              <a:t>3/5/2014</a:t>
            </a:fld>
            <a:endParaRPr lang="en-US"/>
          </a:p>
        </p:txBody>
      </p:sp>
      <p:sp>
        <p:nvSpPr>
          <p:cNvPr id="5" name="Footer Placeholder 4"/>
          <p:cNvSpPr>
            <a:spLocks noGrp="1"/>
          </p:cNvSpPr>
          <p:nvPr>
            <p:ph type="ftr" sz="quarter" idx="11"/>
          </p:nvPr>
        </p:nvSpPr>
        <p:spPr/>
        <p:txBody>
          <a:bodyPr/>
          <a:lstStyle>
            <a:extLst/>
          </a:lstStyle>
          <a:p>
            <a:r>
              <a:rPr lang="en-US" smtClean="0"/>
              <a:t>J.Byrne 2014</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43500" y="366186"/>
            <a:ext cx="1371600" cy="7802033"/>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857250" y="366188"/>
            <a:ext cx="4171950" cy="780203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1B645E-F691-41B8-89A8-CDE83A067FA9}" type="datetime1">
              <a:rPr lang="en-US" smtClean="0"/>
              <a:pPr/>
              <a:t>3/5/2014</a:t>
            </a:fld>
            <a:endParaRPr lang="en-US"/>
          </a:p>
        </p:txBody>
      </p:sp>
      <p:sp>
        <p:nvSpPr>
          <p:cNvPr id="5" name="Footer Placeholder 4"/>
          <p:cNvSpPr>
            <a:spLocks noGrp="1"/>
          </p:cNvSpPr>
          <p:nvPr>
            <p:ph type="ftr" sz="quarter" idx="11"/>
          </p:nvPr>
        </p:nvSpPr>
        <p:spPr/>
        <p:txBody>
          <a:bodyPr/>
          <a:lstStyle>
            <a:extLst/>
          </a:lstStyle>
          <a:p>
            <a:r>
              <a:rPr lang="en-US" smtClean="0"/>
              <a:t>J.Byrne 2014</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DE1C48-7DBC-4664-BEB5-45C9E05969F5}" type="datetime1">
              <a:rPr lang="en-US" smtClean="0"/>
              <a:pPr/>
              <a:t>3/5/2014</a:t>
            </a:fld>
            <a:endParaRPr lang="en-US"/>
          </a:p>
        </p:txBody>
      </p:sp>
      <p:sp>
        <p:nvSpPr>
          <p:cNvPr id="5" name="Footer Placeholder 4"/>
          <p:cNvSpPr>
            <a:spLocks noGrp="1"/>
          </p:cNvSpPr>
          <p:nvPr>
            <p:ph type="ftr" sz="quarter" idx="11"/>
          </p:nvPr>
        </p:nvSpPr>
        <p:spPr/>
        <p:txBody>
          <a:bodyPr/>
          <a:lstStyle>
            <a:extLst/>
          </a:lstStyle>
          <a:p>
            <a:r>
              <a:rPr lang="en-US" smtClean="0"/>
              <a:t>J.Byrne 2014</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712168" y="-72"/>
            <a:ext cx="51435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1933794" y="3467100"/>
            <a:ext cx="4800600" cy="3048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933794" y="1422400"/>
            <a:ext cx="4800600" cy="2012949"/>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4F71A35-5AAC-40A3-A7A1-66476879A93C}" type="datetime1">
              <a:rPr lang="en-US" smtClean="0"/>
              <a:pPr/>
              <a:t>3/5/2014</a:t>
            </a:fld>
            <a:endParaRPr lang="en-US"/>
          </a:p>
        </p:txBody>
      </p:sp>
      <p:sp>
        <p:nvSpPr>
          <p:cNvPr id="5" name="Footer Placeholder 4"/>
          <p:cNvSpPr>
            <a:spLocks noGrp="1"/>
          </p:cNvSpPr>
          <p:nvPr>
            <p:ph type="ftr" sz="quarter" idx="11"/>
          </p:nvPr>
        </p:nvSpPr>
        <p:spPr/>
        <p:txBody>
          <a:bodyPr/>
          <a:lstStyle>
            <a:extLst/>
          </a:lstStyle>
          <a:p>
            <a:r>
              <a:rPr lang="en-US" smtClean="0"/>
              <a:t>J.Byrne 2014</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1714500" y="0"/>
            <a:ext cx="57150"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29241" y="3752875"/>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806048" y="3661160"/>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76706" y="365760"/>
            <a:ext cx="5623560" cy="1524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07670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706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F6781D8-9CD7-4B2A-9191-B485EE2B5705}" type="datetime1">
              <a:rPr lang="en-US" smtClean="0"/>
              <a:pPr/>
              <a:t>3/5/2014</a:t>
            </a:fld>
            <a:endParaRPr lang="en-US"/>
          </a:p>
        </p:txBody>
      </p:sp>
      <p:sp>
        <p:nvSpPr>
          <p:cNvPr id="6" name="Footer Placeholder 5"/>
          <p:cNvSpPr>
            <a:spLocks noGrp="1"/>
          </p:cNvSpPr>
          <p:nvPr>
            <p:ph type="ftr" sz="quarter" idx="11"/>
          </p:nvPr>
        </p:nvSpPr>
        <p:spPr/>
        <p:txBody>
          <a:bodyPr/>
          <a:lstStyle>
            <a:extLst/>
          </a:lstStyle>
          <a:p>
            <a:r>
              <a:rPr lang="en-US" smtClean="0"/>
              <a:t>J.Byrne 2014</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6880448"/>
            <a:ext cx="6172200" cy="1524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9758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9758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8F531D5-AA1E-400C-9CD2-E22FDBA6680F}" type="datetime1">
              <a:rPr lang="en-US" smtClean="0"/>
              <a:pPr/>
              <a:t>3/5/2014</a:t>
            </a:fld>
            <a:endParaRPr lang="en-US"/>
          </a:p>
        </p:txBody>
      </p:sp>
      <p:sp>
        <p:nvSpPr>
          <p:cNvPr id="8" name="Footer Placeholder 7"/>
          <p:cNvSpPr>
            <a:spLocks noGrp="1"/>
          </p:cNvSpPr>
          <p:nvPr>
            <p:ph type="ftr" sz="quarter" idx="11"/>
          </p:nvPr>
        </p:nvSpPr>
        <p:spPr/>
        <p:txBody>
          <a:bodyPr/>
          <a:lstStyle>
            <a:extLst/>
          </a:lstStyle>
          <a:p>
            <a:r>
              <a:rPr lang="en-US" smtClean="0"/>
              <a:t>J.Byrne 2014</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76706" y="365760"/>
            <a:ext cx="5623560" cy="1524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7339DD8-CA0A-4147-881C-F9508954D328}" type="datetime1">
              <a:rPr lang="en-US" smtClean="0"/>
              <a:pPr/>
              <a:t>3/5/2014</a:t>
            </a:fld>
            <a:endParaRPr lang="en-US"/>
          </a:p>
        </p:txBody>
      </p:sp>
      <p:sp>
        <p:nvSpPr>
          <p:cNvPr id="4" name="Footer Placeholder 3"/>
          <p:cNvSpPr>
            <a:spLocks noGrp="1"/>
          </p:cNvSpPr>
          <p:nvPr>
            <p:ph type="ftr" sz="quarter" idx="11"/>
          </p:nvPr>
        </p:nvSpPr>
        <p:spPr/>
        <p:txBody>
          <a:bodyPr/>
          <a:lstStyle>
            <a:extLst/>
          </a:lstStyle>
          <a:p>
            <a:r>
              <a:rPr lang="en-US" smtClean="0"/>
              <a:t>J.Byrne 2014</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761238" y="0"/>
            <a:ext cx="6096762"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A8F7947-98CA-475F-87E1-B3278C2860CB}" type="datetime1">
              <a:rPr lang="en-US" smtClean="0"/>
              <a:pPr/>
              <a:t>3/5/2014</a:t>
            </a:fld>
            <a:endParaRPr lang="en-US"/>
          </a:p>
        </p:txBody>
      </p:sp>
      <p:sp>
        <p:nvSpPr>
          <p:cNvPr id="3" name="Footer Placeholder 2"/>
          <p:cNvSpPr>
            <a:spLocks noGrp="1"/>
          </p:cNvSpPr>
          <p:nvPr>
            <p:ph type="ftr" sz="quarter" idx="11"/>
          </p:nvPr>
        </p:nvSpPr>
        <p:spPr/>
        <p:txBody>
          <a:bodyPr/>
          <a:lstStyle>
            <a:extLst/>
          </a:lstStyle>
          <a:p>
            <a:r>
              <a:rPr lang="en-US" smtClean="0"/>
              <a:t>J.Byrne 2014</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289037"/>
            <a:ext cx="2857500" cy="154940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42900" y="1875952"/>
            <a:ext cx="2857500" cy="931333"/>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 y="2844801"/>
            <a:ext cx="6115050" cy="5323417"/>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C512722-42B1-431E-A250-046DB2B1CC3F}" type="datetime1">
              <a:rPr lang="en-US" smtClean="0"/>
              <a:pPr/>
              <a:t>3/5/2014</a:t>
            </a:fld>
            <a:endParaRPr lang="en-US"/>
          </a:p>
        </p:txBody>
      </p:sp>
      <p:sp>
        <p:nvSpPr>
          <p:cNvPr id="6" name="Footer Placeholder 5"/>
          <p:cNvSpPr>
            <a:spLocks noGrp="1"/>
          </p:cNvSpPr>
          <p:nvPr>
            <p:ph type="ftr" sz="quarter" idx="11"/>
          </p:nvPr>
        </p:nvSpPr>
        <p:spPr/>
        <p:txBody>
          <a:bodyPr/>
          <a:lstStyle>
            <a:extLst/>
          </a:lstStyle>
          <a:p>
            <a:r>
              <a:rPr lang="en-US" smtClean="0"/>
              <a:t>J.Byrne 2014</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15172" y="1422400"/>
            <a:ext cx="2057400" cy="26416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93D829D-1B37-4139-BDD7-F8A6723B6E41}" type="datetime1">
              <a:rPr lang="en-US" smtClean="0"/>
              <a:pPr/>
              <a:t>3/5/2014</a:t>
            </a:fld>
            <a:endParaRPr lang="en-US"/>
          </a:p>
        </p:txBody>
      </p:sp>
      <p:sp>
        <p:nvSpPr>
          <p:cNvPr id="6" name="Footer Placeholder 5"/>
          <p:cNvSpPr>
            <a:spLocks noGrp="1"/>
          </p:cNvSpPr>
          <p:nvPr>
            <p:ph type="ftr" sz="quarter" idx="11"/>
          </p:nvPr>
        </p:nvSpPr>
        <p:spPr/>
        <p:txBody>
          <a:bodyPr/>
          <a:lstStyle>
            <a:extLst/>
          </a:lstStyle>
          <a:p>
            <a:r>
              <a:rPr lang="en-US" smtClean="0"/>
              <a:t>J.Byrne 2014</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571500" y="1422400"/>
            <a:ext cx="3429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628650" y="1524005"/>
            <a:ext cx="3314700" cy="468604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297544" y="1272455"/>
            <a:ext cx="51435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3752750" y="1249048"/>
            <a:ext cx="486918"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628650" y="6400800"/>
            <a:ext cx="3314700" cy="1016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611945" y="-1087896"/>
            <a:ext cx="1229165"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26613" y="28137"/>
            <a:ext cx="1276643"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37161" y="1406770"/>
            <a:ext cx="844288"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759655" y="-72"/>
            <a:ext cx="6098345"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076706" y="366184"/>
            <a:ext cx="5623560" cy="1524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076706" y="1930400"/>
            <a:ext cx="5623560" cy="64008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2686050" y="8407400"/>
            <a:ext cx="1600200" cy="63500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1A59232-BBFC-439F-9F8D-BD527B5BE810}" type="datetime1">
              <a:rPr lang="en-US" smtClean="0"/>
              <a:pPr/>
              <a:t>3/5/2014</a:t>
            </a:fld>
            <a:endParaRPr lang="en-US"/>
          </a:p>
        </p:txBody>
      </p:sp>
      <p:sp>
        <p:nvSpPr>
          <p:cNvPr id="10" name="Footer Placeholder 9"/>
          <p:cNvSpPr>
            <a:spLocks noGrp="1"/>
          </p:cNvSpPr>
          <p:nvPr>
            <p:ph type="ftr" sz="quarter" idx="3"/>
          </p:nvPr>
        </p:nvSpPr>
        <p:spPr>
          <a:xfrm>
            <a:off x="4286250" y="8407400"/>
            <a:ext cx="2171700" cy="63500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J.Byrne 2014</a:t>
            </a:r>
            <a:endParaRPr lang="en-US"/>
          </a:p>
        </p:txBody>
      </p:sp>
      <p:sp>
        <p:nvSpPr>
          <p:cNvPr id="22" name="Slide Number Placeholder 21"/>
          <p:cNvSpPr>
            <a:spLocks noGrp="1"/>
          </p:cNvSpPr>
          <p:nvPr>
            <p:ph type="sldNum" sz="quarter" idx="4"/>
          </p:nvPr>
        </p:nvSpPr>
        <p:spPr>
          <a:xfrm>
            <a:off x="6460236" y="8407400"/>
            <a:ext cx="342900" cy="63500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bit.ly/1hJMyc1" TargetMode="External"/><Relationship Id="rId2" Type="http://schemas.openxmlformats.org/officeDocument/2006/relationships/hyperlink" Target="http://speakfearlessly.n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hendersongroup.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eakfearlessly.net/what-the-heck-do-i-do-with-my-hand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youtube.com/watch?v=iCvmsMzlF7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A Guide to becoming a good presenter</a:t>
            </a:r>
            <a:endParaRPr lang="en-IE" dirty="0"/>
          </a:p>
        </p:txBody>
      </p:sp>
      <p:sp>
        <p:nvSpPr>
          <p:cNvPr id="3" name="Subtitle 2"/>
          <p:cNvSpPr>
            <a:spLocks noGrp="1"/>
          </p:cNvSpPr>
          <p:nvPr>
            <p:ph type="subTitle" idx="1"/>
          </p:nvPr>
        </p:nvSpPr>
        <p:spPr>
          <a:xfrm>
            <a:off x="990600" y="2667000"/>
            <a:ext cx="5554980" cy="2336800"/>
          </a:xfrm>
        </p:spPr>
        <p:txBody>
          <a:bodyPr/>
          <a:lstStyle/>
          <a:p>
            <a:r>
              <a:rPr lang="en-IE" dirty="0" smtClean="0"/>
              <a:t>Blog by Terry Gault</a:t>
            </a:r>
            <a:endParaRPr lang="en-IE"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6184"/>
            <a:ext cx="5938266" cy="1524000"/>
          </a:xfrm>
        </p:spPr>
        <p:txBody>
          <a:bodyPr>
            <a:normAutofit/>
          </a:bodyPr>
          <a:lstStyle/>
          <a:p>
            <a:r>
              <a:rPr lang="en-IE" sz="3600" b="1" dirty="0" smtClean="0"/>
              <a:t>8. Taking oneself way too seriously.</a:t>
            </a:r>
            <a:endParaRPr lang="en-IE" sz="3600" dirty="0"/>
          </a:p>
        </p:txBody>
      </p:sp>
      <p:sp>
        <p:nvSpPr>
          <p:cNvPr id="3" name="Content Placeholder 2"/>
          <p:cNvSpPr>
            <a:spLocks noGrp="1"/>
          </p:cNvSpPr>
          <p:nvPr>
            <p:ph idx="1"/>
          </p:nvPr>
        </p:nvSpPr>
        <p:spPr>
          <a:xfrm>
            <a:off x="457200" y="1905000"/>
            <a:ext cx="6172200" cy="6400800"/>
          </a:xfrm>
        </p:spPr>
        <p:txBody>
          <a:bodyPr>
            <a:noAutofit/>
          </a:bodyPr>
          <a:lstStyle/>
          <a:p>
            <a:r>
              <a:rPr lang="en-IE" sz="2400" dirty="0" smtClean="0"/>
              <a:t>Many speakers tend to be very serious and formal. If they could bring more of their natural, informal style into their presentations, they would be more authentic and engaging and authentic. </a:t>
            </a:r>
            <a:endParaRPr lang="en-IE" sz="2400" dirty="0" smtClean="0"/>
          </a:p>
          <a:p>
            <a:r>
              <a:rPr lang="en-IE" sz="2400" dirty="0" smtClean="0"/>
              <a:t>The </a:t>
            </a:r>
            <a:r>
              <a:rPr lang="en-IE" sz="2400" dirty="0" smtClean="0"/>
              <a:t>stiff formality and rigid “professionalism” many tend to slip into when presenting may garner respect but respect only has value if people actually want to spend time with you. </a:t>
            </a:r>
            <a:endParaRPr lang="en-IE" sz="2400" dirty="0" smtClean="0"/>
          </a:p>
          <a:p>
            <a:r>
              <a:rPr lang="en-IE" sz="2400" dirty="0" smtClean="0"/>
              <a:t>If </a:t>
            </a:r>
            <a:r>
              <a:rPr lang="en-IE" sz="2400" dirty="0" smtClean="0"/>
              <a:t>you defer too much to your audience, you are projecting that you are not of an equal stature. Respect the audience’s professionalism but relate to their humanity informally. By speaking to them more informally, you project that you are equal. They will read that as confidence. As I often say to clients, “If you are not having fun, you are not doing it right.”</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6184"/>
            <a:ext cx="6014466" cy="1524000"/>
          </a:xfrm>
        </p:spPr>
        <p:txBody>
          <a:bodyPr>
            <a:normAutofit/>
          </a:bodyPr>
          <a:lstStyle/>
          <a:p>
            <a:r>
              <a:rPr lang="en-IE" sz="3600" b="1" dirty="0" smtClean="0"/>
              <a:t>9.</a:t>
            </a:r>
            <a:r>
              <a:rPr lang="en-IE" sz="3600" dirty="0" smtClean="0"/>
              <a:t> </a:t>
            </a:r>
            <a:r>
              <a:rPr lang="en-IE" sz="3600" b="1" dirty="0" smtClean="0"/>
              <a:t>Presenting too much material</a:t>
            </a:r>
            <a:endParaRPr lang="en-IE" sz="3600" dirty="0"/>
          </a:p>
        </p:txBody>
      </p:sp>
      <p:sp>
        <p:nvSpPr>
          <p:cNvPr id="3" name="Content Placeholder 2"/>
          <p:cNvSpPr>
            <a:spLocks noGrp="1"/>
          </p:cNvSpPr>
          <p:nvPr>
            <p:ph idx="1"/>
          </p:nvPr>
        </p:nvSpPr>
        <p:spPr>
          <a:xfrm>
            <a:off x="457200" y="1905000"/>
            <a:ext cx="5943600" cy="6858000"/>
          </a:xfrm>
        </p:spPr>
        <p:txBody>
          <a:bodyPr>
            <a:normAutofit/>
          </a:bodyPr>
          <a:lstStyle/>
          <a:p>
            <a:r>
              <a:rPr lang="en-IE" sz="2400" dirty="0" smtClean="0"/>
              <a:t>Though it’s always better to have more material than you need, you also need to know what you will cut if you run out of time. </a:t>
            </a:r>
            <a:endParaRPr lang="en-IE" sz="2400" dirty="0" smtClean="0"/>
          </a:p>
          <a:p>
            <a:r>
              <a:rPr lang="en-IE" sz="2400" dirty="0" smtClean="0"/>
              <a:t>Rookie </a:t>
            </a:r>
            <a:r>
              <a:rPr lang="en-IE" sz="2400" dirty="0" smtClean="0"/>
              <a:t>presenters feel compelled to get through all their material even if it means going past their allotted time. I’ve heard of speakers who have gone as much as 45 minutes over their time commitment. This is inexcusable. </a:t>
            </a:r>
            <a:endParaRPr lang="en-IE" sz="2400" dirty="0" smtClean="0"/>
          </a:p>
          <a:p>
            <a:r>
              <a:rPr lang="en-IE" sz="2400" dirty="0" smtClean="0"/>
              <a:t>If </a:t>
            </a:r>
            <a:r>
              <a:rPr lang="en-IE" sz="2400" dirty="0" smtClean="0"/>
              <a:t>you want to estimate how much time your talk will actually take in front of an audience, practice on your feet and time yourself. Expect your actual talk will take at least 25% longer and maybe even 50%. Speakers often expand even further on their topic when they see audience’s reactions.</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6172200" cy="1524000"/>
          </a:xfrm>
        </p:spPr>
        <p:txBody>
          <a:bodyPr>
            <a:normAutofit/>
          </a:bodyPr>
          <a:lstStyle/>
          <a:p>
            <a:r>
              <a:rPr lang="en-IE" sz="3600" b="1" dirty="0" smtClean="0"/>
              <a:t>10.</a:t>
            </a:r>
            <a:r>
              <a:rPr lang="en-IE" sz="3600" dirty="0" smtClean="0"/>
              <a:t> </a:t>
            </a:r>
            <a:r>
              <a:rPr lang="en-IE" sz="3600" b="1" dirty="0" smtClean="0"/>
              <a:t>Rushing</a:t>
            </a:r>
            <a:endParaRPr lang="en-IE" sz="3600" dirty="0"/>
          </a:p>
        </p:txBody>
      </p:sp>
      <p:sp>
        <p:nvSpPr>
          <p:cNvPr id="3" name="Content Placeholder 2"/>
          <p:cNvSpPr>
            <a:spLocks noGrp="1"/>
          </p:cNvSpPr>
          <p:nvPr>
            <p:ph idx="1"/>
          </p:nvPr>
        </p:nvSpPr>
        <p:spPr>
          <a:xfrm>
            <a:off x="533400" y="1600200"/>
            <a:ext cx="5623560" cy="6400800"/>
          </a:xfrm>
        </p:spPr>
        <p:txBody>
          <a:bodyPr>
            <a:normAutofit fontScale="92500"/>
          </a:bodyPr>
          <a:lstStyle/>
          <a:p>
            <a:r>
              <a:rPr lang="en-IE" sz="2600" dirty="0" smtClean="0"/>
              <a:t>Rushing further exacerbates any existing delivery or content problem you may already have. Phrases will lose impact because you are rushing. Slowing down will make you seem far more poised and confident and experienced. Using more pauses will also:</a:t>
            </a:r>
          </a:p>
          <a:p>
            <a:r>
              <a:rPr lang="en-IE" sz="2600" dirty="0" smtClean="0"/>
              <a:t>a) Increase audience perception as well as your feeling of confidence and ease.</a:t>
            </a:r>
            <a:br>
              <a:rPr lang="en-IE" sz="2600" dirty="0" smtClean="0"/>
            </a:br>
            <a:r>
              <a:rPr lang="en-IE" sz="2600" dirty="0" smtClean="0"/>
              <a:t>b) Give your audience time to digest your key points and give those points greater impact.</a:t>
            </a:r>
            <a:br>
              <a:rPr lang="en-IE" sz="2600" dirty="0" smtClean="0"/>
            </a:br>
            <a:r>
              <a:rPr lang="en-IE" sz="2600" dirty="0" smtClean="0"/>
              <a:t>c) Give you time to formulate your thoughts into more succinct and cogent sentences.</a:t>
            </a:r>
          </a:p>
          <a:p>
            <a:r>
              <a:rPr lang="en-IE" sz="2600" dirty="0" smtClean="0"/>
              <a:t>S-l-o-w d-o-w-n!</a:t>
            </a:r>
          </a:p>
          <a:p>
            <a:endParaRPr lang="en-IE"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6184"/>
            <a:ext cx="6014466" cy="1524000"/>
          </a:xfrm>
        </p:spPr>
        <p:txBody>
          <a:bodyPr/>
          <a:lstStyle/>
          <a:p>
            <a:r>
              <a:rPr lang="en-IE" sz="3600" dirty="0" smtClean="0"/>
              <a:t>References</a:t>
            </a:r>
            <a:r>
              <a:rPr lang="en-IE" dirty="0" smtClean="0"/>
              <a:t> </a:t>
            </a:r>
            <a:endParaRPr lang="en-IE" dirty="0"/>
          </a:p>
        </p:txBody>
      </p:sp>
      <p:sp>
        <p:nvSpPr>
          <p:cNvPr id="3" name="Content Placeholder 2"/>
          <p:cNvSpPr>
            <a:spLocks noGrp="1"/>
          </p:cNvSpPr>
          <p:nvPr>
            <p:ph idx="1"/>
          </p:nvPr>
        </p:nvSpPr>
        <p:spPr>
          <a:xfrm>
            <a:off x="685800" y="1905000"/>
            <a:ext cx="5623560" cy="6400800"/>
          </a:xfrm>
        </p:spPr>
        <p:txBody>
          <a:bodyPr>
            <a:normAutofit/>
          </a:bodyPr>
          <a:lstStyle/>
          <a:p>
            <a:r>
              <a:rPr lang="en-IE" sz="2400" i="1" dirty="0" smtClean="0"/>
              <a:t>For more presentation tips and tricks, and to learn how to get more recognition through how you represent yourself, head to The Henderson Group's public speaking blog, </a:t>
            </a:r>
            <a:r>
              <a:rPr lang="en-IE" sz="2400" i="1" dirty="0" smtClean="0">
                <a:hlinkClick r:id="rId2"/>
              </a:rPr>
              <a:t>SpeakFearlessly.net</a:t>
            </a:r>
            <a:r>
              <a:rPr lang="en-IE" sz="2400" i="1" dirty="0" smtClean="0"/>
              <a:t>. </a:t>
            </a:r>
          </a:p>
          <a:p>
            <a:r>
              <a:rPr lang="en-IE" sz="2400" i="1" dirty="0" smtClean="0"/>
              <a:t>For free pitch deck designs, tips from top entrepreneurs, and more information on giving great business presentations, head to our </a:t>
            </a:r>
            <a:r>
              <a:rPr lang="en-IE" sz="2400" i="1" dirty="0" smtClean="0">
                <a:hlinkClick r:id="rId3"/>
              </a:rPr>
              <a:t>Conference Presentation Guide</a:t>
            </a:r>
            <a:r>
              <a:rPr lang="en-IE" sz="2400" i="1" dirty="0" smtClean="0"/>
              <a:t>.</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6184"/>
            <a:ext cx="5753100" cy="1996016"/>
          </a:xfrm>
        </p:spPr>
        <p:txBody>
          <a:bodyPr>
            <a:normAutofit/>
          </a:bodyPr>
          <a:lstStyle/>
          <a:p>
            <a:r>
              <a:rPr lang="en-IE" sz="3600" dirty="0" smtClean="0"/>
              <a:t>Avoid Rookie Mistakes &amp; become a better presenter</a:t>
            </a:r>
            <a:r>
              <a:rPr lang="en-IE" dirty="0" smtClean="0"/>
              <a:t/>
            </a:r>
            <a:br>
              <a:rPr lang="en-IE" dirty="0" smtClean="0"/>
            </a:br>
            <a:endParaRPr lang="en-IE" dirty="0"/>
          </a:p>
        </p:txBody>
      </p:sp>
      <p:sp>
        <p:nvSpPr>
          <p:cNvPr id="3" name="Content Placeholder 2"/>
          <p:cNvSpPr>
            <a:spLocks noGrp="1"/>
          </p:cNvSpPr>
          <p:nvPr>
            <p:ph idx="1"/>
          </p:nvPr>
        </p:nvSpPr>
        <p:spPr>
          <a:xfrm>
            <a:off x="609600" y="1930400"/>
            <a:ext cx="6090666" cy="6400800"/>
          </a:xfrm>
        </p:spPr>
        <p:txBody>
          <a:bodyPr>
            <a:normAutofit/>
          </a:bodyPr>
          <a:lstStyle/>
          <a:p>
            <a:r>
              <a:rPr lang="en-IE" sz="2400" i="1" dirty="0" smtClean="0"/>
              <a:t>Terry Gault is the Managing Partner and Vice President of </a:t>
            </a:r>
            <a:r>
              <a:rPr lang="en-IE" sz="2400" i="1" dirty="0" smtClean="0">
                <a:hlinkClick r:id="rId2"/>
              </a:rPr>
              <a:t>The Henderson Group</a:t>
            </a:r>
            <a:r>
              <a:rPr lang="en-IE" sz="2400" i="1" dirty="0" smtClean="0"/>
              <a:t> he provides insight into how to become a better presenter by avoiding a few common mistakes.</a:t>
            </a:r>
          </a:p>
          <a:p>
            <a:r>
              <a:rPr lang="en-IE" sz="2400" i="1" dirty="0" smtClean="0"/>
              <a:t> Gault has been an instructor with the Henderson Group for over 15 years.</a:t>
            </a:r>
          </a:p>
          <a:p>
            <a:r>
              <a:rPr lang="en-IE" sz="2400" dirty="0" smtClean="0"/>
              <a:t>Coaching clients on presentation skills since 1997, he has noticed some clear patterns in the behaviour of inexperienced presenters.</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6184"/>
            <a:ext cx="5938266" cy="1524000"/>
          </a:xfrm>
        </p:spPr>
        <p:txBody>
          <a:bodyPr>
            <a:noAutofit/>
          </a:bodyPr>
          <a:lstStyle/>
          <a:p>
            <a:r>
              <a:rPr lang="en-IE" sz="3600" b="1" dirty="0" smtClean="0"/>
              <a:t>1. Using small scale movements and gestures.</a:t>
            </a:r>
            <a:endParaRPr lang="en-IE" sz="3600" dirty="0"/>
          </a:p>
        </p:txBody>
      </p:sp>
      <p:sp>
        <p:nvSpPr>
          <p:cNvPr id="3" name="Content Placeholder 2"/>
          <p:cNvSpPr>
            <a:spLocks noGrp="1"/>
          </p:cNvSpPr>
          <p:nvPr>
            <p:ph idx="1"/>
          </p:nvPr>
        </p:nvSpPr>
        <p:spPr>
          <a:xfrm>
            <a:off x="685800" y="1930400"/>
            <a:ext cx="6014466" cy="6400800"/>
          </a:xfrm>
        </p:spPr>
        <p:txBody>
          <a:bodyPr>
            <a:normAutofit/>
          </a:bodyPr>
          <a:lstStyle/>
          <a:p>
            <a:r>
              <a:rPr lang="en-IE" sz="2400" dirty="0" smtClean="0"/>
              <a:t>Most rookie presenters are afraid to take up too much space. </a:t>
            </a:r>
          </a:p>
          <a:p>
            <a:r>
              <a:rPr lang="en-IE" sz="2400" dirty="0" smtClean="0"/>
              <a:t>This hesitance comes across like an apology to the audience. </a:t>
            </a:r>
          </a:p>
          <a:p>
            <a:r>
              <a:rPr lang="en-IE" sz="2400" dirty="0" smtClean="0"/>
              <a:t>For more on this topic, check out our post titled “</a:t>
            </a:r>
            <a:r>
              <a:rPr lang="en-IE" sz="2400" dirty="0" smtClean="0">
                <a:hlinkClick r:id="rId2"/>
              </a:rPr>
              <a:t>What the heck do I do with my hands?!?</a:t>
            </a:r>
            <a:r>
              <a:rPr lang="en-IE" sz="2400" dirty="0" smtClean="0"/>
              <a:t>"</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6184"/>
            <a:ext cx="5938266" cy="1524000"/>
          </a:xfrm>
        </p:spPr>
        <p:txBody>
          <a:bodyPr>
            <a:normAutofit/>
          </a:bodyPr>
          <a:lstStyle/>
          <a:p>
            <a:r>
              <a:rPr lang="en-IE" sz="3600" b="1" dirty="0" smtClean="0"/>
              <a:t>2. Speaking with low energy.</a:t>
            </a:r>
            <a:endParaRPr lang="en-IE" sz="3600" dirty="0"/>
          </a:p>
        </p:txBody>
      </p:sp>
      <p:sp>
        <p:nvSpPr>
          <p:cNvPr id="3" name="Content Placeholder 2"/>
          <p:cNvSpPr>
            <a:spLocks noGrp="1"/>
          </p:cNvSpPr>
          <p:nvPr>
            <p:ph idx="1"/>
          </p:nvPr>
        </p:nvSpPr>
        <p:spPr>
          <a:xfrm>
            <a:off x="609600" y="1930400"/>
            <a:ext cx="6090666" cy="6400800"/>
          </a:xfrm>
        </p:spPr>
        <p:txBody>
          <a:bodyPr>
            <a:normAutofit/>
          </a:bodyPr>
          <a:lstStyle/>
          <a:p>
            <a:r>
              <a:rPr lang="en-IE" sz="2400" dirty="0" smtClean="0"/>
              <a:t>Actually, this problem is not restricted solely to rookie presenters. 80 – 90% of the presenters that I observe do not expend enough energy. Hence, they come across as uninvolved, uninteresting, and unenthusiastic.</a:t>
            </a:r>
          </a:p>
          <a:p>
            <a:r>
              <a:rPr lang="en-IE" sz="2400" dirty="0" smtClean="0"/>
              <a:t>Crank up the energy level! You will command more attention and project more confidence and charisma. I cannot stress this strongly enough. </a:t>
            </a:r>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6184"/>
            <a:ext cx="6014466" cy="1157816"/>
          </a:xfrm>
        </p:spPr>
        <p:txBody>
          <a:bodyPr>
            <a:normAutofit/>
          </a:bodyPr>
          <a:lstStyle/>
          <a:p>
            <a:r>
              <a:rPr lang="en-IE" sz="3600" b="1" dirty="0" smtClean="0"/>
              <a:t>3. Not preparing enough</a:t>
            </a:r>
            <a:endParaRPr lang="en-IE" sz="3600" dirty="0"/>
          </a:p>
        </p:txBody>
      </p:sp>
      <p:sp>
        <p:nvSpPr>
          <p:cNvPr id="3" name="Content Placeholder 2"/>
          <p:cNvSpPr>
            <a:spLocks noGrp="1"/>
          </p:cNvSpPr>
          <p:nvPr>
            <p:ph idx="1"/>
          </p:nvPr>
        </p:nvSpPr>
        <p:spPr>
          <a:xfrm>
            <a:off x="609600" y="1676400"/>
            <a:ext cx="6090666" cy="6654800"/>
          </a:xfrm>
        </p:spPr>
        <p:txBody>
          <a:bodyPr>
            <a:normAutofit/>
          </a:bodyPr>
          <a:lstStyle/>
          <a:p>
            <a:r>
              <a:rPr lang="en-IE" sz="2400" dirty="0" smtClean="0"/>
              <a:t>Granted, many rookie presenters don’t know how to prepare effectively other than preparing their media. </a:t>
            </a:r>
          </a:p>
          <a:p>
            <a:r>
              <a:rPr lang="en-IE" sz="2400" dirty="0" smtClean="0"/>
              <a:t>Experienced speakers do plenty of research so that they feel confident in their material and their ability to respond to any question the audience might throw at them. They daydream about their topic even during ‘down time’ and often find the most creative ideas when doing other activities. </a:t>
            </a:r>
          </a:p>
          <a:p>
            <a:r>
              <a:rPr lang="en-IE" sz="2400" dirty="0" smtClean="0"/>
              <a:t>I often come up with great ideas while driving, shopping, or running. It’s important to go through multiple drafts or iterations of your material, revising and editing, to arrive at the most finished form of your talk.</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5938266" cy="1524000"/>
          </a:xfrm>
        </p:spPr>
        <p:txBody>
          <a:bodyPr>
            <a:normAutofit/>
          </a:bodyPr>
          <a:lstStyle/>
          <a:p>
            <a:r>
              <a:rPr lang="en-IE" sz="3600" b="1" dirty="0" smtClean="0"/>
              <a:t>4.</a:t>
            </a:r>
            <a:r>
              <a:rPr lang="en-IE" sz="3600" dirty="0" smtClean="0"/>
              <a:t> </a:t>
            </a:r>
            <a:r>
              <a:rPr lang="en-IE" sz="3600" b="1" dirty="0" smtClean="0"/>
              <a:t>Not practicing enough</a:t>
            </a:r>
            <a:endParaRPr lang="en-IE" sz="3600" dirty="0"/>
          </a:p>
        </p:txBody>
      </p:sp>
      <p:sp>
        <p:nvSpPr>
          <p:cNvPr id="3" name="Content Placeholder 2"/>
          <p:cNvSpPr>
            <a:spLocks noGrp="1"/>
          </p:cNvSpPr>
          <p:nvPr>
            <p:ph idx="1"/>
          </p:nvPr>
        </p:nvSpPr>
        <p:spPr>
          <a:xfrm>
            <a:off x="609600" y="1600200"/>
            <a:ext cx="6019800" cy="6934200"/>
          </a:xfrm>
        </p:spPr>
        <p:txBody>
          <a:bodyPr>
            <a:normAutofit/>
          </a:bodyPr>
          <a:lstStyle/>
          <a:p>
            <a:r>
              <a:rPr lang="en-IE" sz="2400" dirty="0" smtClean="0"/>
              <a:t>Not practicing your talks and presentations on your feet is one of the single biggest mistakes you can make. </a:t>
            </a:r>
          </a:p>
          <a:p>
            <a:r>
              <a:rPr lang="en-IE" sz="2400" dirty="0" smtClean="0"/>
              <a:t>Experienced speakers will often do a dry run of their material with a trusted audience of friends, family, or colleagues.</a:t>
            </a:r>
          </a:p>
          <a:p>
            <a:r>
              <a:rPr lang="en-IE" sz="2400" dirty="0" smtClean="0"/>
              <a:t> They will simulate the environment of their presentation using a projector and slide remote. </a:t>
            </a:r>
          </a:p>
          <a:p>
            <a:r>
              <a:rPr lang="en-IE" sz="2400" dirty="0" smtClean="0"/>
              <a:t>They’ll choreograph their movements and gestures which will dramatically increase your ability to remember your material. </a:t>
            </a:r>
          </a:p>
          <a:p>
            <a:r>
              <a:rPr lang="en-IE" sz="2400" dirty="0" smtClean="0"/>
              <a:t>They recognize areas of challenge</a:t>
            </a:r>
            <a:r>
              <a:rPr lang="en-IE" sz="2400" dirty="0" smtClean="0">
                <a:solidFill>
                  <a:srgbClr val="7030A0"/>
                </a:solidFill>
              </a:rPr>
              <a:t> </a:t>
            </a:r>
            <a:r>
              <a:rPr lang="en-IE" sz="2400" dirty="0" smtClean="0">
                <a:solidFill>
                  <a:srgbClr val="7030A0"/>
                </a:solidFill>
              </a:rPr>
              <a:t>(What if technology fails? Have you a back up?.) </a:t>
            </a:r>
            <a:r>
              <a:rPr lang="en-IE" sz="2400" dirty="0" smtClean="0"/>
              <a:t>and come up with tricks and tactics to help them flow seamlessly through their material.</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6184"/>
            <a:ext cx="6172200" cy="1524000"/>
          </a:xfrm>
        </p:spPr>
        <p:txBody>
          <a:bodyPr/>
          <a:lstStyle/>
          <a:p>
            <a:r>
              <a:rPr lang="en-IE" sz="3600" b="1" dirty="0" smtClean="0"/>
              <a:t>5.</a:t>
            </a:r>
            <a:r>
              <a:rPr lang="en-IE" sz="3600" dirty="0" smtClean="0"/>
              <a:t> </a:t>
            </a:r>
            <a:r>
              <a:rPr lang="en-IE" sz="3600" b="1" dirty="0" smtClean="0"/>
              <a:t>Data centric presentations</a:t>
            </a:r>
            <a:r>
              <a:rPr lang="en-IE" b="1" dirty="0" smtClean="0"/>
              <a:t>.</a:t>
            </a:r>
            <a:endParaRPr lang="en-IE" dirty="0"/>
          </a:p>
        </p:txBody>
      </p:sp>
      <p:sp>
        <p:nvSpPr>
          <p:cNvPr id="3" name="Content Placeholder 2"/>
          <p:cNvSpPr>
            <a:spLocks noGrp="1"/>
          </p:cNvSpPr>
          <p:nvPr>
            <p:ph idx="1"/>
          </p:nvPr>
        </p:nvSpPr>
        <p:spPr>
          <a:xfrm>
            <a:off x="533400" y="1981200"/>
            <a:ext cx="6019800" cy="6400800"/>
          </a:xfrm>
        </p:spPr>
        <p:txBody>
          <a:bodyPr>
            <a:normAutofit/>
          </a:bodyPr>
          <a:lstStyle/>
          <a:p>
            <a:r>
              <a:rPr lang="en-IE" sz="2400" dirty="0" smtClean="0"/>
              <a:t>If your talk is focused on data rather than the vivid human story the data tells, you are in trouble. </a:t>
            </a:r>
          </a:p>
          <a:p>
            <a:r>
              <a:rPr lang="en-IE" sz="2400" dirty="0" smtClean="0"/>
              <a:t>The </a:t>
            </a:r>
            <a:r>
              <a:rPr lang="en-IE" sz="2400" dirty="0" smtClean="0"/>
              <a:t>data doesn't just talk back to you. You collect, you analyze, you tell stories. Think of an iceberg. Underneath the waterline are data storage and analysis. Those are your engineers and scientists. Up above is the interface. It's both literal and narrative. It starts with the hard sciences–the math, the analytics–but it ends up with the softest: how to tell the story</a:t>
            </a:r>
            <a:r>
              <a:rPr lang="en-IE" sz="2400" dirty="0" smtClean="0"/>
              <a:t>.”</a:t>
            </a:r>
          </a:p>
          <a:p>
            <a:r>
              <a:rPr lang="en-IE" sz="2400" dirty="0" smtClean="0">
                <a:solidFill>
                  <a:srgbClr val="7030A0"/>
                </a:solidFill>
              </a:rPr>
              <a:t>Do your research know everything about your topic.</a:t>
            </a:r>
            <a:endParaRPr lang="en-IE" sz="2400" dirty="0">
              <a:solidFill>
                <a:srgbClr val="7030A0"/>
              </a:solidFill>
            </a:endParaRPr>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6184"/>
            <a:ext cx="5938266" cy="1524000"/>
          </a:xfrm>
        </p:spPr>
        <p:txBody>
          <a:bodyPr>
            <a:normAutofit/>
          </a:bodyPr>
          <a:lstStyle/>
          <a:p>
            <a:r>
              <a:rPr lang="en-IE" sz="3600" b="1" dirty="0" smtClean="0"/>
              <a:t>6.</a:t>
            </a:r>
            <a:r>
              <a:rPr lang="en-IE" sz="3600" dirty="0" smtClean="0"/>
              <a:t> </a:t>
            </a:r>
            <a:r>
              <a:rPr lang="en-IE" sz="3600" b="1" dirty="0" smtClean="0"/>
              <a:t>Playing it safe.</a:t>
            </a:r>
            <a:endParaRPr lang="en-IE" sz="3600" dirty="0"/>
          </a:p>
        </p:txBody>
      </p:sp>
      <p:sp>
        <p:nvSpPr>
          <p:cNvPr id="3" name="Content Placeholder 2"/>
          <p:cNvSpPr>
            <a:spLocks noGrp="1"/>
          </p:cNvSpPr>
          <p:nvPr>
            <p:ph idx="1"/>
          </p:nvPr>
        </p:nvSpPr>
        <p:spPr>
          <a:xfrm>
            <a:off x="609600" y="1828800"/>
            <a:ext cx="5623560" cy="6400800"/>
          </a:xfrm>
        </p:spPr>
        <p:txBody>
          <a:bodyPr>
            <a:normAutofit/>
          </a:bodyPr>
          <a:lstStyle/>
          <a:p>
            <a:r>
              <a:rPr lang="en-IE" sz="2400" dirty="0" smtClean="0"/>
              <a:t>Many presenters, rookies included, avoid taking risks. As my mentor and co-founder of our company often said, “Not taking a risk is also a risk.” </a:t>
            </a:r>
          </a:p>
          <a:p>
            <a:r>
              <a:rPr lang="en-IE" sz="2400" dirty="0" smtClean="0"/>
              <a:t>When your presentation content is too safe, it usually comes across as boring. </a:t>
            </a:r>
          </a:p>
          <a:p>
            <a:r>
              <a:rPr lang="en-IE" sz="2400" dirty="0" smtClean="0"/>
              <a:t>When the most important ability as a speaker is the ability to garner attention, can you afford to avoid taking risks?</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6014466" cy="1524000"/>
          </a:xfrm>
        </p:spPr>
        <p:txBody>
          <a:bodyPr>
            <a:normAutofit/>
          </a:bodyPr>
          <a:lstStyle/>
          <a:p>
            <a:r>
              <a:rPr lang="en-IE" sz="3600" b="1" dirty="0" smtClean="0"/>
              <a:t>7.</a:t>
            </a:r>
            <a:r>
              <a:rPr lang="en-IE" sz="3600" dirty="0" smtClean="0"/>
              <a:t> </a:t>
            </a:r>
            <a:r>
              <a:rPr lang="en-IE" sz="3600" b="1" dirty="0" smtClean="0"/>
              <a:t>Avoiding vulnerability.</a:t>
            </a:r>
            <a:endParaRPr lang="en-IE" sz="3600" dirty="0"/>
          </a:p>
        </p:txBody>
      </p:sp>
      <p:sp>
        <p:nvSpPr>
          <p:cNvPr id="3" name="Content Placeholder 2"/>
          <p:cNvSpPr>
            <a:spLocks noGrp="1"/>
          </p:cNvSpPr>
          <p:nvPr>
            <p:ph idx="1"/>
          </p:nvPr>
        </p:nvSpPr>
        <p:spPr>
          <a:xfrm>
            <a:off x="533400" y="1219200"/>
            <a:ext cx="6019800" cy="6400800"/>
          </a:xfrm>
        </p:spPr>
        <p:txBody>
          <a:bodyPr>
            <a:noAutofit/>
          </a:bodyPr>
          <a:lstStyle/>
          <a:p>
            <a:r>
              <a:rPr lang="en-IE" sz="2400" dirty="0" smtClean="0"/>
              <a:t>This will seem very counter-intuitive to many young presenters but you must find ways to show vulnerability if you want to be seen as credible. </a:t>
            </a:r>
          </a:p>
          <a:p>
            <a:r>
              <a:rPr lang="en-IE" sz="2400" dirty="0" smtClean="0"/>
              <a:t>If you are obviously trying too hard to seem perfect, savvy audiences will see through your act and become even more suspicious. </a:t>
            </a:r>
          </a:p>
          <a:p>
            <a:r>
              <a:rPr lang="en-IE" sz="2400" dirty="0" smtClean="0"/>
              <a:t>Tells stories about times when you made dumb mistakes and then reveal what you learned. </a:t>
            </a:r>
          </a:p>
          <a:p>
            <a:r>
              <a:rPr lang="en-IE" sz="2400" dirty="0" smtClean="0"/>
              <a:t>In </a:t>
            </a:r>
            <a:r>
              <a:rPr lang="en-IE" sz="2400" dirty="0" err="1" smtClean="0">
                <a:hlinkClick r:id="rId2"/>
              </a:rPr>
              <a:t>Brene</a:t>
            </a:r>
            <a:r>
              <a:rPr lang="en-IE" sz="2400" dirty="0" smtClean="0">
                <a:hlinkClick r:id="rId2"/>
              </a:rPr>
              <a:t> Brown’s talk on </a:t>
            </a:r>
            <a:r>
              <a:rPr lang="en-IE" sz="2400" dirty="0" err="1" smtClean="0">
                <a:hlinkClick r:id="rId2"/>
              </a:rPr>
              <a:t>Vulnerabilty</a:t>
            </a:r>
            <a:r>
              <a:rPr lang="en-IE" sz="2400" dirty="0" smtClean="0">
                <a:hlinkClick r:id="rId2"/>
              </a:rPr>
              <a:t> at TED</a:t>
            </a:r>
            <a:r>
              <a:rPr lang="en-IE" sz="2400" dirty="0" smtClean="0"/>
              <a:t>, she states, “The original definition of courage, when it first came into the English language—it's from the Latin word cor, meaning heart—and the original definition was to tell the story of who you are with your whole heart… very simply, the courage to be imperfect.” </a:t>
            </a:r>
            <a:endParaRPr lang="en-IE" sz="2400" dirty="0"/>
          </a:p>
        </p:txBody>
      </p:sp>
      <p:sp>
        <p:nvSpPr>
          <p:cNvPr id="5" name="Footer Placeholder 4"/>
          <p:cNvSpPr>
            <a:spLocks noGrp="1"/>
          </p:cNvSpPr>
          <p:nvPr>
            <p:ph type="ftr" sz="quarter" idx="11"/>
          </p:nvPr>
        </p:nvSpPr>
        <p:spPr/>
        <p:txBody>
          <a:bodyPr/>
          <a:lstStyle/>
          <a:p>
            <a:r>
              <a:rPr lang="en-US" smtClean="0"/>
              <a:t>J.Byrne 2014</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56</TotalTime>
  <Words>1025</Words>
  <Application>Microsoft Office PowerPoint</Application>
  <PresentationFormat>On-screen Show (4:3)</PresentationFormat>
  <Paragraphs>77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A Guide to becoming a good presenter</vt:lpstr>
      <vt:lpstr>Avoid Rookie Mistakes &amp; become a better presenter </vt:lpstr>
      <vt:lpstr>1. Using small scale movements and gestures.</vt:lpstr>
      <vt:lpstr>2. Speaking with low energy.</vt:lpstr>
      <vt:lpstr>3. Not preparing enough</vt:lpstr>
      <vt:lpstr>4. Not practicing enough</vt:lpstr>
      <vt:lpstr>5. Data centric presentations.</vt:lpstr>
      <vt:lpstr>6. Playing it safe.</vt:lpstr>
      <vt:lpstr>7. Avoiding vulnerability.</vt:lpstr>
      <vt:lpstr>8. Taking oneself way too seriously.</vt:lpstr>
      <vt:lpstr>9. Presenting too much material</vt:lpstr>
      <vt:lpstr>10. Rushing</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becoming a good p</dc:title>
  <dc:creator>Owner</dc:creator>
  <cp:lastModifiedBy>Owner</cp:lastModifiedBy>
  <cp:revision>9</cp:revision>
  <dcterms:created xsi:type="dcterms:W3CDTF">2006-08-16T00:00:00Z</dcterms:created>
  <dcterms:modified xsi:type="dcterms:W3CDTF">2014-03-05T10:37:24Z</dcterms:modified>
</cp:coreProperties>
</file>