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0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8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6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urkund.com/view/95463531-463314-451643" TargetMode="External"/><Relationship Id="rId2" Type="http://schemas.openxmlformats.org/officeDocument/2006/relationships/hyperlink" Target="mailto:jennifer.byrne@TUDublin.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19D4-EA19-499C-A7A0-47DFED525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062038"/>
            <a:ext cx="6096000" cy="2881311"/>
          </a:xfrm>
        </p:spPr>
        <p:txBody>
          <a:bodyPr>
            <a:normAutofit fontScale="90000"/>
          </a:bodyPr>
          <a:lstStyle/>
          <a:p>
            <a:pPr algn="r"/>
            <a:r>
              <a:rPr lang="en-GB" sz="8000" dirty="0" err="1"/>
              <a:t>Urkund</a:t>
            </a:r>
            <a:br>
              <a:rPr lang="en-GB" sz="8000" dirty="0"/>
            </a:br>
            <a:r>
              <a:rPr lang="en-GB" sz="8000" dirty="0"/>
              <a:t>Plagiarism  Checker</a:t>
            </a:r>
            <a:endParaRPr lang="en-IE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5645A-E5DC-4B7E-8516-ACA50893F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170408"/>
            <a:ext cx="6096000" cy="1625554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How to use it.</a:t>
            </a:r>
            <a:endParaRPr lang="en-IE" sz="4400" dirty="0"/>
          </a:p>
        </p:txBody>
      </p:sp>
      <p:pic>
        <p:nvPicPr>
          <p:cNvPr id="4" name="Picture 3" descr="Empty stone rootop against cloudy sky">
            <a:extLst>
              <a:ext uri="{FF2B5EF4-FFF2-40B4-BE49-F238E27FC236}">
                <a16:creationId xmlns:a16="http://schemas.microsoft.com/office/drawing/2014/main" id="{2F2D6926-E071-493B-9046-0D5B2C3E6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0" r="27634" b="1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917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9F8C-CA72-4193-9667-B494154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5734"/>
            <a:ext cx="3611880" cy="4023360"/>
          </a:xfrm>
        </p:spPr>
        <p:txBody>
          <a:bodyPr>
            <a:normAutofit/>
          </a:bodyPr>
          <a:lstStyle/>
          <a:p>
            <a:r>
              <a:rPr lang="en-GB" sz="2200" dirty="0"/>
              <a:t>The report now shows how much of the work comes from where. </a:t>
            </a:r>
            <a:endParaRPr lang="en-IE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3C3B9-9EB5-4E28-A4AF-AD9203B4C3A6}"/>
              </a:ext>
            </a:extLst>
          </p:cNvPr>
          <p:cNvPicPr/>
          <p:nvPr/>
        </p:nvPicPr>
        <p:blipFill rotWithShape="1">
          <a:blip r:embed="rId2"/>
          <a:srcRect t="15728" r="36982" b="5682"/>
          <a:stretch/>
        </p:blipFill>
        <p:spPr>
          <a:xfrm>
            <a:off x="1036320" y="2000249"/>
            <a:ext cx="568833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9F8C-CA72-4193-9667-B494154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5734"/>
            <a:ext cx="3611880" cy="4023360"/>
          </a:xfrm>
        </p:spPr>
        <p:txBody>
          <a:bodyPr>
            <a:normAutofit/>
          </a:bodyPr>
          <a:lstStyle/>
          <a:p>
            <a:r>
              <a:rPr lang="en-GB" sz="2200" dirty="0"/>
              <a:t>The report now shows how much of the work comes from where. </a:t>
            </a:r>
          </a:p>
          <a:p>
            <a:r>
              <a:rPr lang="en-GB" sz="2200" dirty="0"/>
              <a:t>The software also detects any anomalies for when people try to cheat the system such as inserting white full stops into a sentence to break up the sentence. </a:t>
            </a:r>
            <a:endParaRPr lang="en-IE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64C50-DBEB-4172-8FF5-43FEEE8D715A}"/>
              </a:ext>
            </a:extLst>
          </p:cNvPr>
          <p:cNvPicPr/>
          <p:nvPr/>
        </p:nvPicPr>
        <p:blipFill rotWithShape="1">
          <a:blip r:embed="rId2"/>
          <a:srcRect l="333" t="23636" r="38676" b="8115"/>
          <a:stretch/>
        </p:blipFill>
        <p:spPr bwMode="auto">
          <a:xfrm>
            <a:off x="1097280" y="1985962"/>
            <a:ext cx="6313170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31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7D16-8C0C-4805-9D9D-A1726259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3958"/>
          </a:xfrm>
        </p:spPr>
        <p:txBody>
          <a:bodyPr>
            <a:normAutofit/>
          </a:bodyPr>
          <a:lstStyle/>
          <a:p>
            <a:r>
              <a:rPr lang="en-GB" sz="3200" dirty="0"/>
              <a:t>Report on Daniel Cash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6FE3-37B3-460A-8995-B8248B2A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042" y="1845734"/>
            <a:ext cx="3485638" cy="4023360"/>
          </a:xfrm>
        </p:spPr>
        <p:txBody>
          <a:bodyPr/>
          <a:lstStyle/>
          <a:p>
            <a:r>
              <a:rPr lang="en-GB" dirty="0"/>
              <a:t>Daniels showed 5% Similarity but on checking it is actually 0% Plagiarised. </a:t>
            </a:r>
          </a:p>
          <a:p>
            <a:r>
              <a:rPr lang="en-GB" dirty="0"/>
              <a:t>The declaration sheet always comes up as similar so ignore. 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7ED6A-30D6-449D-BB0E-C0253A50A3B0}"/>
              </a:ext>
            </a:extLst>
          </p:cNvPr>
          <p:cNvPicPr/>
          <p:nvPr/>
        </p:nvPicPr>
        <p:blipFill rotWithShape="1">
          <a:blip r:embed="rId2"/>
          <a:srcRect l="6315" t="13296" r="36350" b="10478"/>
          <a:stretch/>
        </p:blipFill>
        <p:spPr bwMode="auto">
          <a:xfrm>
            <a:off x="1285235" y="1983761"/>
            <a:ext cx="4448815" cy="3747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31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7D16-8C0C-4805-9D9D-A1726259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3958"/>
          </a:xfrm>
        </p:spPr>
        <p:txBody>
          <a:bodyPr>
            <a:normAutofit/>
          </a:bodyPr>
          <a:lstStyle/>
          <a:p>
            <a:r>
              <a:rPr lang="en-GB" sz="3200" dirty="0"/>
              <a:t>Report on Daniel Cash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6FE3-37B3-460A-8995-B8248B2A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042" y="1845734"/>
            <a:ext cx="3485638" cy="4023360"/>
          </a:xfrm>
        </p:spPr>
        <p:txBody>
          <a:bodyPr/>
          <a:lstStyle/>
          <a:p>
            <a:r>
              <a:rPr lang="en-GB" dirty="0"/>
              <a:t>The titles of books will come up as similar  if they are advertised on websites.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title of books, art exhibitions etc. will of course come up if another past student has referenced them also. 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AAC83-E2E1-459D-B59C-AF0F398AFC9B}"/>
              </a:ext>
            </a:extLst>
          </p:cNvPr>
          <p:cNvPicPr/>
          <p:nvPr/>
        </p:nvPicPr>
        <p:blipFill rotWithShape="1">
          <a:blip r:embed="rId2"/>
          <a:srcRect l="6211" t="23932" r="36185" b="13094"/>
          <a:stretch/>
        </p:blipFill>
        <p:spPr bwMode="auto">
          <a:xfrm>
            <a:off x="1466850" y="1845734"/>
            <a:ext cx="3301621" cy="2030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994EE-33F3-4F70-9581-E3A5AB49DF1B}"/>
              </a:ext>
            </a:extLst>
          </p:cNvPr>
          <p:cNvPicPr/>
          <p:nvPr/>
        </p:nvPicPr>
        <p:blipFill rotWithShape="1">
          <a:blip r:embed="rId3"/>
          <a:srcRect l="5483" t="36045" r="36684" b="11070"/>
          <a:stretch/>
        </p:blipFill>
        <p:spPr bwMode="auto">
          <a:xfrm>
            <a:off x="1374841" y="4144701"/>
            <a:ext cx="3485638" cy="170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58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7D16-8C0C-4805-9D9D-A1726259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3958"/>
          </a:xfrm>
        </p:spPr>
        <p:txBody>
          <a:bodyPr>
            <a:normAutofit/>
          </a:bodyPr>
          <a:lstStyle/>
          <a:p>
            <a:r>
              <a:rPr lang="en-GB" sz="3200" dirty="0"/>
              <a:t>Report on Daniel Cash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6FE3-37B3-460A-8995-B8248B2A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042" y="1845734"/>
            <a:ext cx="3485638" cy="4023360"/>
          </a:xfrm>
        </p:spPr>
        <p:txBody>
          <a:bodyPr/>
          <a:lstStyle/>
          <a:p>
            <a:r>
              <a:rPr lang="en-GB" dirty="0"/>
              <a:t>Also links to website may come up as similar. </a:t>
            </a:r>
          </a:p>
          <a:p>
            <a:endParaRPr lang="en-GB" dirty="0"/>
          </a:p>
          <a:p>
            <a:r>
              <a:rPr lang="en-GB" dirty="0"/>
              <a:t>Well Done Daniel. </a:t>
            </a:r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E07BB-28BF-4E0D-BD6A-9630B3EF2B36}"/>
              </a:ext>
            </a:extLst>
          </p:cNvPr>
          <p:cNvPicPr/>
          <p:nvPr/>
        </p:nvPicPr>
        <p:blipFill rotWithShape="1">
          <a:blip r:embed="rId2"/>
          <a:srcRect l="5650" t="20681" r="36517" b="13138"/>
          <a:stretch/>
        </p:blipFill>
        <p:spPr bwMode="auto">
          <a:xfrm>
            <a:off x="1207258" y="1981200"/>
            <a:ext cx="6012691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84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3FD6-D889-4D27-9B29-2656DA07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Submission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2B7E-48BE-4407-9F51-F7E54056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Submission is as normal upload the file to the correct Assignment Section.</a:t>
            </a:r>
          </a:p>
          <a:p>
            <a:r>
              <a:rPr lang="en-GB" dirty="0"/>
              <a:t>The file will be scanned by </a:t>
            </a:r>
            <a:r>
              <a:rPr lang="en-GB" dirty="0" err="1"/>
              <a:t>Urkund</a:t>
            </a:r>
            <a:r>
              <a:rPr lang="en-GB" dirty="0"/>
              <a:t> and you will be sent a copy by email. </a:t>
            </a:r>
          </a:p>
          <a:p>
            <a:r>
              <a:rPr lang="en-GB" dirty="0"/>
              <a:t>In the following slides I will show you what that will look like. </a:t>
            </a:r>
          </a:p>
          <a:p>
            <a:r>
              <a:rPr lang="en-GB" dirty="0"/>
              <a:t>When you have gone through your document and included the missing references you can re submit. </a:t>
            </a:r>
          </a:p>
          <a:p>
            <a:r>
              <a:rPr lang="en-GB" dirty="0"/>
              <a:t>Important: Do Not change the file name. If you do then the 2</a:t>
            </a:r>
            <a:r>
              <a:rPr lang="en-GB" baseline="30000" dirty="0"/>
              <a:t>nd</a:t>
            </a:r>
            <a:r>
              <a:rPr lang="en-GB" dirty="0"/>
              <a:t> attempt will be scanned against the 1</a:t>
            </a:r>
            <a:r>
              <a:rPr lang="en-GB" baseline="30000" dirty="0"/>
              <a:t>st</a:t>
            </a:r>
            <a:r>
              <a:rPr lang="en-GB" dirty="0"/>
              <a:t> attempt and your result will be 100% </a:t>
            </a:r>
          </a:p>
          <a:p>
            <a:r>
              <a:rPr lang="en-GB" dirty="0"/>
              <a:t>I uploaded a doc. that I had on Duncan Phyfe that I later created into a </a:t>
            </a:r>
            <a:r>
              <a:rPr lang="en-GB" dirty="0" err="1"/>
              <a:t>Powerpoint</a:t>
            </a:r>
            <a:r>
              <a:rPr lang="en-GB" dirty="0"/>
              <a:t> and the results are on the following pages.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239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836B-3ACC-4C7E-B19C-6A2B59EA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91319"/>
          </a:xfrm>
        </p:spPr>
        <p:txBody>
          <a:bodyPr>
            <a:normAutofit/>
          </a:bodyPr>
          <a:lstStyle/>
          <a:p>
            <a:r>
              <a:rPr lang="en-GB" sz="2400" dirty="0"/>
              <a:t>This is what I see as a Lecture </a:t>
            </a:r>
            <a:endParaRPr lang="en-I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E035-D47D-4935-9924-82936104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shows processing, when complete it will show complete. </a:t>
            </a:r>
          </a:p>
          <a:p>
            <a:r>
              <a:rPr lang="en-GB" dirty="0"/>
              <a:t>I uploaded at 10.57 and got the email 20.57 with the report. </a:t>
            </a:r>
          </a:p>
          <a:p>
            <a:r>
              <a:rPr lang="en-GB" dirty="0"/>
              <a:t>The report was created at 12.48.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0E230-E724-4722-8FCA-48BCB75183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43727" r="35187" b="7819"/>
          <a:stretch/>
        </p:blipFill>
        <p:spPr bwMode="auto">
          <a:xfrm>
            <a:off x="1097280" y="3286125"/>
            <a:ext cx="6084570" cy="275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33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836B-3ACC-4C7E-B19C-6A2B59EA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91319"/>
          </a:xfrm>
        </p:spPr>
        <p:txBody>
          <a:bodyPr>
            <a:normAutofit/>
          </a:bodyPr>
          <a:lstStyle/>
          <a:p>
            <a:r>
              <a:rPr lang="en-GB" sz="2400" dirty="0"/>
              <a:t>Email from </a:t>
            </a:r>
            <a:r>
              <a:rPr lang="en-GB" sz="2400" dirty="0" err="1"/>
              <a:t>Urkhund</a:t>
            </a:r>
            <a:r>
              <a:rPr lang="en-GB" sz="2400" dirty="0"/>
              <a:t>  </a:t>
            </a:r>
            <a:endParaRPr lang="en-I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E035-D47D-4935-9924-82936104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sent by: </a:t>
            </a:r>
            <a:r>
              <a:rPr lang="en-I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jennifer.byrne@TUDublin.ie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 received: 3/29/2021 11:58:00 AM Report generated 3/29/2021 12:48:20 PM by </a:t>
            </a:r>
            <a:r>
              <a:rPr lang="en-I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Ouriginal's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for automatic control.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: 18 Duncan Phyfe.pdf[D100054406]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62% of this document consists of text similar to text found in120sources. The largest marking is 120 words long and is 93% similar to its primary source.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NOTE that the above figures do not automatically mean that there is plagiarism in the document. There may be good reasons as to why parts of a text also appear in other sources. For a reasonable suspicion of academic dishonesty to present itself, the analysis, possibly found sources and the original document need to be examined closely.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here to open the analysis:</a:t>
            </a:r>
          </a:p>
          <a:p>
            <a:r>
              <a:rPr lang="en-I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https://secure.urkund.com/view/95463531-463314-451643</a:t>
            </a:r>
            <a:r>
              <a:rPr lang="en-I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Click this link in your email.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226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7B7347-7A2F-45AE-88BF-74D5E5DBD5F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-500" t="14720" r="39766" b="12352"/>
          <a:stretch/>
        </p:blipFill>
        <p:spPr>
          <a:xfrm>
            <a:off x="2362200" y="2000249"/>
            <a:ext cx="6172199" cy="41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9F8C-CA72-4193-9667-B494154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5734"/>
            <a:ext cx="3611880" cy="4023360"/>
          </a:xfrm>
        </p:spPr>
        <p:txBody>
          <a:bodyPr>
            <a:normAutofit/>
          </a:bodyPr>
          <a:lstStyle/>
          <a:p>
            <a:r>
              <a:rPr lang="en-GB" sz="2200" dirty="0"/>
              <a:t>It will tell you where the source is and the source is hyperlinked. This is coming back to one of my websites where I have a lot of this material in a PowerPoint. </a:t>
            </a:r>
            <a:endParaRPr lang="en-IE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29527-62E9-4DB7-B48F-D73C21E2B9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6" r="40006" b="17569"/>
          <a:stretch/>
        </p:blipFill>
        <p:spPr bwMode="auto">
          <a:xfrm>
            <a:off x="1252537" y="1845734"/>
            <a:ext cx="6024563" cy="4307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1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9F8C-CA72-4193-9667-B494154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5734"/>
            <a:ext cx="3611880" cy="4023360"/>
          </a:xfrm>
        </p:spPr>
        <p:txBody>
          <a:bodyPr>
            <a:normAutofit/>
          </a:bodyPr>
          <a:lstStyle/>
          <a:p>
            <a:r>
              <a:rPr lang="en-GB" sz="2200" dirty="0"/>
              <a:t>This is where I have reworded text from a website so I would need to reference this (Invaluable.com). </a:t>
            </a:r>
            <a:endParaRPr lang="en-IE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B2354-B7C9-4C44-B942-0240CC67BBAB}"/>
              </a:ext>
            </a:extLst>
          </p:cNvPr>
          <p:cNvPicPr/>
          <p:nvPr/>
        </p:nvPicPr>
        <p:blipFill rotWithShape="1">
          <a:blip r:embed="rId2"/>
          <a:srcRect t="13065" r="36982" b="17086"/>
          <a:stretch/>
        </p:blipFill>
        <p:spPr>
          <a:xfrm>
            <a:off x="1097280" y="1992573"/>
            <a:ext cx="6204272" cy="4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9F8C-CA72-4193-9667-B494154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5734"/>
            <a:ext cx="3611880" cy="4023360"/>
          </a:xfrm>
        </p:spPr>
        <p:txBody>
          <a:bodyPr>
            <a:normAutofit/>
          </a:bodyPr>
          <a:lstStyle/>
          <a:p>
            <a:r>
              <a:rPr lang="en-GB" sz="2200" dirty="0"/>
              <a:t>Now I have to go through the document and check the tick boxes above to show green if I have referenced this material correctly. Then tick the include in analysis box for this section to be disregarded. This will reduce the over all percentage. </a:t>
            </a:r>
            <a:endParaRPr lang="en-IE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5023C-ABDF-4C2A-8AE8-B5CE28EB96DD}"/>
              </a:ext>
            </a:extLst>
          </p:cNvPr>
          <p:cNvPicPr/>
          <p:nvPr/>
        </p:nvPicPr>
        <p:blipFill rotWithShape="1">
          <a:blip r:embed="rId2"/>
          <a:srcRect l="3822" t="10636" r="38012" b="9297"/>
          <a:stretch/>
        </p:blipFill>
        <p:spPr bwMode="auto">
          <a:xfrm>
            <a:off x="1036320" y="1845734"/>
            <a:ext cx="6278880" cy="4193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44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04E3-8E9F-4E77-940A-14E00A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GB" sz="3200" dirty="0"/>
              <a:t>The Analysis Report</a:t>
            </a:r>
            <a:endParaRPr lang="en-IE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9F8C-CA72-4193-9667-B4941541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45734"/>
            <a:ext cx="3611880" cy="4023360"/>
          </a:xfrm>
        </p:spPr>
        <p:txBody>
          <a:bodyPr>
            <a:normAutofit/>
          </a:bodyPr>
          <a:lstStyle/>
          <a:p>
            <a:r>
              <a:rPr lang="en-GB" sz="2200" dirty="0"/>
              <a:t>The over all percentage has lowered from 64% to 34% by carrying out this action. </a:t>
            </a:r>
          </a:p>
          <a:p>
            <a:r>
              <a:rPr lang="en-GB" sz="2200" dirty="0"/>
              <a:t>When you submit a 2</a:t>
            </a:r>
            <a:r>
              <a:rPr lang="en-GB" sz="2200" baseline="30000" dirty="0"/>
              <a:t>nd</a:t>
            </a:r>
            <a:r>
              <a:rPr lang="en-GB" sz="2200" dirty="0"/>
              <a:t> time in my report it will show these areas as referenced and I can then check that they are referenced correctly. </a:t>
            </a:r>
            <a:endParaRPr lang="en-IE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5F959-F805-4F43-B7B9-827D284D1292}"/>
              </a:ext>
            </a:extLst>
          </p:cNvPr>
          <p:cNvPicPr/>
          <p:nvPr/>
        </p:nvPicPr>
        <p:blipFill rotWithShape="1">
          <a:blip r:embed="rId2"/>
          <a:srcRect l="166" t="10931" r="36517" b="3980"/>
          <a:stretch/>
        </p:blipFill>
        <p:spPr bwMode="auto">
          <a:xfrm>
            <a:off x="1097280" y="1921934"/>
            <a:ext cx="5646420" cy="4250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6006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645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Urkund Plagiarism  Checker</vt:lpstr>
      <vt:lpstr>Submission </vt:lpstr>
      <vt:lpstr>This is what I see as a Lecture </vt:lpstr>
      <vt:lpstr>Email from Urkhund  </vt:lpstr>
      <vt:lpstr>The Analysis Report</vt:lpstr>
      <vt:lpstr>The Analysis Report</vt:lpstr>
      <vt:lpstr>The Analysis Report</vt:lpstr>
      <vt:lpstr>The Analysis Report</vt:lpstr>
      <vt:lpstr>The Analysis Report</vt:lpstr>
      <vt:lpstr>The Analysis Report</vt:lpstr>
      <vt:lpstr>The Analysis Report</vt:lpstr>
      <vt:lpstr>Report on Daniel Cash</vt:lpstr>
      <vt:lpstr>Report on Daniel Cash</vt:lpstr>
      <vt:lpstr>Report on Daniel Cash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Urkund Plagiarism  Checker</dc:title>
  <dc:creator>Jennifer Byrne</dc:creator>
  <cp:lastModifiedBy>Jennifer Byrne</cp:lastModifiedBy>
  <cp:revision>7</cp:revision>
  <dcterms:created xsi:type="dcterms:W3CDTF">2021-03-30T11:25:30Z</dcterms:created>
  <dcterms:modified xsi:type="dcterms:W3CDTF">2021-03-30T12:42:45Z</dcterms:modified>
</cp:coreProperties>
</file>