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82" autoAdjust="0"/>
    <p:restoredTop sz="94673" autoAdjust="0"/>
  </p:normalViewPr>
  <p:slideViewPr>
    <p:cSldViewPr snapToGrid="0">
      <p:cViewPr varScale="1">
        <p:scale>
          <a:sx n="60" d="100"/>
          <a:sy n="60" d="100"/>
        </p:scale>
        <p:origin x="-3174" y="-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DDF5D0-B768-4F6A-B3A8-A542A6C8CD46}" type="datetimeFigureOut">
              <a:rPr lang="en-IE" smtClean="0"/>
              <a:pPr/>
              <a:t>08/08/2016</a:t>
            </a:fld>
            <a:endParaRPr lang="en-IE"/>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83AD58-20B6-48BC-B292-31D9F303241D}" type="slidenum">
              <a:rPr lang="en-IE" smtClean="0"/>
              <a:pPr/>
              <a:t>‹#›</a:t>
            </a:fld>
            <a:endParaRPr lang="en-IE"/>
          </a:p>
        </p:txBody>
      </p:sp>
    </p:spTree>
    <p:extLst>
      <p:ext uri="{BB962C8B-B14F-4D97-AF65-F5344CB8AC3E}">
        <p14:creationId xmlns:p14="http://schemas.microsoft.com/office/powerpoint/2010/main" val="3329257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56433" y="3632201"/>
            <a:ext cx="5014912" cy="3268462"/>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456433" y="6900660"/>
            <a:ext cx="5014912" cy="162685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A671A3-0FEA-482C-89EF-97CE6B07433A}"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7" name="Freeform 6"/>
          <p:cNvSpPr/>
          <p:nvPr/>
        </p:nvSpPr>
        <p:spPr bwMode="auto">
          <a:xfrm>
            <a:off x="0" y="6245504"/>
            <a:ext cx="981367" cy="1124628"/>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99146" y="6542670"/>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56432" y="880534"/>
            <a:ext cx="5014912" cy="4502391"/>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56432" y="6289177"/>
            <a:ext cx="5014912" cy="2247359"/>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2FFF8F-D6D9-495C-9DC3-A41B7F357A9A}"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4590699"/>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299146" y="4685979"/>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03098" y="880534"/>
            <a:ext cx="4721583" cy="4182533"/>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1842194" y="5063067"/>
            <a:ext cx="4239312" cy="550333"/>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56432" y="6289177"/>
            <a:ext cx="5014912" cy="2247359"/>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7748BE-38DD-4C76-BD72-1FBD42788CCB}"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11" name="Freeform 11"/>
          <p:cNvSpPr/>
          <p:nvPr/>
        </p:nvSpPr>
        <p:spPr bwMode="auto">
          <a:xfrm flipV="1">
            <a:off x="-2356" y="4590699"/>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299146" y="4685979"/>
            <a:ext cx="438619" cy="527403"/>
          </a:xfrm>
        </p:spPr>
        <p:txBody>
          <a:bodyPr/>
          <a:lstStyle/>
          <a:p>
            <a:fld id="{D57F1E4F-1CFF-5643-939E-217C01CDF565}" type="slidenum">
              <a:rPr lang="en-US" dirty="0"/>
              <a:pPr/>
              <a:t>‹#›</a:t>
            </a:fld>
            <a:endParaRPr lang="en-US" dirty="0"/>
          </a:p>
        </p:txBody>
      </p:sp>
      <p:sp>
        <p:nvSpPr>
          <p:cNvPr id="14" name="TextBox 13"/>
          <p:cNvSpPr txBox="1"/>
          <p:nvPr/>
        </p:nvSpPr>
        <p:spPr>
          <a:xfrm>
            <a:off x="1388054" y="936007"/>
            <a:ext cx="342900" cy="844677"/>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6252104" y="4196553"/>
            <a:ext cx="342900" cy="844677"/>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56433" y="3522134"/>
            <a:ext cx="5014913" cy="3935887"/>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456433" y="7484533"/>
            <a:ext cx="5014913" cy="105389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662DB3A-6BE2-4E55-804C-711666998F27}"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709471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299146" y="7197793"/>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1603098" y="880534"/>
            <a:ext cx="4721583" cy="4182533"/>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456433" y="6273800"/>
            <a:ext cx="5014913" cy="1210733"/>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456433" y="7484533"/>
            <a:ext cx="5014913" cy="105389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22903A-17E4-40EE-B66D-7D5C4B93202F}"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11" name="Freeform 11"/>
          <p:cNvSpPr/>
          <p:nvPr/>
        </p:nvSpPr>
        <p:spPr bwMode="auto">
          <a:xfrm flipV="1">
            <a:off x="-2356" y="709471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299146" y="7197793"/>
            <a:ext cx="438619" cy="527403"/>
          </a:xfrm>
        </p:spPr>
        <p:txBody>
          <a:bodyPr/>
          <a:lstStyle/>
          <a:p>
            <a:fld id="{D57F1E4F-1CFF-5643-939E-217C01CDF565}" type="slidenum">
              <a:rPr lang="en-US" dirty="0"/>
              <a:pPr/>
              <a:t>‹#›</a:t>
            </a:fld>
            <a:endParaRPr lang="en-US" dirty="0"/>
          </a:p>
        </p:txBody>
      </p:sp>
      <p:sp>
        <p:nvSpPr>
          <p:cNvPr id="17" name="TextBox 16"/>
          <p:cNvSpPr txBox="1"/>
          <p:nvPr/>
        </p:nvSpPr>
        <p:spPr>
          <a:xfrm>
            <a:off x="1388054" y="936007"/>
            <a:ext cx="342900" cy="844677"/>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6252104" y="4196553"/>
            <a:ext cx="342900" cy="844677"/>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56432" y="906255"/>
            <a:ext cx="5014912" cy="4160029"/>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456433" y="6273800"/>
            <a:ext cx="5014913" cy="1210733"/>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456433" y="7484533"/>
            <a:ext cx="5014913" cy="1053899"/>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CD19E6F-548B-4041-A839-19F66D06AF83}"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709471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299146" y="7197793"/>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0404B6F-28CA-4EE5-8570-E70E1F4D851A}"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8"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8332" y="906253"/>
            <a:ext cx="1241776" cy="7632180"/>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56433" y="906253"/>
            <a:ext cx="3643313" cy="76321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0B05FA-4297-43D1-9ACE-3EC18F3DC13B}"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8"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2"/>
            <a:ext cx="5012824" cy="1850175"/>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456433" y="3081867"/>
            <a:ext cx="5014913" cy="545656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8FA436-F409-4BDC-A71A-E58CED64FC3B}"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8"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6432" y="2973750"/>
            <a:ext cx="5014912" cy="21216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56432" y="5099075"/>
            <a:ext cx="5014912" cy="12428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A426D0-40E3-4E22-BA51-97BCBCED477E}" type="datetime1">
              <a:rPr lang="en-US" smtClean="0"/>
              <a:t>8/8/2016</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4590699"/>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299146" y="4685979"/>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56433" y="3081867"/>
            <a:ext cx="2426549" cy="545656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044796" y="3071209"/>
            <a:ext cx="2426549" cy="5456565"/>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42B8B0-C3CD-44CD-93A5-63762339FF7E}"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10"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299146" y="1137908"/>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653397" y="2849459"/>
            <a:ext cx="2245912" cy="832379"/>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56433" y="3681840"/>
            <a:ext cx="2442877" cy="484475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22479" y="2844797"/>
            <a:ext cx="2249438" cy="832379"/>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031413" y="3677178"/>
            <a:ext cx="2440504" cy="484475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AEADC8-389B-46BF-B75F-DDAC3FD24BD2}" type="datetime1">
              <a:rPr lang="en-US" smtClean="0"/>
              <a:t>8/8/2016</a:t>
            </a:fld>
            <a:endParaRPr lang="en-US" dirty="0"/>
          </a:p>
        </p:txBody>
      </p:sp>
      <p:sp>
        <p:nvSpPr>
          <p:cNvPr id="8" name="Footer Placeholder 7"/>
          <p:cNvSpPr>
            <a:spLocks noGrp="1"/>
          </p:cNvSpPr>
          <p:nvPr>
            <p:ph type="ftr" sz="quarter" idx="11"/>
          </p:nvPr>
        </p:nvSpPr>
        <p:spPr/>
        <p:txBody>
          <a:bodyPr/>
          <a:lstStyle/>
          <a:p>
            <a:r>
              <a:rPr lang="en-US" smtClean="0"/>
              <a:t>J.Byrne 2016</a:t>
            </a:r>
            <a:endParaRPr lang="en-US" dirty="0"/>
          </a:p>
        </p:txBody>
      </p:sp>
      <p:sp>
        <p:nvSpPr>
          <p:cNvPr id="12"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299146" y="1137908"/>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CE932EA-1965-4CFD-978B-DA48E4D47D62}" type="datetime1">
              <a:rPr lang="en-US" smtClean="0"/>
              <a:t>8/8/2016</a:t>
            </a:fld>
            <a:endParaRPr lang="en-US"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7"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47EF8D-0683-470A-B27E-75C63C8D0423}" type="datetime1">
              <a:rPr lang="en-US" smtClean="0"/>
              <a:t>8/8/2016</a:t>
            </a:fld>
            <a:endParaRPr lang="en-US" dirty="0"/>
          </a:p>
        </p:txBody>
      </p:sp>
      <p:sp>
        <p:nvSpPr>
          <p:cNvPr id="3" name="Footer Placeholder 2"/>
          <p:cNvSpPr>
            <a:spLocks noGrp="1"/>
          </p:cNvSpPr>
          <p:nvPr>
            <p:ph type="ftr" sz="quarter" idx="11"/>
          </p:nvPr>
        </p:nvSpPr>
        <p:spPr/>
        <p:txBody>
          <a:bodyPr/>
          <a:lstStyle/>
          <a:p>
            <a:r>
              <a:rPr lang="en-US" smtClean="0"/>
              <a:t>J.Byrne 2016</a:t>
            </a:r>
            <a:endParaRPr lang="en-US" dirty="0"/>
          </a:p>
        </p:txBody>
      </p:sp>
      <p:sp>
        <p:nvSpPr>
          <p:cNvPr id="6"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56432" y="644349"/>
            <a:ext cx="1971674" cy="1410229"/>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3556694" y="644350"/>
            <a:ext cx="2914650" cy="782161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56432" y="2309108"/>
            <a:ext cx="1971674" cy="61568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71F97D-715E-497A-9A65-F2052634BBED}"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103187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56433" y="6934200"/>
            <a:ext cx="5014913" cy="818621"/>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456433" y="917172"/>
            <a:ext cx="5014913" cy="556829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56433" y="7752822"/>
            <a:ext cx="5014913" cy="71313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09374-81C2-4AA0-B743-9F2DAB6DB823}" type="datetime1">
              <a:rPr lang="en-US" smtClean="0"/>
              <a:t>8/8/2016</a:t>
            </a:fld>
            <a:endParaRPr lang="en-US" dirty="0"/>
          </a:p>
        </p:txBody>
      </p:sp>
      <p:sp>
        <p:nvSpPr>
          <p:cNvPr id="6" name="Footer Placeholder 5"/>
          <p:cNvSpPr>
            <a:spLocks noGrp="1"/>
          </p:cNvSpPr>
          <p:nvPr>
            <p:ph type="ftr" sz="quarter" idx="11"/>
          </p:nvPr>
        </p:nvSpPr>
        <p:spPr/>
        <p:txBody>
          <a:bodyPr/>
          <a:lstStyle/>
          <a:p>
            <a:r>
              <a:rPr lang="en-US" smtClean="0"/>
              <a:t>J.Byrne 2016</a:t>
            </a:r>
            <a:endParaRPr lang="en-US" dirty="0"/>
          </a:p>
        </p:txBody>
      </p:sp>
      <p:sp>
        <p:nvSpPr>
          <p:cNvPr id="9" name="Freeform 11"/>
          <p:cNvSpPr/>
          <p:nvPr/>
        </p:nvSpPr>
        <p:spPr bwMode="auto">
          <a:xfrm flipV="1">
            <a:off x="-2356" y="7094716"/>
            <a:ext cx="893546" cy="73276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299146" y="7197793"/>
            <a:ext cx="438619" cy="527403"/>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0" y="330200"/>
            <a:ext cx="1603978" cy="9589129"/>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15313" y="-1134"/>
            <a:ext cx="1325629" cy="9900278"/>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02870" cy="9906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458520" y="901492"/>
            <a:ext cx="5012824" cy="185017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6433" y="3081867"/>
            <a:ext cx="5014913" cy="561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828407" y="8855076"/>
            <a:ext cx="644784" cy="535017"/>
          </a:xfrm>
          <a:prstGeom prst="rect">
            <a:avLst/>
          </a:prstGeom>
        </p:spPr>
        <p:txBody>
          <a:bodyPr vert="horz" lIns="91440" tIns="45720" rIns="91440" bIns="45720" rtlCol="0" anchor="ctr"/>
          <a:lstStyle>
            <a:lvl1pPr algn="r">
              <a:defRPr sz="900">
                <a:solidFill>
                  <a:schemeClr val="tx1">
                    <a:tint val="75000"/>
                  </a:schemeClr>
                </a:solidFill>
              </a:defRPr>
            </a:lvl1pPr>
          </a:lstStyle>
          <a:p>
            <a:fld id="{818EC888-8E8A-4B94-9463-8A36ED91498E}" type="datetime1">
              <a:rPr lang="en-US" smtClean="0"/>
              <a:t>8/8/2016</a:t>
            </a:fld>
            <a:endParaRPr lang="en-US" dirty="0"/>
          </a:p>
        </p:txBody>
      </p:sp>
      <p:sp>
        <p:nvSpPr>
          <p:cNvPr id="5" name="Footer Placeholder 4"/>
          <p:cNvSpPr>
            <a:spLocks noGrp="1"/>
          </p:cNvSpPr>
          <p:nvPr>
            <p:ph type="ftr" sz="quarter" idx="3"/>
          </p:nvPr>
        </p:nvSpPr>
        <p:spPr>
          <a:xfrm>
            <a:off x="1456433" y="8862835"/>
            <a:ext cx="4286249" cy="527403"/>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J.Byrne 2016</a:t>
            </a:r>
            <a:endParaRPr lang="en-US" dirty="0"/>
          </a:p>
        </p:txBody>
      </p:sp>
      <p:sp>
        <p:nvSpPr>
          <p:cNvPr id="6" name="Slide Number Placeholder 5"/>
          <p:cNvSpPr>
            <a:spLocks noGrp="1"/>
          </p:cNvSpPr>
          <p:nvPr>
            <p:ph type="sldNum" sz="quarter" idx="4"/>
          </p:nvPr>
        </p:nvSpPr>
        <p:spPr bwMode="gray">
          <a:xfrm>
            <a:off x="299146" y="1137908"/>
            <a:ext cx="438619" cy="527403"/>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6433" y="3632201"/>
            <a:ext cx="5014912" cy="4958906"/>
          </a:xfrm>
        </p:spPr>
        <p:txBody>
          <a:bodyPr>
            <a:normAutofit fontScale="90000"/>
          </a:bodyPr>
          <a:lstStyle/>
          <a:p>
            <a:r>
              <a:rPr lang="en-IE" dirty="0" smtClean="0"/>
              <a:t>Module 3003</a:t>
            </a:r>
            <a:br>
              <a:rPr lang="en-IE" dirty="0" smtClean="0"/>
            </a:br>
            <a:r>
              <a:rPr lang="en-IE" dirty="0" smtClean="0"/>
              <a:t/>
            </a:r>
            <a:br>
              <a:rPr lang="en-IE" dirty="0" smtClean="0"/>
            </a:br>
            <a:r>
              <a:rPr lang="en-GB" dirty="0" smtClean="0"/>
              <a:t>Applied Materials, Wood Finishing &amp; Reproduction </a:t>
            </a:r>
            <a:r>
              <a:rPr lang="en-IE" dirty="0" smtClean="0"/>
              <a:t> </a:t>
            </a:r>
            <a:br>
              <a:rPr lang="en-IE" dirty="0" smtClean="0"/>
            </a:br>
            <a:r>
              <a:rPr lang="en-IE" dirty="0" smtClean="0"/>
              <a:t/>
            </a:r>
            <a:br>
              <a:rPr lang="en-IE" dirty="0" smtClean="0"/>
            </a:br>
            <a:r>
              <a:rPr lang="en-IE" dirty="0" smtClean="0"/>
              <a:t>3</a:t>
            </a:r>
            <a:r>
              <a:rPr lang="en-IE" baseline="30000" dirty="0" smtClean="0"/>
              <a:t>rd</a:t>
            </a:r>
            <a:r>
              <a:rPr lang="en-IE" dirty="0" smtClean="0"/>
              <a:t> Year</a:t>
            </a:r>
            <a:br>
              <a:rPr lang="en-IE" dirty="0" smtClean="0"/>
            </a:br>
            <a:r>
              <a:rPr lang="en-IE" dirty="0" smtClean="0"/>
              <a:t>2016 </a:t>
            </a:r>
            <a:r>
              <a:rPr lang="en-IE" dirty="0" smtClean="0"/>
              <a:t>– </a:t>
            </a:r>
            <a:r>
              <a:rPr lang="en-IE" dirty="0" smtClean="0"/>
              <a:t>2017 </a:t>
            </a:r>
            <a:endParaRPr lang="en-IE"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Tree>
    <p:extLst>
      <p:ext uri="{BB962C8B-B14F-4D97-AF65-F5344CB8AC3E}">
        <p14:creationId xmlns:p14="http://schemas.microsoft.com/office/powerpoint/2010/main" val="4802861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Module Assessment</a:t>
            </a:r>
            <a:br>
              <a:rPr lang="en-GB" b="1" dirty="0" smtClean="0"/>
            </a:br>
            <a:r>
              <a:rPr lang="en-GB" b="1" dirty="0" smtClean="0"/>
              <a:t>&amp;</a:t>
            </a:r>
            <a:br>
              <a:rPr lang="en-GB" b="1" dirty="0" smtClean="0"/>
            </a:br>
            <a:r>
              <a:rPr lang="en-GB" b="1" dirty="0" smtClean="0"/>
              <a:t>Assessment Criteria </a:t>
            </a:r>
            <a:endParaRPr lang="en-IE" dirty="0"/>
          </a:p>
        </p:txBody>
      </p:sp>
      <p:sp>
        <p:nvSpPr>
          <p:cNvPr id="3" name="Content Placeholder 2"/>
          <p:cNvSpPr>
            <a:spLocks noGrp="1"/>
          </p:cNvSpPr>
          <p:nvPr>
            <p:ph idx="1"/>
          </p:nvPr>
        </p:nvSpPr>
        <p:spPr>
          <a:xfrm>
            <a:off x="693683" y="3081867"/>
            <a:ext cx="5912069" cy="5456565"/>
          </a:xfrm>
        </p:spPr>
        <p:txBody>
          <a:bodyPr>
            <a:normAutofit/>
          </a:bodyPr>
          <a:lstStyle/>
          <a:p>
            <a:r>
              <a:rPr lang="en-IE" sz="2400" dirty="0" smtClean="0"/>
              <a:t>100% Coursework</a:t>
            </a:r>
          </a:p>
          <a:p>
            <a:r>
              <a:rPr lang="en-GB" sz="2400" dirty="0" smtClean="0"/>
              <a:t>Design, draw, resource materials and fittings, cost, construct, finish and present a completed item of furniture or joinery of historical style, given a brief or specification.</a:t>
            </a:r>
            <a:endParaRPr lang="en-IE" sz="2400" dirty="0" smtClean="0"/>
          </a:p>
          <a:p>
            <a:r>
              <a:rPr lang="en-GB" sz="2400" dirty="0" smtClean="0"/>
              <a:t> </a:t>
            </a:r>
            <a:endParaRPr lang="en-IE" sz="2400" dirty="0" smtClean="0"/>
          </a:p>
          <a:p>
            <a:r>
              <a:rPr lang="en-GB" sz="2400" dirty="0" smtClean="0"/>
              <a:t>Present a written document displaying a detailed work procedure from drawing board to the finished item of furniture or joinery project.  </a:t>
            </a:r>
            <a:endParaRPr lang="en-IE" sz="2400" dirty="0" smtClean="0"/>
          </a:p>
          <a:p>
            <a:r>
              <a:rPr lang="en-GB" sz="2400" dirty="0" smtClean="0"/>
              <a:t>Methodology applied. </a:t>
            </a:r>
            <a:endParaRPr lang="en-IE" sz="2400" dirty="0" smtClean="0"/>
          </a:p>
          <a:p>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a:xfrm>
            <a:off x="126124" y="1137908"/>
            <a:ext cx="611641" cy="527403"/>
          </a:xfrm>
        </p:spPr>
        <p:txBody>
          <a:bodyPr/>
          <a:lstStyle/>
          <a:p>
            <a:fld id="{D57F1E4F-1CFF-5643-939E-217C01CDF565}"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1543996"/>
          </a:xfrm>
        </p:spPr>
        <p:txBody>
          <a:bodyPr>
            <a:normAutofit/>
          </a:bodyPr>
          <a:lstStyle/>
          <a:p>
            <a:r>
              <a:rPr lang="en-GB" b="1" dirty="0" smtClean="0"/>
              <a:t>Class Timetable:</a:t>
            </a:r>
            <a:r>
              <a:rPr lang="en-IE" dirty="0" smtClean="0"/>
              <a:t/>
            </a:r>
            <a:br>
              <a:rPr lang="en-IE" dirty="0" smtClean="0"/>
            </a:br>
            <a:endParaRPr lang="en-IE" dirty="0"/>
          </a:p>
        </p:txBody>
      </p:sp>
      <p:sp>
        <p:nvSpPr>
          <p:cNvPr id="3" name="Content Placeholder 2"/>
          <p:cNvSpPr>
            <a:spLocks noGrp="1"/>
          </p:cNvSpPr>
          <p:nvPr>
            <p:ph idx="1"/>
          </p:nvPr>
        </p:nvSpPr>
        <p:spPr>
          <a:xfrm>
            <a:off x="662152" y="1892596"/>
            <a:ext cx="5896303" cy="7166344"/>
          </a:xfrm>
        </p:spPr>
        <p:txBody>
          <a:bodyPr>
            <a:normAutofit fontScale="92500" lnSpcReduction="10000"/>
          </a:bodyPr>
          <a:lstStyle/>
          <a:p>
            <a:pPr>
              <a:buNone/>
            </a:pPr>
            <a:endParaRPr lang="en-GB" sz="2400" dirty="0" smtClean="0"/>
          </a:p>
          <a:p>
            <a:r>
              <a:rPr lang="en-GB" sz="3200" b="1" dirty="0" smtClean="0"/>
              <a:t>Semester 1 </a:t>
            </a:r>
          </a:p>
          <a:p>
            <a:r>
              <a:rPr lang="en-GB" sz="2400" dirty="0" smtClean="0"/>
              <a:t>2 hours per week class contact time (Furn. /Joinery artefact)</a:t>
            </a:r>
          </a:p>
          <a:p>
            <a:r>
              <a:rPr lang="en-GB" sz="2400" dirty="0" smtClean="0"/>
              <a:t>10 hours per week out of class work</a:t>
            </a:r>
          </a:p>
          <a:p>
            <a:r>
              <a:rPr lang="en-GB" sz="2400" dirty="0" smtClean="0">
                <a:solidFill>
                  <a:schemeClr val="tx2">
                    <a:lumMod val="60000"/>
                    <a:lumOff val="40000"/>
                  </a:schemeClr>
                </a:solidFill>
              </a:rPr>
              <a:t>2 hours per week class contact time (Finishing) 2 hours out of class work</a:t>
            </a:r>
          </a:p>
          <a:p>
            <a:r>
              <a:rPr lang="en-GB" sz="2400" dirty="0" smtClean="0"/>
              <a:t>Working on Draft Proposal</a:t>
            </a:r>
          </a:p>
          <a:p>
            <a:r>
              <a:rPr lang="en-GB" sz="2400" dirty="0" smtClean="0"/>
              <a:t>Presenting Proposal to class</a:t>
            </a:r>
          </a:p>
          <a:p>
            <a:r>
              <a:rPr lang="en-GB" sz="2400" dirty="0" smtClean="0"/>
              <a:t>Research </a:t>
            </a:r>
            <a:endParaRPr lang="en-IE" sz="2400" dirty="0" smtClean="0"/>
          </a:p>
          <a:p>
            <a:r>
              <a:rPr lang="en-GB" sz="2400" dirty="0" smtClean="0"/>
              <a:t>Working on Thesis presentation </a:t>
            </a:r>
          </a:p>
          <a:p>
            <a:r>
              <a:rPr lang="en-GB" sz="2400" dirty="0" smtClean="0"/>
              <a:t>Estimated time charts </a:t>
            </a:r>
          </a:p>
          <a:p>
            <a:r>
              <a:rPr lang="en-GB" sz="2400" dirty="0" smtClean="0"/>
              <a:t>Drawings</a:t>
            </a:r>
          </a:p>
          <a:p>
            <a:r>
              <a:rPr lang="en-GB" sz="2400" dirty="0" smtClean="0"/>
              <a:t>Cutting list</a:t>
            </a:r>
          </a:p>
          <a:p>
            <a:r>
              <a:rPr lang="en-GB" sz="2400" dirty="0" smtClean="0"/>
              <a:t>Sourcing material</a:t>
            </a:r>
          </a:p>
          <a:p>
            <a:r>
              <a:rPr lang="en-GB" sz="2400" dirty="0" smtClean="0"/>
              <a:t>Draft Thesis work</a:t>
            </a:r>
          </a:p>
          <a:p>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a:xfrm>
            <a:off x="126124" y="1137908"/>
            <a:ext cx="611641" cy="527403"/>
          </a:xfrm>
        </p:spPr>
        <p:txBody>
          <a:bodyPr/>
          <a:lstStyle/>
          <a:p>
            <a:fld id="{D57F1E4F-1CFF-5643-939E-217C01CDF565}"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1543996"/>
          </a:xfrm>
        </p:spPr>
        <p:txBody>
          <a:bodyPr>
            <a:normAutofit/>
          </a:bodyPr>
          <a:lstStyle/>
          <a:p>
            <a:r>
              <a:rPr lang="en-GB" b="1" dirty="0" smtClean="0"/>
              <a:t>Class Timetable:</a:t>
            </a:r>
            <a:r>
              <a:rPr lang="en-IE" dirty="0" smtClean="0"/>
              <a:t/>
            </a:r>
            <a:br>
              <a:rPr lang="en-IE" dirty="0" smtClean="0"/>
            </a:br>
            <a:endParaRPr lang="en-IE" dirty="0"/>
          </a:p>
        </p:txBody>
      </p:sp>
      <p:sp>
        <p:nvSpPr>
          <p:cNvPr id="3" name="Content Placeholder 2"/>
          <p:cNvSpPr>
            <a:spLocks noGrp="1"/>
          </p:cNvSpPr>
          <p:nvPr>
            <p:ph idx="1"/>
          </p:nvPr>
        </p:nvSpPr>
        <p:spPr>
          <a:xfrm>
            <a:off x="583324" y="1576552"/>
            <a:ext cx="5888023" cy="7482388"/>
          </a:xfrm>
        </p:spPr>
        <p:txBody>
          <a:bodyPr>
            <a:normAutofit/>
          </a:bodyPr>
          <a:lstStyle/>
          <a:p>
            <a:pPr>
              <a:buNone/>
            </a:pPr>
            <a:endParaRPr lang="en-GB" sz="2400" dirty="0" smtClean="0"/>
          </a:p>
          <a:p>
            <a:r>
              <a:rPr lang="en-GB" sz="3200" b="1" dirty="0" smtClean="0"/>
              <a:t>Semester 2 </a:t>
            </a:r>
          </a:p>
          <a:p>
            <a:r>
              <a:rPr lang="en-GB" sz="2400" dirty="0" smtClean="0"/>
              <a:t>6 hours per week class contact time  </a:t>
            </a:r>
          </a:p>
          <a:p>
            <a:r>
              <a:rPr lang="en-GB" sz="2400" dirty="0" smtClean="0"/>
              <a:t>6 hours per week out of class working on Thesis</a:t>
            </a:r>
          </a:p>
          <a:p>
            <a:r>
              <a:rPr lang="en-GB" sz="2400" dirty="0" smtClean="0">
                <a:solidFill>
                  <a:schemeClr val="tx2">
                    <a:lumMod val="60000"/>
                    <a:lumOff val="40000"/>
                  </a:schemeClr>
                </a:solidFill>
              </a:rPr>
              <a:t>2 hours per week class contact time (Finishing) 2 hours out of class work</a:t>
            </a:r>
            <a:endParaRPr lang="en-GB" sz="2400" dirty="0" smtClean="0"/>
          </a:p>
          <a:p>
            <a:r>
              <a:rPr lang="en-GB" sz="2400" dirty="0" smtClean="0"/>
              <a:t>Material breakout</a:t>
            </a:r>
          </a:p>
          <a:p>
            <a:r>
              <a:rPr lang="en-GB" sz="2400" dirty="0" smtClean="0"/>
              <a:t>Manufacturing Artefact</a:t>
            </a:r>
          </a:p>
          <a:p>
            <a:r>
              <a:rPr lang="en-GB" sz="2400" dirty="0" smtClean="0"/>
              <a:t>Finishing Artefact</a:t>
            </a:r>
          </a:p>
          <a:p>
            <a:r>
              <a:rPr lang="en-GB" sz="2400" dirty="0" smtClean="0"/>
              <a:t>Completed Thesis work</a:t>
            </a:r>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a:xfrm>
            <a:off x="0" y="1137908"/>
            <a:ext cx="737765" cy="527403"/>
          </a:xfrm>
        </p:spPr>
        <p:txBody>
          <a:bodyPr/>
          <a:lstStyle/>
          <a:p>
            <a:fld id="{D57F1E4F-1CFF-5643-939E-217C01CDF565}" type="slidenum">
              <a:rPr lang="en-US" smtClean="0"/>
              <a:pPr/>
              <a:t>12</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Module Descriptor:</a:t>
            </a:r>
            <a:r>
              <a:rPr lang="en-IE" dirty="0" smtClean="0"/>
              <a:t/>
            </a:r>
            <a:br>
              <a:rPr lang="en-IE" dirty="0" smtClean="0"/>
            </a:br>
            <a:endParaRPr lang="en-IE" dirty="0"/>
          </a:p>
        </p:txBody>
      </p:sp>
      <p:sp>
        <p:nvSpPr>
          <p:cNvPr id="3" name="Content Placeholder 2"/>
          <p:cNvSpPr>
            <a:spLocks noGrp="1"/>
          </p:cNvSpPr>
          <p:nvPr>
            <p:ph idx="1"/>
          </p:nvPr>
        </p:nvSpPr>
        <p:spPr>
          <a:xfrm>
            <a:off x="614855" y="1807534"/>
            <a:ext cx="5856492" cy="7719237"/>
          </a:xfrm>
        </p:spPr>
        <p:txBody>
          <a:bodyPr>
            <a:noAutofit/>
          </a:bodyPr>
          <a:lstStyle/>
          <a:p>
            <a:r>
              <a:rPr lang="en-GB" sz="2400" dirty="0" smtClean="0"/>
              <a:t>This module is designed to provide students with the theoretical knowledge and application methods as applied to materials and wood finishing products used in the construction of reproduction furniture and joinery. </a:t>
            </a:r>
          </a:p>
          <a:p>
            <a:r>
              <a:rPr lang="en-GB" sz="2400" dirty="0" smtClean="0"/>
              <a:t>To provide the high level practical skills necessary in the manufacture of reproduction furniture and joinery of historical styles. </a:t>
            </a:r>
          </a:p>
          <a:p>
            <a:r>
              <a:rPr lang="en-GB" sz="2400" dirty="0" smtClean="0"/>
              <a:t>The module provides the student with the opportunity to construct from a specification, a project of furniture or joinery of historical style, from drawing board to completion. </a:t>
            </a:r>
          </a:p>
          <a:p>
            <a:pPr>
              <a:buNone/>
            </a:pPr>
            <a:endParaRPr lang="en-IE"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Module Descriptor:</a:t>
            </a:r>
            <a:r>
              <a:rPr lang="en-IE" dirty="0" smtClean="0"/>
              <a:t/>
            </a:r>
            <a:br>
              <a:rPr lang="en-IE" dirty="0" smtClean="0"/>
            </a:br>
            <a:endParaRPr lang="en-IE" dirty="0"/>
          </a:p>
        </p:txBody>
      </p:sp>
      <p:sp>
        <p:nvSpPr>
          <p:cNvPr id="3" name="Content Placeholder 2"/>
          <p:cNvSpPr>
            <a:spLocks noGrp="1"/>
          </p:cNvSpPr>
          <p:nvPr>
            <p:ph idx="1"/>
          </p:nvPr>
        </p:nvSpPr>
        <p:spPr>
          <a:xfrm>
            <a:off x="583324" y="1807534"/>
            <a:ext cx="5888023" cy="7719237"/>
          </a:xfrm>
        </p:spPr>
        <p:txBody>
          <a:bodyPr>
            <a:noAutofit/>
          </a:bodyPr>
          <a:lstStyle/>
          <a:p>
            <a:r>
              <a:rPr lang="en-GB" sz="2400" dirty="0" smtClean="0"/>
              <a:t>Although emphasising the module content but also incorporating various related module criteria. </a:t>
            </a:r>
          </a:p>
          <a:p>
            <a:r>
              <a:rPr lang="en-GB" sz="2400" dirty="0" smtClean="0"/>
              <a:t>The module project will be of capstone importance involving many of the accumulative skill acquired throughout the duration of the programme</a:t>
            </a:r>
            <a:endParaRPr lang="en-IE"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Footer Placeholder 4"/>
          <p:cNvSpPr>
            <a:spLocks noGrp="1"/>
          </p:cNvSpPr>
          <p:nvPr>
            <p:ph type="ftr" sz="quarter" idx="11"/>
          </p:nvPr>
        </p:nvSpPr>
        <p:spPr/>
        <p:txBody>
          <a:bodyPr/>
          <a:lstStyle/>
          <a:p>
            <a:r>
              <a:rPr lang="en-US" smtClean="0"/>
              <a:t>J.Byrne 2016</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Module Aim:</a:t>
            </a:r>
            <a:r>
              <a:rPr lang="en-IE" dirty="0" smtClean="0"/>
              <a:t/>
            </a:r>
            <a:br>
              <a:rPr lang="en-IE" dirty="0" smtClean="0"/>
            </a:br>
            <a:endParaRPr lang="en-IE" dirty="0"/>
          </a:p>
        </p:txBody>
      </p:sp>
      <p:sp>
        <p:nvSpPr>
          <p:cNvPr id="3" name="Content Placeholder 2"/>
          <p:cNvSpPr>
            <a:spLocks noGrp="1"/>
          </p:cNvSpPr>
          <p:nvPr>
            <p:ph idx="1"/>
          </p:nvPr>
        </p:nvSpPr>
        <p:spPr>
          <a:xfrm>
            <a:off x="599091" y="1954816"/>
            <a:ext cx="5833240" cy="5456565"/>
          </a:xfrm>
        </p:spPr>
        <p:txBody>
          <a:bodyPr>
            <a:normAutofit/>
          </a:bodyPr>
          <a:lstStyle/>
          <a:p>
            <a:r>
              <a:rPr lang="en-GB" sz="2400" dirty="0" smtClean="0"/>
              <a:t>To provide students with a practical application and theoretical knowledge of the materials associated with the reproduction of furniture and joinery and  to  raise the practical skill levels necessary for the competent reproduction and finishing of items of furniture and joinery of historical style of exceptional quality. </a:t>
            </a:r>
            <a:endParaRPr lang="en-IE" sz="2400"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820982"/>
          </a:xfrm>
        </p:spPr>
        <p:txBody>
          <a:bodyPr>
            <a:normAutofit fontScale="90000"/>
          </a:bodyPr>
          <a:lstStyle/>
          <a:p>
            <a:r>
              <a:rPr lang="en-GB" b="1" dirty="0" smtClean="0"/>
              <a:t>Learning Outcomes:</a:t>
            </a:r>
            <a:r>
              <a:rPr lang="en-IE" dirty="0" smtClean="0"/>
              <a:t/>
            </a:r>
            <a:br>
              <a:rPr lang="en-IE" dirty="0" smtClean="0"/>
            </a:br>
            <a:endParaRPr lang="en-IE" dirty="0"/>
          </a:p>
        </p:txBody>
      </p:sp>
      <p:sp>
        <p:nvSpPr>
          <p:cNvPr id="3" name="Content Placeholder 2"/>
          <p:cNvSpPr>
            <a:spLocks noGrp="1"/>
          </p:cNvSpPr>
          <p:nvPr>
            <p:ph idx="1"/>
          </p:nvPr>
        </p:nvSpPr>
        <p:spPr>
          <a:xfrm>
            <a:off x="750512" y="1828801"/>
            <a:ext cx="5776411" cy="6709632"/>
          </a:xfrm>
        </p:spPr>
        <p:txBody>
          <a:bodyPr>
            <a:normAutofit/>
          </a:bodyPr>
          <a:lstStyle/>
          <a:p>
            <a:r>
              <a:rPr lang="en-GB" sz="2400" b="1" dirty="0" smtClean="0"/>
              <a:t>On completion of this subject students will be able to:</a:t>
            </a:r>
            <a:endParaRPr lang="en-IE" sz="2400" dirty="0" smtClean="0"/>
          </a:p>
          <a:p>
            <a:pPr lvl="0"/>
            <a:r>
              <a:rPr lang="en-GB" sz="2400" dirty="0" smtClean="0"/>
              <a:t>Identify and apply the materials and fittings associated with furniture and joinery reproduction. </a:t>
            </a:r>
            <a:endParaRPr lang="en-IE" sz="2400" dirty="0" smtClean="0"/>
          </a:p>
          <a:p>
            <a:pPr lvl="0"/>
            <a:r>
              <a:rPr lang="en-GB" sz="2400" dirty="0" smtClean="0"/>
              <a:t>Demonstrate the practical skill necessary to construct furniture and joinery of historical a style.</a:t>
            </a:r>
            <a:endParaRPr lang="en-IE" sz="2400" dirty="0" smtClean="0"/>
          </a:p>
          <a:p>
            <a:pPr lvl="0"/>
            <a:r>
              <a:rPr lang="en-GB" sz="2400" dirty="0" smtClean="0"/>
              <a:t>Identify features and details of selected historical furniture and joinery styles.</a:t>
            </a:r>
            <a:endParaRPr lang="en-IE" sz="2400" dirty="0" smtClean="0"/>
          </a:p>
          <a:p>
            <a:pPr lvl="0"/>
            <a:r>
              <a:rPr lang="en-GB" sz="2400" dirty="0" smtClean="0"/>
              <a:t>Demonstrate the application of various varnishes, stains, colouring agents, waxes, oils and paints to substrates.</a:t>
            </a:r>
            <a:endParaRPr lang="en-IE" sz="2400" dirty="0" smtClean="0"/>
          </a:p>
          <a:p>
            <a:endParaRPr lang="en-IE" dirty="0" smtClean="0"/>
          </a:p>
          <a:p>
            <a:endParaRPr lang="en-IE" dirty="0" smtClean="0"/>
          </a:p>
          <a:p>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820982"/>
          </a:xfrm>
        </p:spPr>
        <p:txBody>
          <a:bodyPr>
            <a:normAutofit fontScale="90000"/>
          </a:bodyPr>
          <a:lstStyle/>
          <a:p>
            <a:r>
              <a:rPr lang="en-GB" b="1" dirty="0" smtClean="0"/>
              <a:t>Learning Outcomes:</a:t>
            </a:r>
            <a:r>
              <a:rPr lang="en-IE" dirty="0" smtClean="0"/>
              <a:t/>
            </a:r>
            <a:br>
              <a:rPr lang="en-IE" dirty="0" smtClean="0"/>
            </a:br>
            <a:endParaRPr lang="en-IE" dirty="0"/>
          </a:p>
        </p:txBody>
      </p:sp>
      <p:sp>
        <p:nvSpPr>
          <p:cNvPr id="3" name="Content Placeholder 2"/>
          <p:cNvSpPr>
            <a:spLocks noGrp="1"/>
          </p:cNvSpPr>
          <p:nvPr>
            <p:ph idx="1"/>
          </p:nvPr>
        </p:nvSpPr>
        <p:spPr>
          <a:xfrm>
            <a:off x="677917" y="1828801"/>
            <a:ext cx="5896304" cy="6709632"/>
          </a:xfrm>
        </p:spPr>
        <p:txBody>
          <a:bodyPr>
            <a:normAutofit/>
          </a:bodyPr>
          <a:lstStyle/>
          <a:p>
            <a:r>
              <a:rPr lang="en-GB" sz="2400" b="1" dirty="0" smtClean="0"/>
              <a:t>On completion of this subject students will be able to:</a:t>
            </a:r>
            <a:endParaRPr lang="en-IE" sz="2400" dirty="0" smtClean="0"/>
          </a:p>
          <a:p>
            <a:pPr lvl="0"/>
            <a:r>
              <a:rPr lang="en-GB" sz="2400" dirty="0" smtClean="0"/>
              <a:t>Demonstrate the application of finishes as applied to furniture and joinery reproduction.</a:t>
            </a:r>
            <a:endParaRPr lang="en-IE" sz="2400" dirty="0" smtClean="0"/>
          </a:p>
          <a:p>
            <a:pPr lvl="0"/>
            <a:r>
              <a:rPr lang="en-GB" sz="2400" dirty="0" smtClean="0"/>
              <a:t>Display the skill required to repair surface finish damage on various finishes.</a:t>
            </a:r>
            <a:endParaRPr lang="en-IE" sz="2400" dirty="0" smtClean="0"/>
          </a:p>
          <a:p>
            <a:pPr lvl="0"/>
            <a:r>
              <a:rPr lang="en-GB" sz="2400" dirty="0" smtClean="0"/>
              <a:t>Maintain all equipment in the application of finishes.</a:t>
            </a:r>
            <a:endParaRPr lang="en-IE" sz="2400" dirty="0" smtClean="0"/>
          </a:p>
          <a:p>
            <a:pPr lvl="0"/>
            <a:r>
              <a:rPr lang="en-GB" sz="2400" dirty="0" smtClean="0"/>
              <a:t>Adhere to the safety precautions related to the finishing material application. </a:t>
            </a:r>
            <a:endParaRPr lang="en-IE" sz="2400" dirty="0" smtClean="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884778"/>
          </a:xfrm>
        </p:spPr>
        <p:txBody>
          <a:bodyPr>
            <a:normAutofit fontScale="90000"/>
          </a:bodyPr>
          <a:lstStyle/>
          <a:p>
            <a:r>
              <a:rPr lang="en-GB" b="1" dirty="0" smtClean="0"/>
              <a:t>Module Content:</a:t>
            </a:r>
            <a:r>
              <a:rPr lang="en-IE" dirty="0" smtClean="0"/>
              <a:t/>
            </a:r>
            <a:br>
              <a:rPr lang="en-IE" dirty="0" smtClean="0"/>
            </a:br>
            <a:endParaRPr lang="en-IE" dirty="0"/>
          </a:p>
        </p:txBody>
      </p:sp>
      <p:sp>
        <p:nvSpPr>
          <p:cNvPr id="3" name="Content Placeholder 2"/>
          <p:cNvSpPr>
            <a:spLocks noGrp="1"/>
          </p:cNvSpPr>
          <p:nvPr>
            <p:ph idx="1"/>
          </p:nvPr>
        </p:nvSpPr>
        <p:spPr>
          <a:xfrm>
            <a:off x="819807" y="1976081"/>
            <a:ext cx="5549462" cy="6763882"/>
          </a:xfrm>
        </p:spPr>
        <p:txBody>
          <a:bodyPr>
            <a:normAutofit/>
          </a:bodyPr>
          <a:lstStyle/>
          <a:p>
            <a:pPr lvl="0"/>
            <a:r>
              <a:rPr lang="en-GB" sz="2400" dirty="0" smtClean="0"/>
              <a:t>Material research.</a:t>
            </a:r>
            <a:endParaRPr lang="en-IE" sz="2400" dirty="0" smtClean="0"/>
          </a:p>
          <a:p>
            <a:pPr lvl="0"/>
            <a:r>
              <a:rPr lang="en-GB" sz="2400" dirty="0" smtClean="0"/>
              <a:t>Marquetry materials.</a:t>
            </a:r>
            <a:endParaRPr lang="en-IE" sz="2400" dirty="0" smtClean="0"/>
          </a:p>
          <a:p>
            <a:pPr lvl="0"/>
            <a:r>
              <a:rPr lang="en-GB" sz="2400" dirty="0" smtClean="0"/>
              <a:t>Upholstery materials.</a:t>
            </a:r>
            <a:endParaRPr lang="en-IE" sz="2400" dirty="0" smtClean="0"/>
          </a:p>
          <a:p>
            <a:pPr lvl="0"/>
            <a:r>
              <a:rPr lang="en-GB" sz="2400" dirty="0" smtClean="0"/>
              <a:t>Metals</a:t>
            </a:r>
            <a:endParaRPr lang="en-IE" sz="2400" dirty="0" smtClean="0"/>
          </a:p>
          <a:p>
            <a:pPr lvl="0"/>
            <a:r>
              <a:rPr lang="en-GB" sz="2400" dirty="0" smtClean="0"/>
              <a:t>Glass.</a:t>
            </a:r>
            <a:endParaRPr lang="en-IE" sz="2400" dirty="0" smtClean="0"/>
          </a:p>
          <a:p>
            <a:pPr lvl="0"/>
            <a:r>
              <a:rPr lang="en-GB" sz="2400" dirty="0" smtClean="0"/>
              <a:t>Lead.</a:t>
            </a:r>
            <a:endParaRPr lang="en-IE" sz="2400" dirty="0" smtClean="0"/>
          </a:p>
          <a:p>
            <a:pPr lvl="0"/>
            <a:r>
              <a:rPr lang="en-GB" sz="2400" dirty="0" smtClean="0"/>
              <a:t>Types of paint.</a:t>
            </a:r>
            <a:endParaRPr lang="en-IE" sz="2400" dirty="0" smtClean="0"/>
          </a:p>
          <a:p>
            <a:pPr lvl="0"/>
            <a:r>
              <a:rPr lang="en-GB" sz="2400" dirty="0" smtClean="0"/>
              <a:t>Application of paint to substrates.</a:t>
            </a:r>
            <a:endParaRPr lang="en-IE" sz="2400" dirty="0" smtClean="0"/>
          </a:p>
          <a:p>
            <a:pPr lvl="0"/>
            <a:r>
              <a:rPr lang="en-GB" sz="2400" dirty="0" smtClean="0"/>
              <a:t>Decorative paint effects of furniture and joinery.</a:t>
            </a:r>
          </a:p>
          <a:p>
            <a:r>
              <a:rPr lang="en-GB" sz="2400" dirty="0" smtClean="0"/>
              <a:t>Stains, colouring agents, varnishes, waxes, oils and French polish.</a:t>
            </a:r>
            <a:endParaRPr lang="en-IE" sz="2400" dirty="0" smtClean="0"/>
          </a:p>
          <a:p>
            <a:pPr lvl="0"/>
            <a:endParaRPr lang="en-IE" sz="2400" dirty="0" smtClean="0"/>
          </a:p>
          <a:p>
            <a:pPr>
              <a:buNone/>
            </a:pPr>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884778"/>
          </a:xfrm>
        </p:spPr>
        <p:txBody>
          <a:bodyPr>
            <a:normAutofit fontScale="90000"/>
          </a:bodyPr>
          <a:lstStyle/>
          <a:p>
            <a:r>
              <a:rPr lang="en-GB" b="1" dirty="0" smtClean="0"/>
              <a:t>Module Content:</a:t>
            </a:r>
            <a:r>
              <a:rPr lang="en-IE" dirty="0" smtClean="0"/>
              <a:t/>
            </a:r>
            <a:br>
              <a:rPr lang="en-IE" dirty="0" smtClean="0"/>
            </a:br>
            <a:endParaRPr lang="en-IE" dirty="0"/>
          </a:p>
        </p:txBody>
      </p:sp>
      <p:sp>
        <p:nvSpPr>
          <p:cNvPr id="3" name="Content Placeholder 2"/>
          <p:cNvSpPr>
            <a:spLocks noGrp="1"/>
          </p:cNvSpPr>
          <p:nvPr>
            <p:ph idx="1"/>
          </p:nvPr>
        </p:nvSpPr>
        <p:spPr>
          <a:xfrm>
            <a:off x="693683" y="1976081"/>
            <a:ext cx="5659820" cy="6763882"/>
          </a:xfrm>
        </p:spPr>
        <p:txBody>
          <a:bodyPr>
            <a:normAutofit/>
          </a:bodyPr>
          <a:lstStyle/>
          <a:p>
            <a:pPr lvl="0"/>
            <a:r>
              <a:rPr lang="en-GB" sz="2400" dirty="0" smtClean="0"/>
              <a:t>Application of stains, colouring agents, varnishes, waxes, oils, French polish etc.</a:t>
            </a:r>
            <a:endParaRPr lang="en-IE" sz="2400" dirty="0" smtClean="0"/>
          </a:p>
          <a:p>
            <a:pPr lvl="0"/>
            <a:r>
              <a:rPr lang="en-GB" sz="2400" dirty="0" smtClean="0"/>
              <a:t>Maintenance of equipment and tools.</a:t>
            </a:r>
            <a:endParaRPr lang="en-IE" sz="2400" dirty="0" smtClean="0"/>
          </a:p>
          <a:p>
            <a:pPr lvl="0"/>
            <a:r>
              <a:rPr lang="en-GB" sz="2400" dirty="0" smtClean="0"/>
              <a:t>Safety procedures in the application of material finishes.</a:t>
            </a:r>
            <a:endParaRPr lang="en-IE" sz="2400" dirty="0" smtClean="0"/>
          </a:p>
          <a:p>
            <a:pPr lvl="0"/>
            <a:r>
              <a:rPr lang="en-GB" sz="2400" dirty="0" smtClean="0"/>
              <a:t>Historical furniture and joinery construction.</a:t>
            </a:r>
            <a:endParaRPr lang="en-IE" sz="2400" dirty="0" smtClean="0"/>
          </a:p>
          <a:p>
            <a:pPr lvl="0"/>
            <a:r>
              <a:rPr lang="en-GB" sz="2400" dirty="0" smtClean="0"/>
              <a:t>Decorative pattern veneering and marquetry.</a:t>
            </a:r>
            <a:endParaRPr lang="en-IE" sz="2400" dirty="0" smtClean="0"/>
          </a:p>
          <a:p>
            <a:r>
              <a:rPr lang="en-GB" sz="2400" dirty="0" smtClean="0"/>
              <a:t>Application of reproduction fittings.</a:t>
            </a:r>
            <a:endParaRPr lang="en-IE" sz="2400" dirty="0" smtClean="0"/>
          </a:p>
          <a:p>
            <a:pPr>
              <a:buNone/>
            </a:pPr>
            <a:endParaRPr lang="en-IE" dirty="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8521" y="901493"/>
            <a:ext cx="5012824" cy="1543996"/>
          </a:xfrm>
        </p:spPr>
        <p:txBody>
          <a:bodyPr>
            <a:normAutofit fontScale="90000"/>
          </a:bodyPr>
          <a:lstStyle/>
          <a:p>
            <a:r>
              <a:rPr lang="en-GB" b="1" dirty="0" smtClean="0"/>
              <a:t>Learning and Teaching Methods:</a:t>
            </a:r>
            <a:r>
              <a:rPr lang="en-IE" dirty="0" smtClean="0"/>
              <a:t/>
            </a:r>
            <a:br>
              <a:rPr lang="en-IE" dirty="0" smtClean="0"/>
            </a:br>
            <a:endParaRPr lang="en-IE" dirty="0"/>
          </a:p>
        </p:txBody>
      </p:sp>
      <p:sp>
        <p:nvSpPr>
          <p:cNvPr id="3" name="Content Placeholder 2"/>
          <p:cNvSpPr>
            <a:spLocks noGrp="1"/>
          </p:cNvSpPr>
          <p:nvPr>
            <p:ph idx="1"/>
          </p:nvPr>
        </p:nvSpPr>
        <p:spPr>
          <a:xfrm>
            <a:off x="630620" y="2317898"/>
            <a:ext cx="5975131" cy="6741041"/>
          </a:xfrm>
        </p:spPr>
        <p:txBody>
          <a:bodyPr>
            <a:normAutofit/>
          </a:bodyPr>
          <a:lstStyle/>
          <a:p>
            <a:r>
              <a:rPr lang="en-GB" sz="2400" dirty="0" smtClean="0"/>
              <a:t> Lectures</a:t>
            </a:r>
            <a:r>
              <a:rPr lang="en-GB" sz="2400" dirty="0" smtClean="0"/>
              <a:t>. </a:t>
            </a:r>
            <a:endParaRPr lang="en-IE" sz="2400" dirty="0" smtClean="0"/>
          </a:p>
          <a:p>
            <a:r>
              <a:rPr lang="en-GB" sz="2400" dirty="0" smtClean="0"/>
              <a:t> Hand outs and notes.</a:t>
            </a:r>
            <a:endParaRPr lang="en-IE" sz="2400" dirty="0" smtClean="0"/>
          </a:p>
          <a:p>
            <a:r>
              <a:rPr lang="en-GB" sz="2400" dirty="0" smtClean="0"/>
              <a:t> Practical demonstrations. </a:t>
            </a:r>
            <a:endParaRPr lang="en-IE" sz="2400" dirty="0" smtClean="0"/>
          </a:p>
          <a:p>
            <a:r>
              <a:rPr lang="en-GB" sz="2400" dirty="0" smtClean="0"/>
              <a:t> Practical exercises.</a:t>
            </a:r>
            <a:endParaRPr lang="en-IE" sz="2400" dirty="0" smtClean="0"/>
          </a:p>
          <a:p>
            <a:r>
              <a:rPr lang="en-GB" sz="2400" dirty="0" smtClean="0"/>
              <a:t> Practical projects.</a:t>
            </a:r>
          </a:p>
          <a:p>
            <a:endParaRPr lang="en-GB" sz="2400" dirty="0" smtClean="0"/>
          </a:p>
        </p:txBody>
      </p:sp>
      <p:sp>
        <p:nvSpPr>
          <p:cNvPr id="4" name="Footer Placeholder 3"/>
          <p:cNvSpPr>
            <a:spLocks noGrp="1"/>
          </p:cNvSpPr>
          <p:nvPr>
            <p:ph type="ftr" sz="quarter" idx="11"/>
          </p:nvPr>
        </p:nvSpPr>
        <p:spPr/>
        <p:txBody>
          <a:bodyPr/>
          <a:lstStyle/>
          <a:p>
            <a:r>
              <a:rPr lang="en-US" smtClean="0"/>
              <a:t>J.Byrne 2016</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442</TotalTime>
  <Words>626</Words>
  <Application>Microsoft Office PowerPoint</Application>
  <PresentationFormat>A4 Paper (210x297 mm)</PresentationFormat>
  <Paragraphs>102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Wisp</vt:lpstr>
      <vt:lpstr>Module 3003  Applied Materials, Wood Finishing &amp; Reproduction    3rd Year 2016 – 2017 </vt:lpstr>
      <vt:lpstr>Module Descriptor: </vt:lpstr>
      <vt:lpstr>Module Descriptor: </vt:lpstr>
      <vt:lpstr>Module Aim: </vt:lpstr>
      <vt:lpstr>Learning Outcomes: </vt:lpstr>
      <vt:lpstr>Learning Outcomes: </vt:lpstr>
      <vt:lpstr>Module Content: </vt:lpstr>
      <vt:lpstr>Module Content: </vt:lpstr>
      <vt:lpstr>Learning and Teaching Methods: </vt:lpstr>
      <vt:lpstr>Module Assessment &amp; Assessment Criteria </vt:lpstr>
      <vt:lpstr>Class Timetable: </vt:lpstr>
      <vt:lpstr>Class Timetable: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Walshe</dc:creator>
  <cp:lastModifiedBy>jennifer.byrne@dit.ie</cp:lastModifiedBy>
  <cp:revision>48</cp:revision>
  <dcterms:created xsi:type="dcterms:W3CDTF">2014-03-20T12:06:07Z</dcterms:created>
  <dcterms:modified xsi:type="dcterms:W3CDTF">2016-08-08T15:33:14Z</dcterms:modified>
</cp:coreProperties>
</file>